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63" r:id="rId6"/>
    <p:sldId id="264" r:id="rId7"/>
    <p:sldId id="282" r:id="rId8"/>
    <p:sldId id="265" r:id="rId9"/>
    <p:sldId id="267" r:id="rId10"/>
    <p:sldId id="266" r:id="rId11"/>
    <p:sldId id="270" r:id="rId12"/>
    <p:sldId id="273" r:id="rId13"/>
    <p:sldId id="276" r:id="rId14"/>
    <p:sldId id="277" r:id="rId15"/>
    <p:sldId id="278" r:id="rId16"/>
    <p:sldId id="274" r:id="rId17"/>
    <p:sldId id="283" r:id="rId18"/>
    <p:sldId id="275" r:id="rId19"/>
    <p:sldId id="268" r:id="rId20"/>
    <p:sldId id="269" r:id="rId21"/>
    <p:sldId id="284" r:id="rId22"/>
    <p:sldId id="279" r:id="rId23"/>
    <p:sldId id="280" r:id="rId24"/>
    <p:sldId id="281" r:id="rId25"/>
    <p:sldId id="286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5FB-446A-498C-90C5-1B3534BD5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8EE49-2278-458E-ADA0-F386B1016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6E3E3-BAC2-40DC-81C3-C2FA67A8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80DC-8521-4C28-9190-EC6FD212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AED1-2CC9-4065-B11E-5928B8F6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F9B9-7F41-43D1-AFD7-35CDC78D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A4AB2-B087-46AB-9EC8-8E38F013E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FDFB-8CA5-4388-AB50-BAF64947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E0F62-C0D4-4802-AF32-026810C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1197-6820-46DA-816C-D2E71390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5E0BE-FAC3-4961-B829-04A01960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418EE-1B21-4BEA-B2DC-86420495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E2FD-57EE-42E9-B707-909EAB9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07682-B2D2-49D9-986B-ED1215F1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9DE2C-E0A1-4590-AA42-FF974E98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34BF-122F-4FB8-A421-88B3CB21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610CB-4541-4AC6-BA77-53AF3F0A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A79E-9731-4C90-A478-AD37C686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FD353-8D5D-42EA-8D73-865055FC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13CC0-6B82-4DEE-84B7-26DB3A78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9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538E-7B36-4FD6-9510-AC5FE5C7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BEEC-95EE-4147-9742-85E4D92E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EFF20-2071-4A88-A883-22F2168C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BDBC8-09A4-4832-917E-163E1F5A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F97C-5E39-4C57-8115-78859231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A055-E731-4912-967F-F54E0E70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A17B-3AF9-4B0C-AD74-DACD131E4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47257-4F29-4F3C-AA8D-7B0CBDFAA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6BA34-52F8-4906-A593-5BB34DAA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E777E-C53F-4077-B039-66016F5A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58358-A6BF-4FF0-BCD7-062CAD3B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9157-BA7B-421B-9AAE-39230241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E3524-CD95-457B-B4AE-431F2C168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6FF50-63D3-4612-A769-8938D46EA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9C3BA-EC64-43D3-BE8E-F9A28F042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1C156-45FE-4EAB-8CAF-AA21B838B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3D7F6-0878-43FB-81F8-B45C2104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787D5-690B-44A9-933B-5645B34D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D67FC-985F-44A0-AE9B-85FC7FB1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12A7-688D-462D-AAFB-1ADF22AF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8A211-CDD8-4C87-9083-D7AA55C2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4314E-54B2-4404-88AB-34AAAA12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8AA75-5570-4CAE-B91A-11E7B044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65F15-2F5D-4C1B-9940-42FF5C5A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4E03D-349C-4869-8CDA-AC06C4A2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668DD-20AF-4DB7-84C7-BD4FC799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3F62-5DCD-4AA9-818B-9D652E48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C969-A6B9-4553-8DCD-6F840478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71672-C366-4C81-84CE-29C652A1D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4E70-DD7D-44B9-AF10-1EECD1D1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906A5-C41C-4854-B658-932BD842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7BD80-E79B-49B3-87CD-34821E48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4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F10F-2543-4AA0-A1C1-6ECED2BA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D151A-F99A-4ED3-9186-D82865FCC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650D4-3439-4A03-85A6-C2511C6C6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C6D11-64A5-44DB-9031-AEE45862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24E5D-8788-42BD-A2FB-72B3410B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0D20-64B0-4741-BDC3-7B89DED9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A5F0F-8468-4AFE-AA8A-B7F0F15F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1384-2549-48E3-A5DD-88D44C4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FA1DA-1EAA-4FF5-ADE2-AEA81596E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3829-B10D-44D6-A7C4-D7F43E0AF9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6423F-9D73-4A53-96E3-33AE50D18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9CB8-5BC5-478E-B602-D15AD82E4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1DEF-B652-4E17-AF8A-F3D119E2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cient Manuscripts—Evidence for the Bible - DontBeLeftBehind.org">
            <a:extLst>
              <a:ext uri="{FF2B5EF4-FFF2-40B4-BE49-F238E27FC236}">
                <a16:creationId xmlns:a16="http://schemas.microsoft.com/office/drawing/2014/main" id="{A1EC4726-9A02-412C-82FC-683798D17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AD67F-00B6-4BB1-B667-B81C40CAF6C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Is the New Testament Reliable?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16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challies.com/sites/all/files/attachments/rylands-p52.jpg">
            <a:extLst>
              <a:ext uri="{FF2B5EF4-FFF2-40B4-BE49-F238E27FC236}">
                <a16:creationId xmlns:a16="http://schemas.microsoft.com/office/drawing/2014/main" id="{2198EA03-5343-4F37-8E2C-71AE07D8F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-2" b="764"/>
          <a:stretch/>
        </p:blipFill>
        <p:spPr bwMode="auto"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F116E6-41AD-48CE-8518-29915BB3E2ED}"/>
              </a:ext>
            </a:extLst>
          </p:cNvPr>
          <p:cNvSpPr txBox="1"/>
          <p:nvPr/>
        </p:nvSpPr>
        <p:spPr>
          <a:xfrm>
            <a:off x="455615" y="273702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P.52: Date to 125 A.D.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0EA4D7-E4E2-45BB-B1AF-07923943C62B}"/>
              </a:ext>
            </a:extLst>
          </p:cNvPr>
          <p:cNvSpPr txBox="1"/>
          <p:nvPr/>
        </p:nvSpPr>
        <p:spPr>
          <a:xfrm>
            <a:off x="469129" y="1470734"/>
            <a:ext cx="6705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John dies in the mid to late 90s, which means this is within 30 years of his life, showing people had been copying for years already</a:t>
            </a:r>
          </a:p>
        </p:txBody>
      </p:sp>
    </p:spTree>
    <p:extLst>
      <p:ext uri="{BB962C8B-B14F-4D97-AF65-F5344CB8AC3E}">
        <p14:creationId xmlns:p14="http://schemas.microsoft.com/office/powerpoint/2010/main" val="99924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10 Tips for Historians from Ancient Writers - History of the Ancient World">
            <a:extLst>
              <a:ext uri="{FF2B5EF4-FFF2-40B4-BE49-F238E27FC236}">
                <a16:creationId xmlns:a16="http://schemas.microsoft.com/office/drawing/2014/main" id="{AAFDA67F-8A55-41B1-9C7F-42117CAF4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r="12095" b="435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DDB8A-AE0C-4540-8552-8BFCFF4F8E4A}"/>
              </a:ext>
            </a:extLst>
          </p:cNvPr>
          <p:cNvSpPr txBox="1"/>
          <p:nvPr/>
        </p:nvSpPr>
        <p:spPr>
          <a:xfrm>
            <a:off x="477980" y="1122363"/>
            <a:ext cx="42464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A Myth Doesn’t Make Sense for Other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75539-BD28-4A77-BAFA-63DDE62A129A}"/>
              </a:ext>
            </a:extLst>
          </p:cNvPr>
          <p:cNvSpPr txBox="1"/>
          <p:nvPr/>
        </p:nvSpPr>
        <p:spPr>
          <a:xfrm>
            <a:off x="458168" y="4676872"/>
            <a:ext cx="5232417" cy="1555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Myths Are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Made to Convince</a:t>
            </a:r>
          </a:p>
        </p:txBody>
      </p:sp>
    </p:spTree>
    <p:extLst>
      <p:ext uri="{BB962C8B-B14F-4D97-AF65-F5344CB8AC3E}">
        <p14:creationId xmlns:p14="http://schemas.microsoft.com/office/powerpoint/2010/main" val="193470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UBUNG KILOIKHOM HON GAMTHIM ATIU HI HOI A UM HAM? - THUSIMBU">
            <a:extLst>
              <a:ext uri="{FF2B5EF4-FFF2-40B4-BE49-F238E27FC236}">
                <a16:creationId xmlns:a16="http://schemas.microsoft.com/office/drawing/2014/main" id="{5DBA2273-EBBF-46BC-A087-BD88E5AA4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9091" r="24635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E4EA0-9D5B-4B7F-B7DF-ACF851834D95}"/>
              </a:ext>
            </a:extLst>
          </p:cNvPr>
          <p:cNvSpPr txBox="1"/>
          <p:nvPr/>
        </p:nvSpPr>
        <p:spPr>
          <a:xfrm>
            <a:off x="488389" y="295274"/>
            <a:ext cx="4977003" cy="1532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The Jewish People Are The Target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2260A-EE72-4C48-9D31-816EBA32E26F}"/>
              </a:ext>
            </a:extLst>
          </p:cNvPr>
          <p:cNvSpPr txBox="1"/>
          <p:nvPr/>
        </p:nvSpPr>
        <p:spPr>
          <a:xfrm>
            <a:off x="488389" y="1932900"/>
            <a:ext cx="3883586" cy="347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A Crucified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Messiah </a:t>
            </a:r>
            <a:br>
              <a:rPr lang="en-US" sz="5000" dirty="0">
                <a:latin typeface="+mj-lt"/>
                <a:ea typeface="+mj-ea"/>
                <a:cs typeface="+mj-cs"/>
              </a:rPr>
            </a:br>
            <a:r>
              <a:rPr lang="en-US" sz="5000" dirty="0">
                <a:latin typeface="+mj-lt"/>
                <a:ea typeface="+mj-ea"/>
                <a:cs typeface="+mj-cs"/>
              </a:rPr>
              <a:t>Was/Is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Foolish to</a:t>
            </a:r>
            <a:br>
              <a:rPr lang="en-US" sz="5000" dirty="0">
                <a:latin typeface="+mj-lt"/>
                <a:ea typeface="+mj-ea"/>
                <a:cs typeface="+mj-cs"/>
              </a:rPr>
            </a:br>
            <a:r>
              <a:rPr lang="en-US" sz="5000" dirty="0">
                <a:latin typeface="+mj-lt"/>
                <a:ea typeface="+mj-ea"/>
                <a:cs typeface="+mj-cs"/>
              </a:rPr>
              <a:t>Them.</a:t>
            </a:r>
          </a:p>
        </p:txBody>
      </p:sp>
    </p:spTree>
    <p:extLst>
      <p:ext uri="{BB962C8B-B14F-4D97-AF65-F5344CB8AC3E}">
        <p14:creationId xmlns:p14="http://schemas.microsoft.com/office/powerpoint/2010/main" val="218946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The Four Gospels: How to Write an Essay About their Words and Meanings">
            <a:extLst>
              <a:ext uri="{FF2B5EF4-FFF2-40B4-BE49-F238E27FC236}">
                <a16:creationId xmlns:a16="http://schemas.microsoft.com/office/drawing/2014/main" id="{D7E96FB0-945F-417A-A532-00BFE66B4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r="1" b="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E075A-B368-41E7-B644-9624ADF159E5}"/>
              </a:ext>
            </a:extLst>
          </p:cNvPr>
          <p:cNvSpPr txBox="1"/>
          <p:nvPr/>
        </p:nvSpPr>
        <p:spPr>
          <a:xfrm>
            <a:off x="1076092" y="1278672"/>
            <a:ext cx="3874685" cy="676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bg1"/>
                </a:solidFill>
              </a:rPr>
              <a:t>The Books Also Have Different Writing Styles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CB6D06-90C2-408C-852E-8175F4A5BBD8}"/>
              </a:ext>
            </a:extLst>
          </p:cNvPr>
          <p:cNvSpPr txBox="1"/>
          <p:nvPr/>
        </p:nvSpPr>
        <p:spPr>
          <a:xfrm>
            <a:off x="1076092" y="4323985"/>
            <a:ext cx="4343807" cy="676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bg1"/>
                </a:solidFill>
              </a:rPr>
              <a:t>Different Styles Show Different Authors, yet all authors record the same events from different angles.</a:t>
            </a:r>
          </a:p>
        </p:txBody>
      </p:sp>
    </p:spTree>
    <p:extLst>
      <p:ext uri="{BB962C8B-B14F-4D97-AF65-F5344CB8AC3E}">
        <p14:creationId xmlns:p14="http://schemas.microsoft.com/office/powerpoint/2010/main" val="354356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Crime scene rovers and speech recognition could revolutionise criminal  investigations | WIRED UK">
            <a:extLst>
              <a:ext uri="{FF2B5EF4-FFF2-40B4-BE49-F238E27FC236}">
                <a16:creationId xmlns:a16="http://schemas.microsoft.com/office/drawing/2014/main" id="{4E98AD34-37A7-4958-8619-C9798A874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5" r="-1" b="2470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758593-491E-4D14-9B71-259CBBCFACCB}"/>
              </a:ext>
            </a:extLst>
          </p:cNvPr>
          <p:cNvSpPr txBox="1"/>
          <p:nvPr/>
        </p:nvSpPr>
        <p:spPr>
          <a:xfrm>
            <a:off x="4379975" y="5009083"/>
            <a:ext cx="7288145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</a:rPr>
              <a:t>Detectives see the same thing today. Different witnesses, different angles, but the same event.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72E29-EC64-4A27-867B-DFD7AA6AA516}"/>
              </a:ext>
            </a:extLst>
          </p:cNvPr>
          <p:cNvSpPr txBox="1"/>
          <p:nvPr/>
        </p:nvSpPr>
        <p:spPr>
          <a:xfrm>
            <a:off x="523880" y="5009082"/>
            <a:ext cx="3333740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</a:rPr>
              <a:t>If it were made up, they should be the same</a:t>
            </a:r>
          </a:p>
        </p:txBody>
      </p:sp>
    </p:spTree>
    <p:extLst>
      <p:ext uri="{BB962C8B-B14F-4D97-AF65-F5344CB8AC3E}">
        <p14:creationId xmlns:p14="http://schemas.microsoft.com/office/powerpoint/2010/main" val="350378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YTH by MERCS Miniatures — Kickstarter">
            <a:extLst>
              <a:ext uri="{FF2B5EF4-FFF2-40B4-BE49-F238E27FC236}">
                <a16:creationId xmlns:a16="http://schemas.microsoft.com/office/drawing/2014/main" id="{D08E07C2-ACC7-4EC6-92AE-96646F61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4CE727-F6A7-4F69-B8E0-4004EC949482}"/>
              </a:ext>
            </a:extLst>
          </p:cNvPr>
          <p:cNvCxnSpPr>
            <a:cxnSpLocks/>
          </p:cNvCxnSpPr>
          <p:nvPr/>
        </p:nvCxnSpPr>
        <p:spPr>
          <a:xfrm>
            <a:off x="643467" y="643467"/>
            <a:ext cx="10905066" cy="550875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449D2F-0B4A-46FD-9A11-1A1856F84A0D}"/>
              </a:ext>
            </a:extLst>
          </p:cNvPr>
          <p:cNvCxnSpPr>
            <a:cxnSpLocks/>
          </p:cNvCxnSpPr>
          <p:nvPr/>
        </p:nvCxnSpPr>
        <p:spPr>
          <a:xfrm flipV="1">
            <a:off x="745724" y="705775"/>
            <a:ext cx="10724226" cy="544645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1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ticle: Change management: The more things change, the more they stay the  same — People Matters">
            <a:extLst>
              <a:ext uri="{FF2B5EF4-FFF2-40B4-BE49-F238E27FC236}">
                <a16:creationId xmlns:a16="http://schemas.microsoft.com/office/drawing/2014/main" id="{A76653FC-99D6-40EA-9A28-C5E814F73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2" r="-1" b="6417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E58F8-654B-4FD9-9AB9-ED227801A6CC}"/>
              </a:ext>
            </a:extLst>
          </p:cNvPr>
          <p:cNvSpPr txBox="1"/>
          <p:nvPr/>
        </p:nvSpPr>
        <p:spPr>
          <a:xfrm>
            <a:off x="4380587" y="5093208"/>
            <a:ext cx="7354209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Could the Writings of the Apostles Been Changed Later On?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83939C-9EFB-45A2-85E2-76C37E37C668}"/>
              </a:ext>
            </a:extLst>
          </p:cNvPr>
          <p:cNvSpPr txBox="1"/>
          <p:nvPr/>
        </p:nvSpPr>
        <p:spPr>
          <a:xfrm>
            <a:off x="543159" y="5084064"/>
            <a:ext cx="3381138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Intentionally or Accidentally</a:t>
            </a:r>
          </a:p>
        </p:txBody>
      </p:sp>
    </p:spTree>
    <p:extLst>
      <p:ext uri="{BB962C8B-B14F-4D97-AF65-F5344CB8AC3E}">
        <p14:creationId xmlns:p14="http://schemas.microsoft.com/office/powerpoint/2010/main" val="50493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 growing demand for investigation skills in compliance | Article |  Compliance Week">
            <a:extLst>
              <a:ext uri="{FF2B5EF4-FFF2-40B4-BE49-F238E27FC236}">
                <a16:creationId xmlns:a16="http://schemas.microsoft.com/office/drawing/2014/main" id="{E7B40940-D6F4-4AE1-8F02-0F9EE2E9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5B5B2-A9FE-4963-84BC-2573DA5E0E2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Possible Problems With The Theory?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4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A7E1B-37FD-446E-BF68-5A44C1EDFB95}"/>
              </a:ext>
            </a:extLst>
          </p:cNvPr>
          <p:cNvSpPr txBox="1"/>
          <p:nvPr/>
        </p:nvSpPr>
        <p:spPr>
          <a:xfrm>
            <a:off x="325579" y="323850"/>
            <a:ext cx="7637319" cy="2162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 Problem, we have many manuscripts of the New Testament, thousands.</a:t>
            </a:r>
          </a:p>
        </p:txBody>
      </p:sp>
      <p:pic>
        <p:nvPicPr>
          <p:cNvPr id="4" name="Picture 2" descr="http://www.vaticanlibrary.va/grafica/img/2A8r.jpg">
            <a:extLst>
              <a:ext uri="{FF2B5EF4-FFF2-40B4-BE49-F238E27FC236}">
                <a16:creationId xmlns:a16="http://schemas.microsoft.com/office/drawing/2014/main" id="{703AE522-3DF0-4592-A737-17F96EAF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52400"/>
            <a:ext cx="3810000" cy="65532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62A1F-AD87-492D-ADA8-6BD46510A683}"/>
              </a:ext>
            </a:extLst>
          </p:cNvPr>
          <p:cNvSpPr txBox="1"/>
          <p:nvPr/>
        </p:nvSpPr>
        <p:spPr>
          <a:xfrm>
            <a:off x="325579" y="2762251"/>
            <a:ext cx="7637319" cy="3409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can see a timeline of handwritten manuscripts for 1,500 years, and they don’t indicate anyone has changed what the apostles wrote…</a:t>
            </a:r>
          </a:p>
        </p:txBody>
      </p:sp>
    </p:spTree>
    <p:extLst>
      <p:ext uri="{BB962C8B-B14F-4D97-AF65-F5344CB8AC3E}">
        <p14:creationId xmlns:p14="http://schemas.microsoft.com/office/powerpoint/2010/main" val="10648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Networks">
            <a:extLst>
              <a:ext uri="{FF2B5EF4-FFF2-40B4-BE49-F238E27FC236}">
                <a16:creationId xmlns:a16="http://schemas.microsoft.com/office/drawing/2014/main" id="{BAC261DC-AC40-422C-8931-9C7159EAC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r="2504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8D87F-4624-44E5-A569-B811B22F9D4D}"/>
              </a:ext>
            </a:extLst>
          </p:cNvPr>
          <p:cNvSpPr txBox="1"/>
          <p:nvPr/>
        </p:nvSpPr>
        <p:spPr>
          <a:xfrm>
            <a:off x="477981" y="845140"/>
            <a:ext cx="3977640" cy="3481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Aren’t Their Contradictions Between the Different Copies of the New Testament?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F695-5CBF-4F97-82E3-F55E57746389}"/>
              </a:ext>
            </a:extLst>
          </p:cNvPr>
          <p:cNvSpPr txBox="1"/>
          <p:nvPr/>
        </p:nvSpPr>
        <p:spPr>
          <a:xfrm>
            <a:off x="477980" y="4785631"/>
            <a:ext cx="4284519" cy="13552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Couldn’t they mess up copying?</a:t>
            </a:r>
          </a:p>
        </p:txBody>
      </p:sp>
    </p:spTree>
    <p:extLst>
      <p:ext uri="{BB962C8B-B14F-4D97-AF65-F5344CB8AC3E}">
        <p14:creationId xmlns:p14="http://schemas.microsoft.com/office/powerpoint/2010/main" val="3525719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2437351D-5431-43E5-B26C-32531C56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1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29357" y="0"/>
            <a:ext cx="121626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983B1-AAEA-4FAB-B468-31FE3B6C6414}"/>
              </a:ext>
            </a:extLst>
          </p:cNvPr>
          <p:cNvSpPr txBox="1"/>
          <p:nvPr/>
        </p:nvSpPr>
        <p:spPr>
          <a:xfrm>
            <a:off x="648091" y="342900"/>
            <a:ext cx="109251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2 Timothy 3:16: </a:t>
            </a:r>
          </a:p>
          <a:p>
            <a:pPr algn="ctr"/>
            <a:r>
              <a:rPr lang="en-US" sz="5600" b="1" baseline="30000" dirty="0">
                <a:solidFill>
                  <a:schemeClr val="bg1"/>
                </a:solidFill>
              </a:rPr>
              <a:t>“</a:t>
            </a:r>
            <a:r>
              <a:rPr lang="en-US" sz="5600" dirty="0">
                <a:solidFill>
                  <a:schemeClr val="bg1"/>
                </a:solidFill>
              </a:rPr>
              <a:t>All Scripture </a:t>
            </a:r>
            <a:r>
              <a:rPr lang="en-US" sz="5600" i="1" dirty="0">
                <a:solidFill>
                  <a:schemeClr val="bg1"/>
                </a:solidFill>
              </a:rPr>
              <a:t>is</a:t>
            </a:r>
            <a:r>
              <a:rPr lang="en-US" sz="5600" dirty="0">
                <a:solidFill>
                  <a:schemeClr val="bg1"/>
                </a:solidFill>
              </a:rPr>
              <a:t> given by inspiration of God, and is profitable for doctrine, for reproof, for correction, for instruction in righteousness,”</a:t>
            </a:r>
          </a:p>
        </p:txBody>
      </p:sp>
    </p:spTree>
    <p:extLst>
      <p:ext uri="{BB962C8B-B14F-4D97-AF65-F5344CB8AC3E}">
        <p14:creationId xmlns:p14="http://schemas.microsoft.com/office/powerpoint/2010/main" val="52932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Improve your investigation skills | 2019-02-07 | ISHN">
            <a:extLst>
              <a:ext uri="{FF2B5EF4-FFF2-40B4-BE49-F238E27FC236}">
                <a16:creationId xmlns:a16="http://schemas.microsoft.com/office/drawing/2014/main" id="{1C96FCE5-58E1-47CB-8248-5A589F97B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r="1" b="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3D072-8519-4BDD-9A2B-98C8A58E6984}"/>
              </a:ext>
            </a:extLst>
          </p:cNvPr>
          <p:cNvSpPr txBox="1"/>
          <p:nvPr/>
        </p:nvSpPr>
        <p:spPr>
          <a:xfrm>
            <a:off x="804855" y="1509916"/>
            <a:ext cx="4417160" cy="405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Our Investigation says yes, but that isn’t a problem because we have so many copies we can tell when an error occurs, and the errors are minor issues of grammar/spelling</a:t>
            </a:r>
          </a:p>
        </p:txBody>
      </p:sp>
    </p:spTree>
    <p:extLst>
      <p:ext uri="{BB962C8B-B14F-4D97-AF65-F5344CB8AC3E}">
        <p14:creationId xmlns:p14="http://schemas.microsoft.com/office/powerpoint/2010/main" val="112045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dome, several&#10;&#10;Description automatically generated">
            <a:extLst>
              <a:ext uri="{FF2B5EF4-FFF2-40B4-BE49-F238E27FC236}">
                <a16:creationId xmlns:a16="http://schemas.microsoft.com/office/drawing/2014/main" id="{CD430680-776D-43F4-B503-8E9B128E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7437" r="21758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C7655-7B11-4A93-9C13-3D06CC0A951B}"/>
              </a:ext>
            </a:extLst>
          </p:cNvPr>
          <p:cNvSpPr txBox="1"/>
          <p:nvPr/>
        </p:nvSpPr>
        <p:spPr>
          <a:xfrm>
            <a:off x="8371232" y="1231900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Here are some types of errors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1F4FD5-D482-493E-839C-10ADDE0E8160}"/>
              </a:ext>
            </a:extLst>
          </p:cNvPr>
          <p:cNvSpPr txBox="1"/>
          <p:nvPr/>
        </p:nvSpPr>
        <p:spPr>
          <a:xfrm>
            <a:off x="7856738" y="2667974"/>
            <a:ext cx="4145872" cy="3666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Writing twice what should be once.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Dividing two words that are one, or combining them. 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Skipping a line.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Replacing a same sounding word.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8966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82" name="Picture 2" descr="Blank Timeline Template - Tim&amp;#39;s Printables">
            <a:extLst>
              <a:ext uri="{FF2B5EF4-FFF2-40B4-BE49-F238E27FC236}">
                <a16:creationId xmlns:a16="http://schemas.microsoft.com/office/drawing/2014/main" id="{92BEB5D6-0C98-4653-B256-919B4C1B6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b="6111"/>
          <a:stretch/>
        </p:blipFill>
        <p:spPr bwMode="auto">
          <a:xfrm>
            <a:off x="643467" y="942089"/>
            <a:ext cx="7047923" cy="49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3A438D4-B0BA-4877-B28F-BDF985A82ABD}"/>
              </a:ext>
            </a:extLst>
          </p:cNvPr>
          <p:cNvSpPr txBox="1"/>
          <p:nvPr/>
        </p:nvSpPr>
        <p:spPr>
          <a:xfrm>
            <a:off x="2395873" y="2809877"/>
            <a:ext cx="1598265" cy="457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125 A.D.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D9D01-ECA9-4E82-A46D-196DE1E16FCD}"/>
              </a:ext>
            </a:extLst>
          </p:cNvPr>
          <p:cNvSpPr txBox="1"/>
          <p:nvPr/>
        </p:nvSpPr>
        <p:spPr>
          <a:xfrm>
            <a:off x="5314950" y="2657474"/>
            <a:ext cx="1809750" cy="524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1,500 A.D.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63580-A128-4153-B9C4-31E531605C80}"/>
              </a:ext>
            </a:extLst>
          </p:cNvPr>
          <p:cNvSpPr txBox="1"/>
          <p:nvPr/>
        </p:nvSpPr>
        <p:spPr>
          <a:xfrm>
            <a:off x="1030050" y="2809877"/>
            <a:ext cx="1598265" cy="457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95 A.D.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E576C-8C83-4E0B-9BF4-C88AB075486C}"/>
              </a:ext>
            </a:extLst>
          </p:cNvPr>
          <p:cNvSpPr txBox="1"/>
          <p:nvPr/>
        </p:nvSpPr>
        <p:spPr>
          <a:xfrm>
            <a:off x="1148460" y="5135237"/>
            <a:ext cx="6037935" cy="457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Thousand Years Without Distortion, We Can Trust the First 30 Years of Manuscripts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D0D9C-87ED-42AE-BCA4-DA55E268482C}"/>
              </a:ext>
            </a:extLst>
          </p:cNvPr>
          <p:cNvSpPr txBox="1"/>
          <p:nvPr/>
        </p:nvSpPr>
        <p:spPr>
          <a:xfrm>
            <a:off x="1030050" y="1451931"/>
            <a:ext cx="6299905" cy="457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Basic Timeline Information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CC1349-7E67-45F1-B697-65E4C07F0F84}"/>
              </a:ext>
            </a:extLst>
          </p:cNvPr>
          <p:cNvCxnSpPr/>
          <p:nvPr/>
        </p:nvCxnSpPr>
        <p:spPr>
          <a:xfrm>
            <a:off x="2547892" y="2568698"/>
            <a:ext cx="403046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EBA591-BF86-41FB-A0F2-40745DF9E770}"/>
              </a:ext>
            </a:extLst>
          </p:cNvPr>
          <p:cNvCxnSpPr/>
          <p:nvPr/>
        </p:nvCxnSpPr>
        <p:spPr>
          <a:xfrm>
            <a:off x="1553593" y="2568698"/>
            <a:ext cx="7634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4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en were the apostles born?| National Catholic Register">
            <a:extLst>
              <a:ext uri="{FF2B5EF4-FFF2-40B4-BE49-F238E27FC236}">
                <a16:creationId xmlns:a16="http://schemas.microsoft.com/office/drawing/2014/main" id="{C22A5202-69CD-4C4E-826E-7A8AFAA9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49F13-5FA7-4E78-AA65-41BDCF75D474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Did The Apostles Make Up The Stories?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8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The Da Vinci Code in Concert — CineConcerts">
            <a:extLst>
              <a:ext uri="{FF2B5EF4-FFF2-40B4-BE49-F238E27FC236}">
                <a16:creationId xmlns:a16="http://schemas.microsoft.com/office/drawing/2014/main" id="{ABE83163-D7DC-432D-AC8D-E9663FB80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b="13679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91C05-C476-420A-A1D1-DDE289A77565}"/>
              </a:ext>
            </a:extLst>
          </p:cNvPr>
          <p:cNvSpPr txBox="1"/>
          <p:nvPr/>
        </p:nvSpPr>
        <p:spPr>
          <a:xfrm>
            <a:off x="271653" y="4194420"/>
            <a:ext cx="8996172" cy="53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Movies and Books Make These Conspiracies Attractive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1C601-ADFA-4941-83DF-4C22005202C8}"/>
              </a:ext>
            </a:extLst>
          </p:cNvPr>
          <p:cNvSpPr txBox="1"/>
          <p:nvPr/>
        </p:nvSpPr>
        <p:spPr>
          <a:xfrm>
            <a:off x="147828" y="5008783"/>
            <a:ext cx="11058144" cy="1306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/>
              <a:t>Is it possible the apostles invented these stories to gain fame, status, wealth, attention, etc.</a:t>
            </a:r>
          </a:p>
        </p:txBody>
      </p:sp>
    </p:spTree>
    <p:extLst>
      <p:ext uri="{BB962C8B-B14F-4D97-AF65-F5344CB8AC3E}">
        <p14:creationId xmlns:p14="http://schemas.microsoft.com/office/powerpoint/2010/main" val="344805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 growing demand for investigation skills in compliance | Article |  Compliance Week">
            <a:extLst>
              <a:ext uri="{FF2B5EF4-FFF2-40B4-BE49-F238E27FC236}">
                <a16:creationId xmlns:a16="http://schemas.microsoft.com/office/drawing/2014/main" id="{E7B40940-D6F4-4AE1-8F02-0F9EE2E9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5B5B2-A9FE-4963-84BC-2573DA5E0E2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Possible Problems With The Theory?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4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Illegal acquisition of evidence and the violation of constitutional rights  - iPleaders">
            <a:extLst>
              <a:ext uri="{FF2B5EF4-FFF2-40B4-BE49-F238E27FC236}">
                <a16:creationId xmlns:a16="http://schemas.microsoft.com/office/drawing/2014/main" id="{6625ED0C-CDD5-4FF2-A8C2-E5FC1B493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683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D91FE7-5368-43FF-AD13-33E480BAF9B6}"/>
              </a:ext>
            </a:extLst>
          </p:cNvPr>
          <p:cNvSpPr txBox="1"/>
          <p:nvPr/>
        </p:nvSpPr>
        <p:spPr>
          <a:xfrm>
            <a:off x="606552" y="5237979"/>
            <a:ext cx="376542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1. There is Zero Evidence from History for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F935B-0C75-4EAB-9FEC-FDA8B78F1F8E}"/>
              </a:ext>
            </a:extLst>
          </p:cNvPr>
          <p:cNvSpPr txBox="1"/>
          <p:nvPr/>
        </p:nvSpPr>
        <p:spPr>
          <a:xfrm>
            <a:off x="4371973" y="5237979"/>
            <a:ext cx="73028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The idea is completely modern, those against Christianity in history didn’t make these claims against it.</a:t>
            </a:r>
          </a:p>
        </p:txBody>
      </p:sp>
    </p:spTree>
    <p:extLst>
      <p:ext uri="{BB962C8B-B14F-4D97-AF65-F5344CB8AC3E}">
        <p14:creationId xmlns:p14="http://schemas.microsoft.com/office/powerpoint/2010/main" val="2861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Martyrdom, John F. Kennedy and Catholic Social Teaching – IGNITUM TODAY">
            <a:extLst>
              <a:ext uri="{FF2B5EF4-FFF2-40B4-BE49-F238E27FC236}">
                <a16:creationId xmlns:a16="http://schemas.microsoft.com/office/drawing/2014/main" id="{079B5B6F-953D-4EC5-B1B8-2F17FC1DF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255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4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55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F4E59-15D8-4414-9A89-E219713DFAD8}"/>
              </a:ext>
            </a:extLst>
          </p:cNvPr>
          <p:cNvSpPr txBox="1"/>
          <p:nvPr/>
        </p:nvSpPr>
        <p:spPr>
          <a:xfrm>
            <a:off x="397171" y="1014726"/>
            <a:ext cx="4481131" cy="1428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/>
              <a:t>2. They died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/>
              <a:t>for their faith.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A0D99-A536-43C9-A9AF-0B5E1615601D}"/>
              </a:ext>
            </a:extLst>
          </p:cNvPr>
          <p:cNvSpPr txBox="1"/>
          <p:nvPr/>
        </p:nvSpPr>
        <p:spPr>
          <a:xfrm>
            <a:off x="397171" y="2639041"/>
            <a:ext cx="4841579" cy="1428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/>
              <a:t>The apostles, Paul, James, etc. all died painful, horrible deaths because they would not recant their faith.</a:t>
            </a:r>
          </a:p>
        </p:txBody>
      </p:sp>
    </p:spTree>
    <p:extLst>
      <p:ext uri="{BB962C8B-B14F-4D97-AF65-F5344CB8AC3E}">
        <p14:creationId xmlns:p14="http://schemas.microsoft.com/office/powerpoint/2010/main" val="3500676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8" name="Picture 6" descr="How Did the Apostles Die? What We Actually Know | OverviewBible">
            <a:extLst>
              <a:ext uri="{FF2B5EF4-FFF2-40B4-BE49-F238E27FC236}">
                <a16:creationId xmlns:a16="http://schemas.microsoft.com/office/drawing/2014/main" id="{FF87B18A-78F8-4216-8294-027EB5D16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9091" r="2995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15-4EFB-4A68-A78A-E0AD3008AC6C}"/>
              </a:ext>
            </a:extLst>
          </p:cNvPr>
          <p:cNvSpPr txBox="1"/>
          <p:nvPr/>
        </p:nvSpPr>
        <p:spPr>
          <a:xfrm>
            <a:off x="477980" y="1122363"/>
            <a:ext cx="445596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They Died Horrible Deaths by every ancient way of execution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B62BE-E4FB-481E-86BF-771439CC55B4}"/>
              </a:ext>
            </a:extLst>
          </p:cNvPr>
          <p:cNvSpPr txBox="1"/>
          <p:nvPr/>
        </p:nvSpPr>
        <p:spPr>
          <a:xfrm>
            <a:off x="477979" y="4779835"/>
            <a:ext cx="4455969" cy="1602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You don’t die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for a known lie</a:t>
            </a:r>
          </a:p>
        </p:txBody>
      </p:sp>
    </p:spTree>
    <p:extLst>
      <p:ext uri="{BB962C8B-B14F-4D97-AF65-F5344CB8AC3E}">
        <p14:creationId xmlns:p14="http://schemas.microsoft.com/office/powerpoint/2010/main" val="299977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CHU9051 – Mysteries of the Human Mind | HKU Common Core">
            <a:extLst>
              <a:ext uri="{FF2B5EF4-FFF2-40B4-BE49-F238E27FC236}">
                <a16:creationId xmlns:a16="http://schemas.microsoft.com/office/drawing/2014/main" id="{EEAD1E7E-28A9-4AEB-AABF-44D817F52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6" r="1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BE832-BFE1-4073-B541-1BC3D834FE74}"/>
              </a:ext>
            </a:extLst>
          </p:cNvPr>
          <p:cNvSpPr txBox="1"/>
          <p:nvPr/>
        </p:nvSpPr>
        <p:spPr>
          <a:xfrm>
            <a:off x="371094" y="2621737"/>
            <a:ext cx="5106429" cy="1198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strike="sngStrike" dirty="0"/>
              <a:t>1. A myth written long after the fact.</a:t>
            </a:r>
            <a:br>
              <a:rPr lang="en-US" sz="4200" strike="sngStrike" dirty="0"/>
            </a:br>
            <a:endParaRPr lang="en-US" sz="4200" strike="sngStrik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98542-A441-4ECE-A3AA-E1C2F721A1CD}"/>
              </a:ext>
            </a:extLst>
          </p:cNvPr>
          <p:cNvSpPr txBox="1"/>
          <p:nvPr/>
        </p:nvSpPr>
        <p:spPr>
          <a:xfrm>
            <a:off x="371094" y="1076201"/>
            <a:ext cx="4405092" cy="1376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No Possible Human Option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E3CFA-9DC1-4CF0-A73B-BED9C4C10DA1}"/>
              </a:ext>
            </a:extLst>
          </p:cNvPr>
          <p:cNvSpPr txBox="1"/>
          <p:nvPr/>
        </p:nvSpPr>
        <p:spPr>
          <a:xfrm>
            <a:off x="371094" y="5245477"/>
            <a:ext cx="488403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strike="sngStrike" dirty="0"/>
              <a:t>3. The Apostles Made Up the Story.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28F48-B97F-415E-B999-A32856C846BF}"/>
              </a:ext>
            </a:extLst>
          </p:cNvPr>
          <p:cNvSpPr txBox="1"/>
          <p:nvPr/>
        </p:nvSpPr>
        <p:spPr>
          <a:xfrm>
            <a:off x="371094" y="3907685"/>
            <a:ext cx="488403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strike="sngStrike" dirty="0"/>
              <a:t>2. Changed since the Apostles wrote it.</a:t>
            </a:r>
          </a:p>
        </p:txBody>
      </p:sp>
    </p:spTree>
    <p:extLst>
      <p:ext uri="{BB962C8B-B14F-4D97-AF65-F5344CB8AC3E}">
        <p14:creationId xmlns:p14="http://schemas.microsoft.com/office/powerpoint/2010/main" val="397086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Make Good Decisions In Your Life: 7 No Bullsh*t Tips!">
            <a:extLst>
              <a:ext uri="{FF2B5EF4-FFF2-40B4-BE49-F238E27FC236}">
                <a16:creationId xmlns:a16="http://schemas.microsoft.com/office/drawing/2014/main" id="{E9F65358-F643-428A-9834-FF78B676E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12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281EEA-BFE4-4A1B-B187-3B57268AF735}"/>
              </a:ext>
            </a:extLst>
          </p:cNvPr>
          <p:cNvSpPr txBox="1"/>
          <p:nvPr/>
        </p:nvSpPr>
        <p:spPr>
          <a:xfrm rot="884605">
            <a:off x="28603" y="1134218"/>
            <a:ext cx="44477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</a:rPr>
              <a:t>Word of God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DB9B3-8D4B-43F3-A86D-62CCA19210DE}"/>
              </a:ext>
            </a:extLst>
          </p:cNvPr>
          <p:cNvSpPr txBox="1"/>
          <p:nvPr/>
        </p:nvSpPr>
        <p:spPr>
          <a:xfrm rot="20714165">
            <a:off x="7863082" y="1052637"/>
            <a:ext cx="44477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</a:rPr>
              <a:t>Word of Man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D2479-F11A-4D1F-B627-89B40C94C17B}"/>
              </a:ext>
            </a:extLst>
          </p:cNvPr>
          <p:cNvSpPr txBox="1"/>
          <p:nvPr/>
        </p:nvSpPr>
        <p:spPr>
          <a:xfrm>
            <a:off x="3872108" y="2487224"/>
            <a:ext cx="4447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?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2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hat is the Bible and How Should We Engage It? - Biblica - The  International Bible Society">
            <a:extLst>
              <a:ext uri="{FF2B5EF4-FFF2-40B4-BE49-F238E27FC236}">
                <a16:creationId xmlns:a16="http://schemas.microsoft.com/office/drawing/2014/main" id="{3A2612E5-EF98-46B4-88AB-C8E7EA441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7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B4A72-C4A8-468B-8994-1C57877A18DA}"/>
              </a:ext>
            </a:extLst>
          </p:cNvPr>
          <p:cNvSpPr txBox="1"/>
          <p:nvPr/>
        </p:nvSpPr>
        <p:spPr>
          <a:xfrm>
            <a:off x="341838" y="4530376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/>
              <a:t>The Bible is a Historical Document Written by Eyewitnesses of the Events</a:t>
            </a:r>
          </a:p>
        </p:txBody>
      </p:sp>
    </p:spTree>
    <p:extLst>
      <p:ext uri="{BB962C8B-B14F-4D97-AF65-F5344CB8AC3E}">
        <p14:creationId xmlns:p14="http://schemas.microsoft.com/office/powerpoint/2010/main" val="22308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lose, laser&#10;&#10;Description automatically generated">
            <a:extLst>
              <a:ext uri="{FF2B5EF4-FFF2-40B4-BE49-F238E27FC236}">
                <a16:creationId xmlns:a16="http://schemas.microsoft.com/office/drawing/2014/main" id="{E6BC21BC-635B-4446-9B49-9B38A5DF5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r="17751" b="20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35CC0-1B82-4314-A578-CC3285458568}"/>
              </a:ext>
            </a:extLst>
          </p:cNvPr>
          <p:cNvSpPr txBox="1"/>
          <p:nvPr/>
        </p:nvSpPr>
        <p:spPr>
          <a:xfrm>
            <a:off x="1335231" y="281227"/>
            <a:ext cx="4023360" cy="68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New Testament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1685A-6576-4580-A1B1-99D02CFFCE01}"/>
              </a:ext>
            </a:extLst>
          </p:cNvPr>
          <p:cNvSpPr txBox="1"/>
          <p:nvPr/>
        </p:nvSpPr>
        <p:spPr>
          <a:xfrm>
            <a:off x="390618" y="1183855"/>
            <a:ext cx="4678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Historical Books</a:t>
            </a:r>
            <a:r>
              <a:rPr lang="en-US" sz="2800" dirty="0"/>
              <a:t> -  5 books</a:t>
            </a:r>
            <a:br>
              <a:rPr lang="en-US" sz="2800" dirty="0"/>
            </a:br>
            <a:r>
              <a:rPr lang="en-US" sz="2200" dirty="0"/>
              <a:t>Matthew, Mark, Luke, John, Acts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1E5D2-A202-48C3-BD24-BB46C38C1FAF}"/>
              </a:ext>
            </a:extLst>
          </p:cNvPr>
          <p:cNvSpPr txBox="1"/>
          <p:nvPr/>
        </p:nvSpPr>
        <p:spPr>
          <a:xfrm>
            <a:off x="390618" y="2170130"/>
            <a:ext cx="4589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Pauline Epistles</a:t>
            </a:r>
            <a:r>
              <a:rPr lang="en-US" sz="2800" dirty="0"/>
              <a:t> - 13 books</a:t>
            </a:r>
            <a:br>
              <a:rPr lang="en-US" sz="2200" dirty="0"/>
            </a:br>
            <a:r>
              <a:rPr lang="en-US" sz="2200" dirty="0"/>
              <a:t>Romans, 1 Corinthians, 2 Corinthians, Galatians, Ephesians, Philippians, Colossians, 1 Thessalonians, 2 Thessalonians. 1 Timothy, 2 Timothy, </a:t>
            </a:r>
          </a:p>
          <a:p>
            <a:r>
              <a:rPr lang="en-US" sz="2200" dirty="0"/>
              <a:t>Titus, Philemon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882C0-A4B0-4EF6-958A-F2A47765BB55}"/>
              </a:ext>
            </a:extLst>
          </p:cNvPr>
          <p:cNvSpPr txBox="1"/>
          <p:nvPr/>
        </p:nvSpPr>
        <p:spPr>
          <a:xfrm>
            <a:off x="402406" y="4812371"/>
            <a:ext cx="467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Non-Pauline Epistles</a:t>
            </a:r>
            <a:r>
              <a:rPr lang="en-US" sz="2800" dirty="0"/>
              <a:t> - 9 books</a:t>
            </a:r>
            <a:br>
              <a:rPr lang="en-US" sz="2200" dirty="0"/>
            </a:br>
            <a:r>
              <a:rPr lang="en-US" sz="2200" dirty="0"/>
              <a:t>Hebrews, James, 1 Peter, 2 Peter, 1 John, 2 John, 3 John, Jude, Revelation</a:t>
            </a:r>
          </a:p>
        </p:txBody>
      </p:sp>
    </p:spTree>
    <p:extLst>
      <p:ext uri="{BB962C8B-B14F-4D97-AF65-F5344CB8AC3E}">
        <p14:creationId xmlns:p14="http://schemas.microsoft.com/office/powerpoint/2010/main" val="75650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Is the Late First-Century Too Late for Eyewitnesses of Jesus to Have Lived?  - Bellator Christi">
            <a:extLst>
              <a:ext uri="{FF2B5EF4-FFF2-40B4-BE49-F238E27FC236}">
                <a16:creationId xmlns:a16="http://schemas.microsoft.com/office/drawing/2014/main" id="{B65FD00F-97EC-4A48-986E-8F1D00E9D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CA2EF-69C3-44AC-AF67-83E20284BEB5}"/>
              </a:ext>
            </a:extLst>
          </p:cNvPr>
          <p:cNvSpPr txBox="1"/>
          <p:nvPr/>
        </p:nvSpPr>
        <p:spPr>
          <a:xfrm>
            <a:off x="477981" y="1122363"/>
            <a:ext cx="358919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Matthew, Mark, Luke, John, Paul, Peter, Jude, and James.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539E54-BD44-4D1B-A6F3-FA5C7AC0AA8A}"/>
              </a:ext>
            </a:extLst>
          </p:cNvPr>
          <p:cNvSpPr txBox="1"/>
          <p:nvPr/>
        </p:nvSpPr>
        <p:spPr>
          <a:xfrm>
            <a:off x="1380836" y="364962"/>
            <a:ext cx="4023360" cy="667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Authors List: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ED22F8-0D36-4D33-875F-BFB06B347C3C}"/>
              </a:ext>
            </a:extLst>
          </p:cNvPr>
          <p:cNvSpPr txBox="1"/>
          <p:nvPr/>
        </p:nvSpPr>
        <p:spPr>
          <a:xfrm>
            <a:off x="481028" y="4801600"/>
            <a:ext cx="3780253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They all died for their faith</a:t>
            </a:r>
          </a:p>
        </p:txBody>
      </p:sp>
    </p:spTree>
    <p:extLst>
      <p:ext uri="{BB962C8B-B14F-4D97-AF65-F5344CB8AC3E}">
        <p14:creationId xmlns:p14="http://schemas.microsoft.com/office/powerpoint/2010/main" val="362151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BE0BC0-D435-4133-9CDD-971CA785D81E}"/>
              </a:ext>
            </a:extLst>
          </p:cNvPr>
          <p:cNvSpPr txBox="1"/>
          <p:nvPr/>
        </p:nvSpPr>
        <p:spPr>
          <a:xfrm>
            <a:off x="402084" y="305068"/>
            <a:ext cx="1138783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i="1" dirty="0">
                <a:solidFill>
                  <a:schemeClr val="bg1"/>
                </a:solidFill>
              </a:rPr>
              <a:t>“I choose to believe the Bible because it is a </a:t>
            </a:r>
            <a:r>
              <a:rPr lang="en-US" sz="5000" i="1" u="sng" dirty="0">
                <a:solidFill>
                  <a:schemeClr val="bg1"/>
                </a:solidFill>
              </a:rPr>
              <a:t>reliable collection of historical documents </a:t>
            </a:r>
            <a:r>
              <a:rPr lang="en-US" sz="5000" i="1" dirty="0">
                <a:solidFill>
                  <a:schemeClr val="bg1"/>
                </a:solidFill>
              </a:rPr>
              <a:t>written down by eyewitnesses during the lifetime of other eyewitnesses. </a:t>
            </a:r>
            <a:r>
              <a:rPr lang="en-US" sz="5000" i="1" u="sng" dirty="0">
                <a:solidFill>
                  <a:schemeClr val="bg1"/>
                </a:solidFill>
              </a:rPr>
              <a:t>They report [of] supernatural events that took place in fulfillment of specific prophecies</a:t>
            </a:r>
            <a:r>
              <a:rPr lang="en-US" sz="5000" i="1" dirty="0">
                <a:solidFill>
                  <a:schemeClr val="bg1"/>
                </a:solidFill>
              </a:rPr>
              <a:t> and claimed that their writing are divine rather than human in origin.” – Voddie Baucham 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0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Do Effective Leaders Think or Contemplate? — Incito Leadership and  Executive Coaching">
            <a:extLst>
              <a:ext uri="{FF2B5EF4-FFF2-40B4-BE49-F238E27FC236}">
                <a16:creationId xmlns:a16="http://schemas.microsoft.com/office/drawing/2014/main" id="{78F4FA47-64E8-403A-A00E-13EB2652A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3971" b="9092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3D19B-2739-4236-9E95-2E7411905171}"/>
              </a:ext>
            </a:extLst>
          </p:cNvPr>
          <p:cNvSpPr txBox="1"/>
          <p:nvPr/>
        </p:nvSpPr>
        <p:spPr>
          <a:xfrm>
            <a:off x="8326449" y="1060699"/>
            <a:ext cx="334525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/>
              <a:t>Key Question to ask…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E8922-6EE6-48E6-8290-9C7F5C81E780}"/>
              </a:ext>
            </a:extLst>
          </p:cNvPr>
          <p:cNvSpPr txBox="1"/>
          <p:nvPr/>
        </p:nvSpPr>
        <p:spPr>
          <a:xfrm>
            <a:off x="8332810" y="2664333"/>
            <a:ext cx="3573858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What do the authors record and why were they willing to die for it?</a:t>
            </a:r>
          </a:p>
        </p:txBody>
      </p:sp>
    </p:spTree>
    <p:extLst>
      <p:ext uri="{BB962C8B-B14F-4D97-AF65-F5344CB8AC3E}">
        <p14:creationId xmlns:p14="http://schemas.microsoft.com/office/powerpoint/2010/main" val="392713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ow the fall of the Roman empire paved the road to modernity | Aeon Essays">
            <a:extLst>
              <a:ext uri="{FF2B5EF4-FFF2-40B4-BE49-F238E27FC236}">
                <a16:creationId xmlns:a16="http://schemas.microsoft.com/office/drawing/2014/main" id="{D5F9B11A-12CC-4501-86D4-809AFFE7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r="1" b="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16F5A-C21A-4E41-AD3B-8564D3647A44}"/>
              </a:ext>
            </a:extLst>
          </p:cNvPr>
          <p:cNvSpPr txBox="1"/>
          <p:nvPr/>
        </p:nvSpPr>
        <p:spPr>
          <a:xfrm>
            <a:off x="901184" y="420624"/>
            <a:ext cx="4224501" cy="470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</a:rPr>
              <a:t>Why Do Entire Empires Try to Eradicate Christianity and Destroy the Bible?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D2657-97A9-4A91-8B26-E3CF34B194F3}"/>
              </a:ext>
            </a:extLst>
          </p:cNvPr>
          <p:cNvSpPr txBox="1"/>
          <p:nvPr/>
        </p:nvSpPr>
        <p:spPr>
          <a:xfrm>
            <a:off x="901184" y="5139309"/>
            <a:ext cx="4224501" cy="1471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Still Today…</a:t>
            </a:r>
          </a:p>
        </p:txBody>
      </p:sp>
    </p:spTree>
    <p:extLst>
      <p:ext uri="{BB962C8B-B14F-4D97-AF65-F5344CB8AC3E}">
        <p14:creationId xmlns:p14="http://schemas.microsoft.com/office/powerpoint/2010/main" val="1515884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Top 50 Countries Where It&amp;#39;s Most Dangerous to Follow Jesus (2018) |  News &amp;amp; Reporting | Christianity Today">
            <a:extLst>
              <a:ext uri="{FF2B5EF4-FFF2-40B4-BE49-F238E27FC236}">
                <a16:creationId xmlns:a16="http://schemas.microsoft.com/office/drawing/2014/main" id="{1E2A0604-7761-4BCF-81E8-457BC48DE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277501" y="476250"/>
            <a:ext cx="11636998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7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cient Manuscripts—Evidence for the Bible - DontBeLeftBehind.org">
            <a:extLst>
              <a:ext uri="{FF2B5EF4-FFF2-40B4-BE49-F238E27FC236}">
                <a16:creationId xmlns:a16="http://schemas.microsoft.com/office/drawing/2014/main" id="{A1EC4726-9A02-412C-82FC-683798D17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AD67F-00B6-4BB1-B667-B81C40CAF6C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Now to Examine the Core Claim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9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5 Contemporary Literary Fiction Books That Are Game-Changers">
            <a:extLst>
              <a:ext uri="{FF2B5EF4-FFF2-40B4-BE49-F238E27FC236}">
                <a16:creationId xmlns:a16="http://schemas.microsoft.com/office/drawing/2014/main" id="{573B69A3-D9EF-48C6-9178-0BF9D11DA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r="29086" b="249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895FD-305D-4CBE-94F4-F68182B13C83}"/>
              </a:ext>
            </a:extLst>
          </p:cNvPr>
          <p:cNvSpPr txBox="1"/>
          <p:nvPr/>
        </p:nvSpPr>
        <p:spPr>
          <a:xfrm>
            <a:off x="424815" y="1070229"/>
            <a:ext cx="3888867" cy="1373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Written by mere People?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F85D6-57E4-4429-8D15-C0C14A0CF05F}"/>
              </a:ext>
            </a:extLst>
          </p:cNvPr>
          <p:cNvSpPr txBox="1"/>
          <p:nvPr/>
        </p:nvSpPr>
        <p:spPr>
          <a:xfrm>
            <a:off x="424815" y="2742374"/>
            <a:ext cx="3888867" cy="372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/>
              <a:t>Many see the New Testament as a human product, not a divine one</a:t>
            </a:r>
          </a:p>
        </p:txBody>
      </p:sp>
    </p:spTree>
    <p:extLst>
      <p:ext uri="{BB962C8B-B14F-4D97-AF65-F5344CB8AC3E}">
        <p14:creationId xmlns:p14="http://schemas.microsoft.com/office/powerpoint/2010/main" val="1233312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CHU9051 – Mysteries of the Human Mind | HKU Common Core">
            <a:extLst>
              <a:ext uri="{FF2B5EF4-FFF2-40B4-BE49-F238E27FC236}">
                <a16:creationId xmlns:a16="http://schemas.microsoft.com/office/drawing/2014/main" id="{EEAD1E7E-28A9-4AEB-AABF-44D817F52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6" r="1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BE832-BFE1-4073-B541-1BC3D834FE74}"/>
              </a:ext>
            </a:extLst>
          </p:cNvPr>
          <p:cNvSpPr txBox="1"/>
          <p:nvPr/>
        </p:nvSpPr>
        <p:spPr>
          <a:xfrm>
            <a:off x="371094" y="2621737"/>
            <a:ext cx="5106429" cy="1198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dirty="0"/>
              <a:t>1. A myth written long after the fact.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98542-A441-4ECE-A3AA-E1C2F721A1CD}"/>
              </a:ext>
            </a:extLst>
          </p:cNvPr>
          <p:cNvSpPr txBox="1"/>
          <p:nvPr/>
        </p:nvSpPr>
        <p:spPr>
          <a:xfrm>
            <a:off x="371094" y="1129159"/>
            <a:ext cx="4405092" cy="1376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The Merely Human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E3CFA-9DC1-4CF0-A73B-BED9C4C10DA1}"/>
              </a:ext>
            </a:extLst>
          </p:cNvPr>
          <p:cNvSpPr txBox="1"/>
          <p:nvPr/>
        </p:nvSpPr>
        <p:spPr>
          <a:xfrm>
            <a:off x="371094" y="5245477"/>
            <a:ext cx="488403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dirty="0"/>
              <a:t>3. The Apostles Made Up the Story.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28F48-B97F-415E-B999-A32856C846BF}"/>
              </a:ext>
            </a:extLst>
          </p:cNvPr>
          <p:cNvSpPr txBox="1"/>
          <p:nvPr/>
        </p:nvSpPr>
        <p:spPr>
          <a:xfrm>
            <a:off x="371094" y="3907685"/>
            <a:ext cx="488403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dirty="0"/>
              <a:t>2. Changed since the Apostles wrote it.</a:t>
            </a:r>
          </a:p>
        </p:txBody>
      </p:sp>
    </p:spTree>
    <p:extLst>
      <p:ext uri="{BB962C8B-B14F-4D97-AF65-F5344CB8AC3E}">
        <p14:creationId xmlns:p14="http://schemas.microsoft.com/office/powerpoint/2010/main" val="214680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World&amp;#39;s First Travel Writer Was a Guy From Ancient Greece - Atlas  Obscura">
            <a:extLst>
              <a:ext uri="{FF2B5EF4-FFF2-40B4-BE49-F238E27FC236}">
                <a16:creationId xmlns:a16="http://schemas.microsoft.com/office/drawing/2014/main" id="{7355DB02-E805-46D8-A95D-11BCA80C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r="9089" b="-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36DA8-090C-4BFD-BB35-F6E82A34B4E1}"/>
              </a:ext>
            </a:extLst>
          </p:cNvPr>
          <p:cNvSpPr txBox="1"/>
          <p:nvPr/>
        </p:nvSpPr>
        <p:spPr>
          <a:xfrm>
            <a:off x="458168" y="1017588"/>
            <a:ext cx="4418631" cy="32884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Could the books of the NT be from long after the events they record? A myth?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14102-C89D-4B58-A6F2-EC72F01AD4AC}"/>
              </a:ext>
            </a:extLst>
          </p:cNvPr>
          <p:cNvSpPr txBox="1"/>
          <p:nvPr/>
        </p:nvSpPr>
        <p:spPr>
          <a:xfrm>
            <a:off x="485808" y="4587104"/>
            <a:ext cx="4418631" cy="1553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Many atheist try to argue this way</a:t>
            </a:r>
          </a:p>
        </p:txBody>
      </p:sp>
    </p:spTree>
    <p:extLst>
      <p:ext uri="{BB962C8B-B14F-4D97-AF65-F5344CB8AC3E}">
        <p14:creationId xmlns:p14="http://schemas.microsoft.com/office/powerpoint/2010/main" val="7517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 growing demand for investigation skills in compliance | Article |  Compliance Week">
            <a:extLst>
              <a:ext uri="{FF2B5EF4-FFF2-40B4-BE49-F238E27FC236}">
                <a16:creationId xmlns:a16="http://schemas.microsoft.com/office/drawing/2014/main" id="{E7B40940-D6F4-4AE1-8F02-0F9EE2E9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5B5B2-A9FE-4963-84BC-2573DA5E0E2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Possible Problems With The Theory?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6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ncient Egyptians&amp;#39; Mathematical Ingenuity, Written on Papyrus - The New  York Times">
            <a:extLst>
              <a:ext uri="{FF2B5EF4-FFF2-40B4-BE49-F238E27FC236}">
                <a16:creationId xmlns:a16="http://schemas.microsoft.com/office/drawing/2014/main" id="{32217540-B733-42D3-884D-4ED520FDE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1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4E6F3-6B72-40BE-8124-EF930EE8781C}"/>
              </a:ext>
            </a:extLst>
          </p:cNvPr>
          <p:cNvSpPr txBox="1"/>
          <p:nvPr/>
        </p:nvSpPr>
        <p:spPr>
          <a:xfrm>
            <a:off x="477981" y="1562263"/>
            <a:ext cx="3903519" cy="27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All the Evidence Says the Opposite Historically, the New Testament is the Best Document 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B4132-6B93-4C5A-A585-A84F0F8239D2}"/>
              </a:ext>
            </a:extLst>
          </p:cNvPr>
          <p:cNvSpPr txBox="1"/>
          <p:nvPr/>
        </p:nvSpPr>
        <p:spPr>
          <a:xfrm>
            <a:off x="477981" y="4785631"/>
            <a:ext cx="3903519" cy="166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The documents for the New Testament are also very early</a:t>
            </a:r>
          </a:p>
        </p:txBody>
      </p:sp>
    </p:spTree>
    <p:extLst>
      <p:ext uri="{BB962C8B-B14F-4D97-AF65-F5344CB8AC3E}">
        <p14:creationId xmlns:p14="http://schemas.microsoft.com/office/powerpoint/2010/main" val="258340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922F00E-A094-4EED-B939-DB12070FB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Historical Reliability of the Bible – Like Trees Planted">
            <a:extLst>
              <a:ext uri="{FF2B5EF4-FFF2-40B4-BE49-F238E27FC236}">
                <a16:creationId xmlns:a16="http://schemas.microsoft.com/office/drawing/2014/main" id="{69F547D3-D9C1-49D7-A1BD-143BAA785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0"/>
          <a:stretch/>
        </p:blipFill>
        <p:spPr bwMode="auto">
          <a:xfrm>
            <a:off x="-1" y="-1"/>
            <a:ext cx="12188953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F65470E-3A7D-4B05-B62E-78F9F548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823</Words>
  <Application>Microsoft Office PowerPoint</Application>
  <PresentationFormat>Widescreen</PresentationFormat>
  <Paragraphs>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 Friberg</dc:creator>
  <cp:lastModifiedBy>Quin Friberg</cp:lastModifiedBy>
  <cp:revision>46</cp:revision>
  <dcterms:created xsi:type="dcterms:W3CDTF">2021-10-04T02:47:27Z</dcterms:created>
  <dcterms:modified xsi:type="dcterms:W3CDTF">2021-10-06T16:10:20Z</dcterms:modified>
</cp:coreProperties>
</file>