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78" r:id="rId2"/>
    <p:sldId id="277" r:id="rId3"/>
    <p:sldId id="259" r:id="rId4"/>
    <p:sldId id="275" r:id="rId5"/>
    <p:sldId id="273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90" r:id="rId15"/>
    <p:sldId id="291" r:id="rId16"/>
    <p:sldId id="292" r:id="rId17"/>
    <p:sldId id="296" r:id="rId18"/>
    <p:sldId id="297" r:id="rId19"/>
    <p:sldId id="298" r:id="rId20"/>
    <p:sldId id="289" r:id="rId21"/>
    <p:sldId id="293" r:id="rId22"/>
    <p:sldId id="321" r:id="rId23"/>
    <p:sldId id="361" r:id="rId24"/>
    <p:sldId id="322" r:id="rId25"/>
    <p:sldId id="324" r:id="rId26"/>
    <p:sldId id="325" r:id="rId27"/>
    <p:sldId id="326" r:id="rId28"/>
    <p:sldId id="327" r:id="rId29"/>
    <p:sldId id="328" r:id="rId30"/>
    <p:sldId id="330" r:id="rId31"/>
    <p:sldId id="331" r:id="rId32"/>
    <p:sldId id="334" r:id="rId33"/>
    <p:sldId id="332" r:id="rId34"/>
    <p:sldId id="333" r:id="rId35"/>
    <p:sldId id="335" r:id="rId36"/>
    <p:sldId id="336" r:id="rId37"/>
    <p:sldId id="337" r:id="rId38"/>
    <p:sldId id="339" r:id="rId39"/>
    <p:sldId id="340" r:id="rId40"/>
    <p:sldId id="342" r:id="rId41"/>
    <p:sldId id="343" r:id="rId42"/>
    <p:sldId id="341" r:id="rId43"/>
    <p:sldId id="345" r:id="rId44"/>
    <p:sldId id="346" r:id="rId45"/>
    <p:sldId id="347" r:id="rId46"/>
    <p:sldId id="349" r:id="rId47"/>
    <p:sldId id="348" r:id="rId48"/>
    <p:sldId id="350" r:id="rId49"/>
    <p:sldId id="351" r:id="rId50"/>
    <p:sldId id="352" r:id="rId51"/>
    <p:sldId id="353" r:id="rId52"/>
    <p:sldId id="354" r:id="rId53"/>
    <p:sldId id="355" r:id="rId54"/>
    <p:sldId id="356" r:id="rId55"/>
    <p:sldId id="294" r:id="rId56"/>
    <p:sldId id="357" r:id="rId57"/>
    <p:sldId id="359" r:id="rId58"/>
    <p:sldId id="360" r:id="rId59"/>
    <p:sldId id="358" r:id="rId60"/>
    <p:sldId id="362" r:id="rId61"/>
    <p:sldId id="295" r:id="rId62"/>
    <p:sldId id="319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C7E81-C833-48EA-9B27-48F37561471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2A2D9-5E59-4960-921F-0FCB2E3EC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81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A0584-F4A7-4CFD-8D76-8078E687A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56E3C6-8193-4896-B077-F7541EEC8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5B18A-2648-40B9-980D-0B59B86E1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78B9-5957-4681-9F1A-36A99D8FBED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A03AB-183F-48A8-8792-AEB119790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A040A-AA9A-489B-8C04-10092F919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AC18-3282-47D4-90B9-68F80DD1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19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11C8C-8E08-4F18-8394-C4E5A973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B1D706-F232-438D-A5C5-9C77FA600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1592F-A2F6-451E-AC7E-07FBEEAFC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78B9-5957-4681-9F1A-36A99D8FBED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498F9-AB41-470B-BC1D-1DAC6F0D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0C572-5FF2-4CD6-8D85-907FC8C8E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AC18-3282-47D4-90B9-68F80DD1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91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879514-A7AE-4065-880D-5E0A49C501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1E898A-5E6D-43C1-9997-C191E67F8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A6998-9207-4FD2-B824-65CA50150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78B9-5957-4681-9F1A-36A99D8FBED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15379-26B4-431A-AB86-6524BD98F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19E7D-80FC-4E35-B484-27654C7D3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AC18-3282-47D4-90B9-68F80DD1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1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33F0A-7B99-4963-9363-C84E9E486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A043C-87D5-4F3F-BC37-A1A63C1D4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64051-F476-4DC8-87B6-C5C96310D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78B9-5957-4681-9F1A-36A99D8FBED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16392-5192-4DC9-A422-7DDCE817C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81FD9-9AB8-4450-9988-FF5B716F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AC18-3282-47D4-90B9-68F80DD1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FB568-549E-4E6B-A515-302C048E9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94EB8-0B5A-4CF5-8C0E-A2D7C88CD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2612B-ACE5-4662-9F31-44101F04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78B9-5957-4681-9F1A-36A99D8FBED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EEDC8-E86C-47D7-994E-E0E97192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29ACE-4223-4419-86E5-65CC6D79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AC18-3282-47D4-90B9-68F80DD1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0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D0D74-EA7C-4675-BB45-D20FA8FE0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522AC-A76D-44BE-9505-367BDB9C7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7EE83-963E-4E12-80E7-E6D57E062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441C98-9735-4B38-BDFA-9F344CAF2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78B9-5957-4681-9F1A-36A99D8FBED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BB49F-7810-45F7-9578-D117192DD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E6916-658B-44F0-A17C-8FD6A0702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AC18-3282-47D4-90B9-68F80DD1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19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A8736-3DFC-4287-B184-B0735EED4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481E5-EBC9-4E2B-8EA1-95B16136A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5621CB-4335-4D33-A48F-39623664A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58631-A66F-43E4-9F57-9A368CE805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7938AD-8F06-4AFE-B0AB-BFFB57F67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E2D91F-35F4-4F9D-9401-B3AEF470C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78B9-5957-4681-9F1A-36A99D8FBED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DBCDF3-701F-4A13-A2FE-ECE340E3E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129F87-A275-4933-BF56-0D08ABB32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AC18-3282-47D4-90B9-68F80DD1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9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F4065-CF28-493A-829E-95FCA0029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674733-FC18-48DA-AD5E-F87DF0953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78B9-5957-4681-9F1A-36A99D8FBED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C97395-1D92-4BE2-BF4C-B662238F2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4140D-0735-4957-B717-0A3627449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AC18-3282-47D4-90B9-68F80DD1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1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1D8F51-DF6B-44A1-AD9A-DC4769A1F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78B9-5957-4681-9F1A-36A99D8FBED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410CA1-1590-4901-96D2-157D1B37F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68EFA-95F2-4491-8050-9136B2C7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AC18-3282-47D4-90B9-68F80DD1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5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0169D-22B6-4D5C-85C8-9EB7E0DFF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DFB86-924B-4A16-9626-B1D7230D9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74EE60-D549-4611-B5AC-893AD2771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AEFEB-368A-4585-94AB-11EF71E3D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78B9-5957-4681-9F1A-36A99D8FBED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9C041-F5A2-4971-A830-BD64D3FF5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D82EF-9881-42AC-BA36-FBC151AF1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AC18-3282-47D4-90B9-68F80DD1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50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4717E-FDAB-4B08-B371-0342BB307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BC094A-361A-45A2-B8A5-F1F18D79A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443E7E-36FB-42A1-8CEF-446BDB16D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52AAF-6CFE-467B-963F-F28434C86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78B9-5957-4681-9F1A-36A99D8FBED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442D1-3806-4005-B368-0C91F6762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060A05-27F3-4DF5-9E2B-C5E20482A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AC18-3282-47D4-90B9-68F80DD1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4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410E1C-4287-466C-A360-4B93B8837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8B6EB-3056-4EC8-BC8D-8017B28C5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212BB-2DA3-45A7-BA4F-4B054E3D4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078B9-5957-4681-9F1A-36A99D8FBED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5D825-983F-4267-BFC4-9DC3744FD5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86672-A3E0-4FAA-B4F3-D51F79BD4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BAC18-3282-47D4-90B9-68F80DD1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4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hu_77VU4tA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aul the Apostle - Simple English Wikipedia, the free encyclopedia">
            <a:extLst>
              <a:ext uri="{FF2B5EF4-FFF2-40B4-BE49-F238E27FC236}">
                <a16:creationId xmlns:a16="http://schemas.microsoft.com/office/drawing/2014/main" id="{2D04236D-9512-4DDB-8C11-932E5ECC4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7" r="-1" b="15783"/>
          <a:stretch/>
        </p:blipFill>
        <p:spPr bwMode="auto">
          <a:xfrm>
            <a:off x="3381375" y="10"/>
            <a:ext cx="881062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93" name="Freeform: Shape 192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4" name="Freeform: Shape 193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ADCED7-2EF0-4F80-8939-F677EE74B059}"/>
              </a:ext>
            </a:extLst>
          </p:cNvPr>
          <p:cNvSpPr txBox="1"/>
          <p:nvPr/>
        </p:nvSpPr>
        <p:spPr>
          <a:xfrm>
            <a:off x="199644" y="1197865"/>
            <a:ext cx="4362831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latin typeface="+mj-lt"/>
                <a:ea typeface="+mj-ea"/>
                <a:cs typeface="+mj-cs"/>
              </a:rPr>
              <a:t>What Caught the Apostles Attention?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BD9BC1-C342-4506-B03B-011459C5B329}"/>
              </a:ext>
            </a:extLst>
          </p:cNvPr>
          <p:cNvSpPr txBox="1"/>
          <p:nvPr/>
        </p:nvSpPr>
        <p:spPr>
          <a:xfrm>
            <a:off x="194882" y="2603755"/>
            <a:ext cx="36294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800" dirty="0"/>
              <a:t>The Apostles saw the prophecies Jesus fulfilled as the ultimate evidence for His divine nature</a:t>
            </a:r>
            <a:endParaRPr lang="en-US" sz="38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1900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World War I | History, Summary, Causes, Combatants, Casualties, Map, &amp;amp;  Facts | Britannica">
            <a:extLst>
              <a:ext uri="{FF2B5EF4-FFF2-40B4-BE49-F238E27FC236}">
                <a16:creationId xmlns:a16="http://schemas.microsoft.com/office/drawing/2014/main" id="{D762275D-F54F-4C88-BB6E-F85617ACD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8" r="-1" b="24903"/>
          <a:stretch/>
        </p:blipFill>
        <p:spPr bwMode="auto">
          <a:xfrm>
            <a:off x="320040" y="320040"/>
            <a:ext cx="11548872" cy="4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F93C10C-15E0-41C2-B119-2C61C677F6B4}"/>
              </a:ext>
            </a:extLst>
          </p:cNvPr>
          <p:cNvSpPr txBox="1"/>
          <p:nvPr/>
        </p:nvSpPr>
        <p:spPr>
          <a:xfrm>
            <a:off x="4379975" y="5009083"/>
            <a:ext cx="7269095" cy="1345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dirty="0">
                <a:solidFill>
                  <a:schemeClr val="bg1"/>
                </a:solidFill>
              </a:rPr>
              <a:t>World War 1 Did Start in 1914 and the world got worse…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9B1031-C9A0-4628-97DF-E8649A2F1BA0}"/>
              </a:ext>
            </a:extLst>
          </p:cNvPr>
          <p:cNvSpPr txBox="1"/>
          <p:nvPr/>
        </p:nvSpPr>
        <p:spPr>
          <a:xfrm>
            <a:off x="584647" y="4987137"/>
            <a:ext cx="3253924" cy="1345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Big Problems Came in 1914</a:t>
            </a:r>
          </a:p>
        </p:txBody>
      </p:sp>
    </p:spTree>
    <p:extLst>
      <p:ext uri="{BB962C8B-B14F-4D97-AF65-F5344CB8AC3E}">
        <p14:creationId xmlns:p14="http://schemas.microsoft.com/office/powerpoint/2010/main" val="4166353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World War 1 Graphic Footage">
            <a:hlinkClick r:id="" action="ppaction://media"/>
            <a:extLst>
              <a:ext uri="{FF2B5EF4-FFF2-40B4-BE49-F238E27FC236}">
                <a16:creationId xmlns:a16="http://schemas.microsoft.com/office/drawing/2014/main" id="{D83AFB61-DB0D-4201-9DCE-E957A102AC1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7003" y="220367"/>
            <a:ext cx="11357993" cy="641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5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Were Abraham, Isaac, and Jacob Real People? | Rev. David Bokovoy">
            <a:extLst>
              <a:ext uri="{FF2B5EF4-FFF2-40B4-BE49-F238E27FC236}">
                <a16:creationId xmlns:a16="http://schemas.microsoft.com/office/drawing/2014/main" id="{9BE87B8F-193D-476E-950C-8E3033D96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9" r="1" b="4366"/>
          <a:stretch/>
        </p:blipFill>
        <p:spPr bwMode="auto">
          <a:xfrm>
            <a:off x="603671" y="-1"/>
            <a:ext cx="115883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3CB691-FCC3-43A9-BF62-7A4AB695A730}"/>
              </a:ext>
            </a:extLst>
          </p:cNvPr>
          <p:cNvSpPr txBox="1"/>
          <p:nvPr/>
        </p:nvSpPr>
        <p:spPr>
          <a:xfrm>
            <a:off x="978456" y="1648586"/>
            <a:ext cx="4307919" cy="1933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</a:rPr>
              <a:t>The JW’s then prophesied the return of Abraham, Isaac, and Jacob would return and help them build the kingdom of God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6049F6-542A-41F6-999F-CBD19005B680}"/>
              </a:ext>
            </a:extLst>
          </p:cNvPr>
          <p:cNvSpPr txBox="1"/>
          <p:nvPr/>
        </p:nvSpPr>
        <p:spPr>
          <a:xfrm>
            <a:off x="978456" y="4572641"/>
            <a:ext cx="3888820" cy="1933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dirty="0">
                <a:solidFill>
                  <a:schemeClr val="bg1"/>
                </a:solidFill>
              </a:rPr>
              <a:t>The prophecy failed again</a:t>
            </a:r>
          </a:p>
        </p:txBody>
      </p:sp>
    </p:spTree>
    <p:extLst>
      <p:ext uri="{BB962C8B-B14F-4D97-AF65-F5344CB8AC3E}">
        <p14:creationId xmlns:p14="http://schemas.microsoft.com/office/powerpoint/2010/main" val="3078902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A Brief Overview of the American Civil War | American Battlefield Trust">
            <a:extLst>
              <a:ext uri="{FF2B5EF4-FFF2-40B4-BE49-F238E27FC236}">
                <a16:creationId xmlns:a16="http://schemas.microsoft.com/office/drawing/2014/main" id="{A36794A7-FB74-4387-963C-D4CBDA153E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2" t="9091" r="32004" b="1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C3F00F-ABC4-4629-B006-34CE0F4F96A5}"/>
              </a:ext>
            </a:extLst>
          </p:cNvPr>
          <p:cNvSpPr txBox="1"/>
          <p:nvPr/>
        </p:nvSpPr>
        <p:spPr>
          <a:xfrm>
            <a:off x="311131" y="2699004"/>
            <a:ext cx="4248531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1" dirty="0"/>
              <a:t>Joseph Smith </a:t>
            </a:r>
            <a:r>
              <a:rPr lang="en-US" sz="4000" dirty="0"/>
              <a:t>(Mormonism) prophesied all nations would be involved in the American Civil War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690295-1474-4B0B-A0F9-0649C713367E}"/>
              </a:ext>
            </a:extLst>
          </p:cNvPr>
          <p:cNvSpPr txBox="1"/>
          <p:nvPr/>
        </p:nvSpPr>
        <p:spPr>
          <a:xfrm>
            <a:off x="311131" y="765529"/>
            <a:ext cx="3683820" cy="1933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dirty="0"/>
              <a:t>Another Group Tries</a:t>
            </a:r>
          </a:p>
        </p:txBody>
      </p:sp>
    </p:spTree>
    <p:extLst>
      <p:ext uri="{BB962C8B-B14F-4D97-AF65-F5344CB8AC3E}">
        <p14:creationId xmlns:p14="http://schemas.microsoft.com/office/powerpoint/2010/main" val="1956721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hat Does it Mean That the Bible Is Divinely Inspired?">
            <a:extLst>
              <a:ext uri="{FF2B5EF4-FFF2-40B4-BE49-F238E27FC236}">
                <a16:creationId xmlns:a16="http://schemas.microsoft.com/office/drawing/2014/main" id="{7C970E3E-CE2D-466D-B007-CC5EF9DA7E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0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845B72-004F-4B88-B7EA-F97C030AFB54}"/>
              </a:ext>
            </a:extLst>
          </p:cNvPr>
          <p:cNvSpPr txBox="1"/>
          <p:nvPr/>
        </p:nvSpPr>
        <p:spPr>
          <a:xfrm>
            <a:off x="523875" y="42595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The Bible is Unique in the World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799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lendar red icon isolated on blue background Vector Image">
            <a:extLst>
              <a:ext uri="{FF2B5EF4-FFF2-40B4-BE49-F238E27FC236}">
                <a16:creationId xmlns:a16="http://schemas.microsoft.com/office/drawing/2014/main" id="{B8214D08-8EAA-4F6B-A888-EDB00F76D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5" b="16812"/>
          <a:stretch/>
        </p:blipFill>
        <p:spPr bwMode="auto">
          <a:xfrm>
            <a:off x="337930" y="238359"/>
            <a:ext cx="11459817" cy="638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337161-9E72-470B-8144-FC5E9DA779C7}"/>
              </a:ext>
            </a:extLst>
          </p:cNvPr>
          <p:cNvSpPr txBox="1"/>
          <p:nvPr/>
        </p:nvSpPr>
        <p:spPr>
          <a:xfrm>
            <a:off x="2512523" y="2684940"/>
            <a:ext cx="716695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Jesus lived between ~2 B.C. and 32 A.D. in Israel.</a:t>
            </a:r>
          </a:p>
          <a:p>
            <a:pPr algn="ctr"/>
            <a:r>
              <a:rPr lang="en-US" sz="4400" dirty="0"/>
              <a:t>Prophecies are written between 1,200 &amp; 500 B.C.</a:t>
            </a:r>
            <a:br>
              <a:rPr lang="en-US" sz="4400" dirty="0"/>
            </a:br>
            <a:r>
              <a:rPr lang="en-US" sz="4400" b="1" dirty="0"/>
              <a:t>Five Hundred Years Minimum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41905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What Does Messiah Mean? | Bibleinfo.com">
            <a:extLst>
              <a:ext uri="{FF2B5EF4-FFF2-40B4-BE49-F238E27FC236}">
                <a16:creationId xmlns:a16="http://schemas.microsoft.com/office/drawing/2014/main" id="{B6574362-0DAE-4FD4-BA7D-D3D7538286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41" r="-1" b="16124"/>
          <a:stretch/>
        </p:blipFill>
        <p:spPr bwMode="auto">
          <a:xfrm>
            <a:off x="320040" y="320040"/>
            <a:ext cx="11548872" cy="4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FC3D42E-3B69-4742-9097-CDB9DB34E3CE}"/>
              </a:ext>
            </a:extLst>
          </p:cNvPr>
          <p:cNvSpPr txBox="1"/>
          <p:nvPr/>
        </p:nvSpPr>
        <p:spPr>
          <a:xfrm>
            <a:off x="4379976" y="5009083"/>
            <a:ext cx="6976872" cy="1345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Here are Eight Examples of Messianic Prophecies the Bible Makes About Jesus Christ (The Messiah)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BD48D1-B879-4FB7-998E-A437AD56079E}"/>
              </a:ext>
            </a:extLst>
          </p:cNvPr>
          <p:cNvSpPr txBox="1"/>
          <p:nvPr/>
        </p:nvSpPr>
        <p:spPr>
          <a:xfrm>
            <a:off x="571500" y="5009083"/>
            <a:ext cx="3294882" cy="1345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dirty="0">
                <a:solidFill>
                  <a:schemeClr val="bg1"/>
                </a:solidFill>
              </a:rPr>
              <a:t>Messianic Prophecies</a:t>
            </a:r>
          </a:p>
        </p:txBody>
      </p:sp>
    </p:spTree>
    <p:extLst>
      <p:ext uri="{BB962C8B-B14F-4D97-AF65-F5344CB8AC3E}">
        <p14:creationId xmlns:p14="http://schemas.microsoft.com/office/powerpoint/2010/main" val="3865496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7,364 Bethlehem Vector Images, Bethlehem Illustrations | Depositphotos">
            <a:extLst>
              <a:ext uri="{FF2B5EF4-FFF2-40B4-BE49-F238E27FC236}">
                <a16:creationId xmlns:a16="http://schemas.microsoft.com/office/drawing/2014/main" id="{AEF76B3C-A358-4C08-B5A4-562BB6F457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96DF3-6911-443B-82BC-FBE4FB99C8CA}"/>
              </a:ext>
            </a:extLst>
          </p:cNvPr>
          <p:cNvSpPr txBox="1"/>
          <p:nvPr/>
        </p:nvSpPr>
        <p:spPr>
          <a:xfrm>
            <a:off x="620624" y="521563"/>
            <a:ext cx="3764826" cy="2683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dirty="0"/>
              <a:t>1. Jesus Would Be Born in the City of David (Bethlehem)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A4377F-DCCE-43EF-83E5-45118E24C4D2}"/>
              </a:ext>
            </a:extLst>
          </p:cNvPr>
          <p:cNvSpPr txBox="1"/>
          <p:nvPr/>
        </p:nvSpPr>
        <p:spPr>
          <a:xfrm>
            <a:off x="620624" y="3369741"/>
            <a:ext cx="3764826" cy="26832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dirty="0"/>
              <a:t>The Christmas story is familiar to everyone in America Today</a:t>
            </a:r>
          </a:p>
        </p:txBody>
      </p:sp>
    </p:spTree>
    <p:extLst>
      <p:ext uri="{BB962C8B-B14F-4D97-AF65-F5344CB8AC3E}">
        <p14:creationId xmlns:p14="http://schemas.microsoft.com/office/powerpoint/2010/main" val="4206502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ook open on a table&#10;&#10;Description automatically generated with low confidence">
            <a:extLst>
              <a:ext uri="{FF2B5EF4-FFF2-40B4-BE49-F238E27FC236}">
                <a16:creationId xmlns:a16="http://schemas.microsoft.com/office/drawing/2014/main" id="{2437351D-5431-43E5-B26C-32531C565F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1000"/>
                    </a14:imgEffect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43"/>
          <a:stretch/>
        </p:blipFill>
        <p:spPr>
          <a:xfrm>
            <a:off x="29357" y="0"/>
            <a:ext cx="1216264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7983B1-AAEA-4FAB-B468-31FE3B6C6414}"/>
              </a:ext>
            </a:extLst>
          </p:cNvPr>
          <p:cNvSpPr txBox="1"/>
          <p:nvPr/>
        </p:nvSpPr>
        <p:spPr>
          <a:xfrm>
            <a:off x="648091" y="254124"/>
            <a:ext cx="10925174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600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Micah 5:2: “But you, O Bethlehem Ephrathah,</a:t>
            </a:r>
            <a:r>
              <a:rPr lang="en-US" sz="460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n-US" sz="4600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who are too little to be among the clans of Judah, from you shall come forth for me</a:t>
            </a:r>
            <a:r>
              <a:rPr lang="en-US" sz="460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n-US" sz="4600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one who is to be ruler in Israel, whose coming forth is from of old,</a:t>
            </a:r>
            <a:r>
              <a:rPr lang="en-US" sz="460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n-US" sz="4600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from ancient days.”</a:t>
            </a:r>
          </a:p>
        </p:txBody>
      </p:sp>
    </p:spTree>
    <p:extLst>
      <p:ext uri="{BB962C8B-B14F-4D97-AF65-F5344CB8AC3E}">
        <p14:creationId xmlns:p14="http://schemas.microsoft.com/office/powerpoint/2010/main" val="243669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lendar red icon isolated on blue background Vector Image">
            <a:extLst>
              <a:ext uri="{FF2B5EF4-FFF2-40B4-BE49-F238E27FC236}">
                <a16:creationId xmlns:a16="http://schemas.microsoft.com/office/drawing/2014/main" id="{B8214D08-8EAA-4F6B-A888-EDB00F76D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5" b="16812"/>
          <a:stretch/>
        </p:blipFill>
        <p:spPr bwMode="auto">
          <a:xfrm>
            <a:off x="337930" y="238359"/>
            <a:ext cx="11459817" cy="638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337161-9E72-470B-8144-FC5E9DA779C7}"/>
              </a:ext>
            </a:extLst>
          </p:cNvPr>
          <p:cNvSpPr txBox="1"/>
          <p:nvPr/>
        </p:nvSpPr>
        <p:spPr>
          <a:xfrm>
            <a:off x="2512523" y="2809227"/>
            <a:ext cx="71669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Micah</a:t>
            </a:r>
            <a:r>
              <a:rPr lang="en-US" sz="5400" dirty="0"/>
              <a:t> Written 720 B.C.</a:t>
            </a:r>
            <a:br>
              <a:rPr lang="en-US" sz="5400" dirty="0"/>
            </a:br>
            <a:r>
              <a:rPr lang="en-US" sz="5400" dirty="0"/>
              <a:t>Jesus Born Around 2 B.C.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4B005C-A1C0-49DD-8825-0AD3BDB52E26}"/>
              </a:ext>
            </a:extLst>
          </p:cNvPr>
          <p:cNvSpPr txBox="1"/>
          <p:nvPr/>
        </p:nvSpPr>
        <p:spPr>
          <a:xfrm>
            <a:off x="2484361" y="4732228"/>
            <a:ext cx="71669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Timeline: 720 Years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81142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ook open on a table&#10;&#10;Description automatically generated with low confidence">
            <a:extLst>
              <a:ext uri="{FF2B5EF4-FFF2-40B4-BE49-F238E27FC236}">
                <a16:creationId xmlns:a16="http://schemas.microsoft.com/office/drawing/2014/main" id="{2437351D-5431-43E5-B26C-32531C565F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1000"/>
                    </a14:imgEffect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43"/>
          <a:stretch/>
        </p:blipFill>
        <p:spPr>
          <a:xfrm>
            <a:off x="29357" y="0"/>
            <a:ext cx="1216264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7983B1-AAEA-4FAB-B468-31FE3B6C6414}"/>
              </a:ext>
            </a:extLst>
          </p:cNvPr>
          <p:cNvSpPr txBox="1"/>
          <p:nvPr/>
        </p:nvSpPr>
        <p:spPr>
          <a:xfrm>
            <a:off x="579355" y="439152"/>
            <a:ext cx="11062646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Peter 1:16-19: </a:t>
            </a:r>
            <a:r>
              <a:rPr lang="en-US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we did not follow cleverly devised myths when we made known to you the power and coming of our Lord Jesus Christ, but we were eyewitnesses of his majesty... 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567373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0" name="Rectangle 7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1" name="Rectangle 7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42" name="Rectangle 7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3" name="Rectangle 7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E118C4-B186-44C4-962A-902B05DF2429}"/>
              </a:ext>
            </a:extLst>
          </p:cNvPr>
          <p:cNvSpPr txBox="1"/>
          <p:nvPr/>
        </p:nvSpPr>
        <p:spPr>
          <a:xfrm>
            <a:off x="354105" y="273973"/>
            <a:ext cx="3408270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Odds of Being Born in Bethlehem?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338" name="Picture 2" descr="6,882 Rolling Dice Stock Photos, Pictures &amp;amp; Royalty-Free Images - iStock">
            <a:extLst>
              <a:ext uri="{FF2B5EF4-FFF2-40B4-BE49-F238E27FC236}">
                <a16:creationId xmlns:a16="http://schemas.microsoft.com/office/drawing/2014/main" id="{FD5E9622-7AF7-49F7-9BB3-6ECF11CE6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5523" y="273973"/>
            <a:ext cx="7651473" cy="628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3EB423-5880-445D-A3E3-B36D5DD8630C}"/>
              </a:ext>
            </a:extLst>
          </p:cNvPr>
          <p:cNvSpPr txBox="1"/>
          <p:nvPr/>
        </p:nvSpPr>
        <p:spPr>
          <a:xfrm>
            <a:off x="405654" y="2912844"/>
            <a:ext cx="3408270" cy="14140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Less than 1 in 100,000 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75860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 Donkey, Not A War Horse: Girardian Virtual Bible Study Preview | Lindsey  Paris-Lopez">
            <a:extLst>
              <a:ext uri="{FF2B5EF4-FFF2-40B4-BE49-F238E27FC236}">
                <a16:creationId xmlns:a16="http://schemas.microsoft.com/office/drawing/2014/main" id="{08CA181A-B254-4291-9122-DD0ED7BAD1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21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870E55-B078-4E80-9F3C-73EEA90B9A70}"/>
              </a:ext>
            </a:extLst>
          </p:cNvPr>
          <p:cNvSpPr txBox="1"/>
          <p:nvPr/>
        </p:nvSpPr>
        <p:spPr>
          <a:xfrm>
            <a:off x="620624" y="498038"/>
            <a:ext cx="3844844" cy="3301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600" b="1" i="1" dirty="0"/>
              <a:t>2. The Messiah Will Present Himself as King Riding a Donkey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211AB8-F6D9-4E7B-905D-74E8ED452B3E}"/>
              </a:ext>
            </a:extLst>
          </p:cNvPr>
          <p:cNvSpPr txBox="1"/>
          <p:nvPr/>
        </p:nvSpPr>
        <p:spPr>
          <a:xfrm>
            <a:off x="620624" y="3976505"/>
            <a:ext cx="3764826" cy="2683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dirty="0"/>
              <a:t>Palm Sunday is the Holiday Celebrating it</a:t>
            </a:r>
          </a:p>
        </p:txBody>
      </p:sp>
    </p:spTree>
    <p:extLst>
      <p:ext uri="{BB962C8B-B14F-4D97-AF65-F5344CB8AC3E}">
        <p14:creationId xmlns:p14="http://schemas.microsoft.com/office/powerpoint/2010/main" val="1432964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ook open on a table&#10;&#10;Description automatically generated with low confidence">
            <a:extLst>
              <a:ext uri="{FF2B5EF4-FFF2-40B4-BE49-F238E27FC236}">
                <a16:creationId xmlns:a16="http://schemas.microsoft.com/office/drawing/2014/main" id="{2437351D-5431-43E5-B26C-32531C565F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1000"/>
                    </a14:imgEffect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43"/>
          <a:stretch/>
        </p:blipFill>
        <p:spPr>
          <a:xfrm>
            <a:off x="29357" y="0"/>
            <a:ext cx="1216264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7983B1-AAEA-4FAB-B468-31FE3B6C6414}"/>
              </a:ext>
            </a:extLst>
          </p:cNvPr>
          <p:cNvSpPr txBox="1"/>
          <p:nvPr/>
        </p:nvSpPr>
        <p:spPr>
          <a:xfrm>
            <a:off x="648091" y="325145"/>
            <a:ext cx="1092517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Zechariah 9:9: “Rejoice greatly, O daughter of Zion!</a:t>
            </a:r>
            <a:r>
              <a:rPr lang="en-US" sz="440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Shout aloud, O daughter of Jerusalem! Behold, your king is coming to you;</a:t>
            </a:r>
            <a:r>
              <a:rPr lang="en-US" sz="440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righteous and having salvation is he, humble and mounted on a donkey, on a colt, the foal of a donkey.”</a:t>
            </a:r>
          </a:p>
        </p:txBody>
      </p:sp>
    </p:spTree>
    <p:extLst>
      <p:ext uri="{BB962C8B-B14F-4D97-AF65-F5344CB8AC3E}">
        <p14:creationId xmlns:p14="http://schemas.microsoft.com/office/powerpoint/2010/main" val="1405528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0" name="Rectangle 7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1" name="Rectangle 7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42" name="Rectangle 7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3" name="Rectangle 7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E118C4-B186-44C4-962A-902B05DF2429}"/>
              </a:ext>
            </a:extLst>
          </p:cNvPr>
          <p:cNvSpPr txBox="1"/>
          <p:nvPr/>
        </p:nvSpPr>
        <p:spPr>
          <a:xfrm>
            <a:off x="354105" y="273973"/>
            <a:ext cx="3408270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Odds of Being Born in Bethlehem?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338" name="Picture 2" descr="6,882 Rolling Dice Stock Photos, Pictures &amp;amp; Royalty-Free Images - iStock">
            <a:extLst>
              <a:ext uri="{FF2B5EF4-FFF2-40B4-BE49-F238E27FC236}">
                <a16:creationId xmlns:a16="http://schemas.microsoft.com/office/drawing/2014/main" id="{FD5E9622-7AF7-49F7-9BB3-6ECF11CE6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5523" y="273973"/>
            <a:ext cx="7651473" cy="628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3EB423-5880-445D-A3E3-B36D5DD8630C}"/>
              </a:ext>
            </a:extLst>
          </p:cNvPr>
          <p:cNvSpPr txBox="1"/>
          <p:nvPr/>
        </p:nvSpPr>
        <p:spPr>
          <a:xfrm>
            <a:off x="405654" y="2912844"/>
            <a:ext cx="3408270" cy="14140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Less than 1 in 100,000 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37590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lendar red icon isolated on blue background Vector Image">
            <a:extLst>
              <a:ext uri="{FF2B5EF4-FFF2-40B4-BE49-F238E27FC236}">
                <a16:creationId xmlns:a16="http://schemas.microsoft.com/office/drawing/2014/main" id="{B8214D08-8EAA-4F6B-A888-EDB00F76D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5" b="16812"/>
          <a:stretch/>
        </p:blipFill>
        <p:spPr bwMode="auto">
          <a:xfrm>
            <a:off x="337930" y="238359"/>
            <a:ext cx="11459817" cy="638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337161-9E72-470B-8144-FC5E9DA779C7}"/>
              </a:ext>
            </a:extLst>
          </p:cNvPr>
          <p:cNvSpPr txBox="1"/>
          <p:nvPr/>
        </p:nvSpPr>
        <p:spPr>
          <a:xfrm>
            <a:off x="2512523" y="2809227"/>
            <a:ext cx="716695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b="1" dirty="0"/>
              <a:t>Zechariah</a:t>
            </a:r>
            <a:r>
              <a:rPr lang="en-US" sz="5000" dirty="0"/>
              <a:t> Written 480 B.C.</a:t>
            </a:r>
            <a:br>
              <a:rPr lang="en-US" sz="5000" dirty="0"/>
            </a:br>
            <a:r>
              <a:rPr lang="en-US" sz="5000" b="1" dirty="0"/>
              <a:t>Palm Sunday </a:t>
            </a:r>
            <a:r>
              <a:rPr lang="en-US" sz="5000" dirty="0"/>
              <a:t>32 B.C.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4B005C-A1C0-49DD-8825-0AD3BDB52E26}"/>
              </a:ext>
            </a:extLst>
          </p:cNvPr>
          <p:cNvSpPr txBox="1"/>
          <p:nvPr/>
        </p:nvSpPr>
        <p:spPr>
          <a:xfrm>
            <a:off x="2484361" y="4732228"/>
            <a:ext cx="71669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Timeline: 500 Years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36200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0" name="Rectangle 7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1" name="Rectangle 7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42" name="Rectangle 7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3" name="Rectangle 7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E118C4-B186-44C4-962A-902B05DF2429}"/>
              </a:ext>
            </a:extLst>
          </p:cNvPr>
          <p:cNvSpPr txBox="1"/>
          <p:nvPr/>
        </p:nvSpPr>
        <p:spPr>
          <a:xfrm>
            <a:off x="275520" y="301837"/>
            <a:ext cx="3581402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Odds of Palm Sunday Donkey Scene?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338" name="Picture 2" descr="6,882 Rolling Dice Stock Photos, Pictures &amp;amp; Royalty-Free Images - iStock">
            <a:extLst>
              <a:ext uri="{FF2B5EF4-FFF2-40B4-BE49-F238E27FC236}">
                <a16:creationId xmlns:a16="http://schemas.microsoft.com/office/drawing/2014/main" id="{FD5E9622-7AF7-49F7-9BB3-6ECF11CE6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5523" y="273973"/>
            <a:ext cx="7651473" cy="628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3EB423-5880-445D-A3E3-B36D5DD8630C}"/>
              </a:ext>
            </a:extLst>
          </p:cNvPr>
          <p:cNvSpPr txBox="1"/>
          <p:nvPr/>
        </p:nvSpPr>
        <p:spPr>
          <a:xfrm>
            <a:off x="405654" y="2912844"/>
            <a:ext cx="3408270" cy="14140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Far Less than 1 in 100 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44158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FreeBibleimages :: Judas agrees to betray Jesus :: Judas agrees to betray  Jesus for a payment of thirty pieces of silver (Matthew 26:14-16)">
            <a:extLst>
              <a:ext uri="{FF2B5EF4-FFF2-40B4-BE49-F238E27FC236}">
                <a16:creationId xmlns:a16="http://schemas.microsoft.com/office/drawing/2014/main" id="{2F71A025-EAAE-4904-AF72-904EBCB9B2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0517" b="2130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870E55-B078-4E80-9F3C-73EEA90B9A70}"/>
              </a:ext>
            </a:extLst>
          </p:cNvPr>
          <p:cNvSpPr txBox="1"/>
          <p:nvPr/>
        </p:nvSpPr>
        <p:spPr>
          <a:xfrm>
            <a:off x="7674987" y="1139712"/>
            <a:ext cx="3966460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i="1" dirty="0">
                <a:latin typeface="+mj-lt"/>
                <a:ea typeface="+mj-ea"/>
                <a:cs typeface="+mj-cs"/>
              </a:rPr>
              <a:t>3. The Messiah Will be Betrayed for Thirty Pieces of Silver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211AB8-F6D9-4E7B-905D-74E8ED452B3E}"/>
              </a:ext>
            </a:extLst>
          </p:cNvPr>
          <p:cNvSpPr txBox="1"/>
          <p:nvPr/>
        </p:nvSpPr>
        <p:spPr>
          <a:xfrm>
            <a:off x="7775804" y="3679191"/>
            <a:ext cx="3764826" cy="694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/>
              <a:t>Judas Betrayed Jesus to the Pharisees</a:t>
            </a:r>
          </a:p>
        </p:txBody>
      </p:sp>
    </p:spTree>
    <p:extLst>
      <p:ext uri="{BB962C8B-B14F-4D97-AF65-F5344CB8AC3E}">
        <p14:creationId xmlns:p14="http://schemas.microsoft.com/office/powerpoint/2010/main" val="4090774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ook open on a table&#10;&#10;Description automatically generated with low confidence">
            <a:extLst>
              <a:ext uri="{FF2B5EF4-FFF2-40B4-BE49-F238E27FC236}">
                <a16:creationId xmlns:a16="http://schemas.microsoft.com/office/drawing/2014/main" id="{2437351D-5431-43E5-B26C-32531C565F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1000"/>
                    </a14:imgEffect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43"/>
          <a:stretch/>
        </p:blipFill>
        <p:spPr>
          <a:xfrm>
            <a:off x="29357" y="0"/>
            <a:ext cx="1216264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7983B1-AAEA-4FAB-B468-31FE3B6C6414}"/>
              </a:ext>
            </a:extLst>
          </p:cNvPr>
          <p:cNvSpPr txBox="1"/>
          <p:nvPr/>
        </p:nvSpPr>
        <p:spPr>
          <a:xfrm>
            <a:off x="890618" y="351778"/>
            <a:ext cx="10440119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600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Zechariah 11:13: “</a:t>
            </a:r>
            <a:r>
              <a:rPr lang="en-US" sz="4600" b="0" i="0" u="sng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Then the </a:t>
            </a:r>
            <a:r>
              <a:rPr lang="en-US" sz="4600" b="0" i="0" u="sng" cap="small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Lord</a:t>
            </a:r>
            <a:r>
              <a:rPr lang="en-US" sz="4600" b="0" i="0" u="sng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 said to me, “Throw it to the potter”—the lordly price at which I was priced by them. So I took the thirty pieces of silver</a:t>
            </a:r>
            <a:r>
              <a:rPr lang="en-US" sz="4600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 and threw them into the house of the </a:t>
            </a:r>
            <a:r>
              <a:rPr lang="en-US" sz="4600" b="0" i="0" cap="small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Lord</a:t>
            </a:r>
            <a:r>
              <a:rPr lang="en-US" sz="4600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, to the potter.”</a:t>
            </a:r>
          </a:p>
        </p:txBody>
      </p:sp>
    </p:spTree>
    <p:extLst>
      <p:ext uri="{BB962C8B-B14F-4D97-AF65-F5344CB8AC3E}">
        <p14:creationId xmlns:p14="http://schemas.microsoft.com/office/powerpoint/2010/main" val="1418433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lendar red icon isolated on blue background Vector Image">
            <a:extLst>
              <a:ext uri="{FF2B5EF4-FFF2-40B4-BE49-F238E27FC236}">
                <a16:creationId xmlns:a16="http://schemas.microsoft.com/office/drawing/2014/main" id="{B8214D08-8EAA-4F6B-A888-EDB00F76D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5" b="16812"/>
          <a:stretch/>
        </p:blipFill>
        <p:spPr bwMode="auto">
          <a:xfrm>
            <a:off x="337930" y="238359"/>
            <a:ext cx="11459817" cy="638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337161-9E72-470B-8144-FC5E9DA779C7}"/>
              </a:ext>
            </a:extLst>
          </p:cNvPr>
          <p:cNvSpPr txBox="1"/>
          <p:nvPr/>
        </p:nvSpPr>
        <p:spPr>
          <a:xfrm>
            <a:off x="2512523" y="2809227"/>
            <a:ext cx="716695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b="1" dirty="0"/>
              <a:t>Zechariah</a:t>
            </a:r>
            <a:r>
              <a:rPr lang="en-US" sz="5000" dirty="0"/>
              <a:t> Written 480 B.C.</a:t>
            </a:r>
            <a:br>
              <a:rPr lang="en-US" sz="5000" dirty="0"/>
            </a:br>
            <a:r>
              <a:rPr lang="en-US" sz="5000" b="1" dirty="0"/>
              <a:t>Betrayal Sunday </a:t>
            </a:r>
            <a:r>
              <a:rPr lang="en-US" sz="5000" dirty="0"/>
              <a:t>32 B.C.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4B005C-A1C0-49DD-8825-0AD3BDB52E26}"/>
              </a:ext>
            </a:extLst>
          </p:cNvPr>
          <p:cNvSpPr txBox="1"/>
          <p:nvPr/>
        </p:nvSpPr>
        <p:spPr>
          <a:xfrm>
            <a:off x="2484361" y="4732228"/>
            <a:ext cx="71669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Timeline: 500 Years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55782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0" name="Rectangle 7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1" name="Rectangle 7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42" name="Rectangle 7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3" name="Rectangle 7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E118C4-B186-44C4-962A-902B05DF2429}"/>
              </a:ext>
            </a:extLst>
          </p:cNvPr>
          <p:cNvSpPr txBox="1"/>
          <p:nvPr/>
        </p:nvSpPr>
        <p:spPr>
          <a:xfrm>
            <a:off x="275520" y="301837"/>
            <a:ext cx="3581402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Odds of Being Betrayed for 30 Pieces of Silver?</a:t>
            </a:r>
            <a:endParaRPr lang="en-US" sz="4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338" name="Picture 2" descr="6,882 Rolling Dice Stock Photos, Pictures &amp;amp; Royalty-Free Images - iStock">
            <a:extLst>
              <a:ext uri="{FF2B5EF4-FFF2-40B4-BE49-F238E27FC236}">
                <a16:creationId xmlns:a16="http://schemas.microsoft.com/office/drawing/2014/main" id="{FD5E9622-7AF7-49F7-9BB3-6ECF11CE6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5523" y="273973"/>
            <a:ext cx="7651473" cy="628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3EB423-5880-445D-A3E3-B36D5DD8630C}"/>
              </a:ext>
            </a:extLst>
          </p:cNvPr>
          <p:cNvSpPr txBox="1"/>
          <p:nvPr/>
        </p:nvSpPr>
        <p:spPr>
          <a:xfrm>
            <a:off x="405654" y="2912844"/>
            <a:ext cx="3408270" cy="14140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Far Less than 1 in 1,000 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71908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ook open on a table&#10;&#10;Description automatically generated with low confidence">
            <a:extLst>
              <a:ext uri="{FF2B5EF4-FFF2-40B4-BE49-F238E27FC236}">
                <a16:creationId xmlns:a16="http://schemas.microsoft.com/office/drawing/2014/main" id="{2437351D-5431-43E5-B26C-32531C565F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1000"/>
                    </a14:imgEffect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43"/>
          <a:stretch/>
        </p:blipFill>
        <p:spPr>
          <a:xfrm>
            <a:off x="29357" y="0"/>
            <a:ext cx="1216264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7983B1-AAEA-4FAB-B468-31FE3B6C6414}"/>
              </a:ext>
            </a:extLst>
          </p:cNvPr>
          <p:cNvSpPr txBox="1"/>
          <p:nvPr/>
        </p:nvSpPr>
        <p:spPr>
          <a:xfrm>
            <a:off x="648091" y="342900"/>
            <a:ext cx="10925174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…And we have the prophetic word more fully confirmed, to which you will do well to pay attention as to a lamp shining in a dark place, until the day dawns and the morning star rises in your hearts…”</a:t>
            </a:r>
            <a:endParaRPr lang="en-US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3271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gging Deeper: Who ARE these guys?">
            <a:extLst>
              <a:ext uri="{FF2B5EF4-FFF2-40B4-BE49-F238E27FC236}">
                <a16:creationId xmlns:a16="http://schemas.microsoft.com/office/drawing/2014/main" id="{5E2B8E4A-D431-4B89-B4FB-DC2FC451C4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" b="1857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E18C08-89A7-43E1-A55B-5A50EAE4A60B}"/>
              </a:ext>
            </a:extLst>
          </p:cNvPr>
          <p:cNvSpPr txBox="1"/>
          <p:nvPr/>
        </p:nvSpPr>
        <p:spPr>
          <a:xfrm>
            <a:off x="7674986" y="1243359"/>
            <a:ext cx="3966460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i="1" dirty="0">
                <a:latin typeface="+mj-lt"/>
                <a:ea typeface="+mj-ea"/>
                <a:cs typeface="+mj-cs"/>
              </a:rPr>
              <a:t>4. The Potter Will End Up with the Money in the Betrayal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0EA52B-4FE6-422A-A871-2CBD97FE15DE}"/>
              </a:ext>
            </a:extLst>
          </p:cNvPr>
          <p:cNvSpPr txBox="1"/>
          <p:nvPr/>
        </p:nvSpPr>
        <p:spPr>
          <a:xfrm>
            <a:off x="7725395" y="3510516"/>
            <a:ext cx="3865643" cy="694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/>
              <a:t>Judas takes the money back due to guilt, but they can’t keep it</a:t>
            </a:r>
          </a:p>
        </p:txBody>
      </p:sp>
    </p:spTree>
    <p:extLst>
      <p:ext uri="{BB962C8B-B14F-4D97-AF65-F5344CB8AC3E}">
        <p14:creationId xmlns:p14="http://schemas.microsoft.com/office/powerpoint/2010/main" val="41407357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ook open on a table&#10;&#10;Description automatically generated with low confidence">
            <a:extLst>
              <a:ext uri="{FF2B5EF4-FFF2-40B4-BE49-F238E27FC236}">
                <a16:creationId xmlns:a16="http://schemas.microsoft.com/office/drawing/2014/main" id="{2437351D-5431-43E5-B26C-32531C565F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1000"/>
                    </a14:imgEffect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43"/>
          <a:stretch/>
        </p:blipFill>
        <p:spPr>
          <a:xfrm>
            <a:off x="29357" y="0"/>
            <a:ext cx="1216264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7983B1-AAEA-4FAB-B468-31FE3B6C6414}"/>
              </a:ext>
            </a:extLst>
          </p:cNvPr>
          <p:cNvSpPr txBox="1"/>
          <p:nvPr/>
        </p:nvSpPr>
        <p:spPr>
          <a:xfrm>
            <a:off x="890618" y="351778"/>
            <a:ext cx="10440119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600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Zechariah 11:13: “Then the </a:t>
            </a:r>
            <a:r>
              <a:rPr lang="en-US" sz="4600" b="0" i="0" cap="small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Lord</a:t>
            </a:r>
            <a:r>
              <a:rPr lang="en-US" sz="4600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 said to me, “Throw it to the potter”—the lordly price at which I was priced by them. So I took the thirty pieces of silver </a:t>
            </a:r>
            <a:r>
              <a:rPr lang="en-US" sz="4600" b="0" i="0" u="sng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and threw them into the house of the </a:t>
            </a:r>
            <a:r>
              <a:rPr lang="en-US" sz="4600" b="0" i="0" u="sng" cap="small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Lord</a:t>
            </a:r>
            <a:r>
              <a:rPr lang="en-US" sz="4600" b="0" i="0" u="sng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, to the potter.”</a:t>
            </a:r>
          </a:p>
        </p:txBody>
      </p:sp>
    </p:spTree>
    <p:extLst>
      <p:ext uri="{BB962C8B-B14F-4D97-AF65-F5344CB8AC3E}">
        <p14:creationId xmlns:p14="http://schemas.microsoft.com/office/powerpoint/2010/main" val="36147184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ook open on a table&#10;&#10;Description automatically generated with low confidence">
            <a:extLst>
              <a:ext uri="{FF2B5EF4-FFF2-40B4-BE49-F238E27FC236}">
                <a16:creationId xmlns:a16="http://schemas.microsoft.com/office/drawing/2014/main" id="{2437351D-5431-43E5-B26C-32531C565F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1000"/>
                    </a14:imgEffect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43"/>
          <a:stretch/>
        </p:blipFill>
        <p:spPr>
          <a:xfrm>
            <a:off x="29357" y="0"/>
            <a:ext cx="1216264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7983B1-AAEA-4FAB-B468-31FE3B6C6414}"/>
              </a:ext>
            </a:extLst>
          </p:cNvPr>
          <p:cNvSpPr txBox="1"/>
          <p:nvPr/>
        </p:nvSpPr>
        <p:spPr>
          <a:xfrm>
            <a:off x="890618" y="263001"/>
            <a:ext cx="10440119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200" b="1" dirty="0">
                <a:solidFill>
                  <a:schemeClr val="bg1"/>
                </a:solidFill>
              </a:rPr>
              <a:t>Matthew 27:6-8: </a:t>
            </a:r>
            <a:r>
              <a:rPr lang="en-US" sz="4200" i="1" dirty="0">
                <a:solidFill>
                  <a:schemeClr val="bg1"/>
                </a:solidFill>
              </a:rPr>
              <a:t>And the </a:t>
            </a:r>
            <a:r>
              <a:rPr lang="en-US" sz="4200" i="1" u="sng" dirty="0">
                <a:solidFill>
                  <a:schemeClr val="bg1"/>
                </a:solidFill>
              </a:rPr>
              <a:t>chief priests took the silver pieces, and said, It is not lawful for to put them into the treasury</a:t>
            </a:r>
            <a:r>
              <a:rPr lang="en-US" sz="4200" i="1" dirty="0">
                <a:solidFill>
                  <a:schemeClr val="bg1"/>
                </a:solidFill>
              </a:rPr>
              <a:t>, because it is the price of blood. And they took counsel, </a:t>
            </a:r>
            <a:r>
              <a:rPr lang="en-US" sz="4200" i="1" u="sng" dirty="0">
                <a:solidFill>
                  <a:schemeClr val="bg1"/>
                </a:solidFill>
              </a:rPr>
              <a:t>and bought with them the potter's field</a:t>
            </a:r>
            <a:r>
              <a:rPr lang="en-US" sz="4200" i="1" dirty="0">
                <a:solidFill>
                  <a:schemeClr val="bg1"/>
                </a:solidFill>
              </a:rPr>
              <a:t>, to bury strangers in. Wherefore that field was called, The field of blood, unto this day.</a:t>
            </a:r>
          </a:p>
        </p:txBody>
      </p:sp>
    </p:spTree>
    <p:extLst>
      <p:ext uri="{BB962C8B-B14F-4D97-AF65-F5344CB8AC3E}">
        <p14:creationId xmlns:p14="http://schemas.microsoft.com/office/powerpoint/2010/main" val="21649408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lendar red icon isolated on blue background Vector Image">
            <a:extLst>
              <a:ext uri="{FF2B5EF4-FFF2-40B4-BE49-F238E27FC236}">
                <a16:creationId xmlns:a16="http://schemas.microsoft.com/office/drawing/2014/main" id="{B8214D08-8EAA-4F6B-A888-EDB00F76D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5" b="16812"/>
          <a:stretch/>
        </p:blipFill>
        <p:spPr bwMode="auto">
          <a:xfrm>
            <a:off x="337930" y="238359"/>
            <a:ext cx="11459817" cy="638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337161-9E72-470B-8144-FC5E9DA779C7}"/>
              </a:ext>
            </a:extLst>
          </p:cNvPr>
          <p:cNvSpPr txBox="1"/>
          <p:nvPr/>
        </p:nvSpPr>
        <p:spPr>
          <a:xfrm>
            <a:off x="2512523" y="2809227"/>
            <a:ext cx="716695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b="1" dirty="0"/>
              <a:t>Zechariah</a:t>
            </a:r>
            <a:r>
              <a:rPr lang="en-US" sz="5000" dirty="0"/>
              <a:t> Written 480 B.C.</a:t>
            </a:r>
            <a:br>
              <a:rPr lang="en-US" sz="5000" dirty="0"/>
            </a:br>
            <a:r>
              <a:rPr lang="en-US" sz="5000" b="1" dirty="0"/>
              <a:t>Betrayal Sunday </a:t>
            </a:r>
            <a:r>
              <a:rPr lang="en-US" sz="5000" dirty="0"/>
              <a:t>32 B.C.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4B005C-A1C0-49DD-8825-0AD3BDB52E26}"/>
              </a:ext>
            </a:extLst>
          </p:cNvPr>
          <p:cNvSpPr txBox="1"/>
          <p:nvPr/>
        </p:nvSpPr>
        <p:spPr>
          <a:xfrm>
            <a:off x="2484361" y="4732228"/>
            <a:ext cx="71669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Timeline: 500 Years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31005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0" name="Rectangle 7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1" name="Rectangle 7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42" name="Rectangle 7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3" name="Rectangle 7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E118C4-B186-44C4-962A-902B05DF2429}"/>
              </a:ext>
            </a:extLst>
          </p:cNvPr>
          <p:cNvSpPr txBox="1"/>
          <p:nvPr/>
        </p:nvSpPr>
        <p:spPr>
          <a:xfrm>
            <a:off x="275520" y="301837"/>
            <a:ext cx="3581402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Odds of Being Betrayed for 30 Pieces of Silver?</a:t>
            </a:r>
            <a:endParaRPr lang="en-US" sz="4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338" name="Picture 2" descr="6,882 Rolling Dice Stock Photos, Pictures &amp;amp; Royalty-Free Images - iStock">
            <a:extLst>
              <a:ext uri="{FF2B5EF4-FFF2-40B4-BE49-F238E27FC236}">
                <a16:creationId xmlns:a16="http://schemas.microsoft.com/office/drawing/2014/main" id="{FD5E9622-7AF7-49F7-9BB3-6ECF11CE6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5523" y="273973"/>
            <a:ext cx="7651473" cy="628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3EB423-5880-445D-A3E3-B36D5DD8630C}"/>
              </a:ext>
            </a:extLst>
          </p:cNvPr>
          <p:cNvSpPr txBox="1"/>
          <p:nvPr/>
        </p:nvSpPr>
        <p:spPr>
          <a:xfrm>
            <a:off x="405654" y="2912844"/>
            <a:ext cx="3408270" cy="14140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Far Less than 1 in 100,000 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017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B9520D-33C5-4EBB-8FF9-2C10D07890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518" r="-1" b="9447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3EAF05F-8F67-4E26-B5B1-A4FFB0DAE759}"/>
              </a:ext>
            </a:extLst>
          </p:cNvPr>
          <p:cNvSpPr txBox="1"/>
          <p:nvPr/>
        </p:nvSpPr>
        <p:spPr>
          <a:xfrm>
            <a:off x="4379976" y="5009083"/>
            <a:ext cx="6976872" cy="1345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dirty="0">
                <a:solidFill>
                  <a:schemeClr val="bg1"/>
                </a:solidFill>
              </a:rPr>
              <a:t>Guess a Number Between 1 and 100,000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049CF7-4D1F-4CA2-AAD9-36BA7039F5EA}"/>
              </a:ext>
            </a:extLst>
          </p:cNvPr>
          <p:cNvSpPr txBox="1"/>
          <p:nvPr/>
        </p:nvSpPr>
        <p:spPr>
          <a:xfrm>
            <a:off x="730758" y="4987137"/>
            <a:ext cx="3135628" cy="1345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</a:rPr>
              <a:t>Are You Lucky Enough?</a:t>
            </a:r>
          </a:p>
        </p:txBody>
      </p:sp>
    </p:spTree>
    <p:extLst>
      <p:ext uri="{BB962C8B-B14F-4D97-AF65-F5344CB8AC3E}">
        <p14:creationId xmlns:p14="http://schemas.microsoft.com/office/powerpoint/2010/main" val="889130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997094-A2C5-4AA1-9799-F78FE4F9CF41}"/>
              </a:ext>
            </a:extLst>
          </p:cNvPr>
          <p:cNvSpPr txBox="1"/>
          <p:nvPr/>
        </p:nvSpPr>
        <p:spPr>
          <a:xfrm>
            <a:off x="699713" y="248038"/>
            <a:ext cx="706372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Did You Get It?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0D6D0E-0D0D-4828-8E08-72A190E1A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96" y="1966293"/>
            <a:ext cx="9678607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821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E18C08-89A7-43E1-A55B-5A50EAE4A60B}"/>
              </a:ext>
            </a:extLst>
          </p:cNvPr>
          <p:cNvSpPr txBox="1"/>
          <p:nvPr/>
        </p:nvSpPr>
        <p:spPr>
          <a:xfrm>
            <a:off x="8410575" y="721147"/>
            <a:ext cx="3629025" cy="16554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i="1" dirty="0">
                <a:latin typeface="+mj-lt"/>
                <a:ea typeface="+mj-ea"/>
                <a:cs typeface="+mj-cs"/>
              </a:rPr>
              <a:t>5. Announced by an Elijah-Like Herold</a:t>
            </a:r>
          </a:p>
        </p:txBody>
      </p:sp>
      <p:pic>
        <p:nvPicPr>
          <p:cNvPr id="19458" name="Picture 2" descr="Did John the Baptist Really Exist?">
            <a:extLst>
              <a:ext uri="{FF2B5EF4-FFF2-40B4-BE49-F238E27FC236}">
                <a16:creationId xmlns:a16="http://schemas.microsoft.com/office/drawing/2014/main" id="{4455A20C-4A63-4C4C-81D1-45B40BD916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1033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0EA52B-4FE6-422A-A871-2CBD97FE15DE}"/>
              </a:ext>
            </a:extLst>
          </p:cNvPr>
          <p:cNvSpPr txBox="1"/>
          <p:nvPr/>
        </p:nvSpPr>
        <p:spPr>
          <a:xfrm>
            <a:off x="8339136" y="2711238"/>
            <a:ext cx="3629025" cy="3540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/>
              <a:t>John the Baptist Proclaimed the Coming of Jesus like Elijah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820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ook open on a table&#10;&#10;Description automatically generated with low confidence">
            <a:extLst>
              <a:ext uri="{FF2B5EF4-FFF2-40B4-BE49-F238E27FC236}">
                <a16:creationId xmlns:a16="http://schemas.microsoft.com/office/drawing/2014/main" id="{2437351D-5431-43E5-B26C-32531C565F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1000"/>
                    </a14:imgEffect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43"/>
          <a:stretch/>
        </p:blipFill>
        <p:spPr>
          <a:xfrm>
            <a:off x="29357" y="0"/>
            <a:ext cx="1216264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7983B1-AAEA-4FAB-B468-31FE3B6C6414}"/>
              </a:ext>
            </a:extLst>
          </p:cNvPr>
          <p:cNvSpPr txBox="1"/>
          <p:nvPr/>
        </p:nvSpPr>
        <p:spPr>
          <a:xfrm>
            <a:off x="664378" y="360655"/>
            <a:ext cx="1086324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200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Isaiah 40:3-5: “A voice cries:</a:t>
            </a:r>
            <a:r>
              <a:rPr lang="en-US" sz="4200" baseline="3000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n-US" sz="4200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In the wilderness prepare the way of the </a:t>
            </a:r>
            <a:r>
              <a:rPr lang="en-US" sz="4200" b="0" i="0" cap="small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Lord</a:t>
            </a:r>
            <a:r>
              <a:rPr lang="en-US" sz="4200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;</a:t>
            </a:r>
            <a:r>
              <a:rPr lang="en-US" sz="420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n-US" sz="4200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make straight in the desert a highway for our God… And the glory of the LORD shall be revealed,</a:t>
            </a:r>
            <a:r>
              <a:rPr lang="en-US" sz="420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n-US" sz="4200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and all flesh shall see it together,</a:t>
            </a:r>
            <a:r>
              <a:rPr lang="en-US" sz="420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n-US" sz="4200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for the mouth of the </a:t>
            </a:r>
            <a:r>
              <a:rPr lang="en-US" sz="4200" b="0" i="0" cap="small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Lord</a:t>
            </a:r>
            <a:r>
              <a:rPr lang="en-US" sz="4200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 has spoken.”</a:t>
            </a:r>
          </a:p>
        </p:txBody>
      </p:sp>
    </p:spTree>
    <p:extLst>
      <p:ext uri="{BB962C8B-B14F-4D97-AF65-F5344CB8AC3E}">
        <p14:creationId xmlns:p14="http://schemas.microsoft.com/office/powerpoint/2010/main" val="15411263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lendar red icon isolated on blue background Vector Image">
            <a:extLst>
              <a:ext uri="{FF2B5EF4-FFF2-40B4-BE49-F238E27FC236}">
                <a16:creationId xmlns:a16="http://schemas.microsoft.com/office/drawing/2014/main" id="{B8214D08-8EAA-4F6B-A888-EDB00F76D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5" b="16812"/>
          <a:stretch/>
        </p:blipFill>
        <p:spPr bwMode="auto">
          <a:xfrm>
            <a:off x="337930" y="238359"/>
            <a:ext cx="11459817" cy="638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337161-9E72-470B-8144-FC5E9DA779C7}"/>
              </a:ext>
            </a:extLst>
          </p:cNvPr>
          <p:cNvSpPr txBox="1"/>
          <p:nvPr/>
        </p:nvSpPr>
        <p:spPr>
          <a:xfrm>
            <a:off x="2512523" y="2809227"/>
            <a:ext cx="716695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b="1" dirty="0"/>
              <a:t>Isaiah</a:t>
            </a:r>
            <a:r>
              <a:rPr lang="en-US" sz="5000" dirty="0"/>
              <a:t> Written 700 B.C.</a:t>
            </a:r>
            <a:br>
              <a:rPr lang="en-US" sz="5000" dirty="0"/>
            </a:br>
            <a:r>
              <a:rPr lang="en-US" sz="5000" b="1" dirty="0"/>
              <a:t>Betrayal Sunday </a:t>
            </a:r>
            <a:r>
              <a:rPr lang="en-US" sz="5000" dirty="0"/>
              <a:t>30 B.C.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4B005C-A1C0-49DD-8825-0AD3BDB52E26}"/>
              </a:ext>
            </a:extLst>
          </p:cNvPr>
          <p:cNvSpPr txBox="1"/>
          <p:nvPr/>
        </p:nvSpPr>
        <p:spPr>
          <a:xfrm>
            <a:off x="2484361" y="4732228"/>
            <a:ext cx="71669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Timeline: 730 Years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49673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hat Does it Mean That the Bible Is Divinely Inspired?">
            <a:extLst>
              <a:ext uri="{FF2B5EF4-FFF2-40B4-BE49-F238E27FC236}">
                <a16:creationId xmlns:a16="http://schemas.microsoft.com/office/drawing/2014/main" id="{7C970E3E-CE2D-466D-B007-CC5EF9DA7E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0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845B72-004F-4B88-B7EA-F97C030AFB54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There is something different about this book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6945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 descr="Figuring out Stock Photos &amp;amp; Royalty-Free Images | Depositphotos">
            <a:extLst>
              <a:ext uri="{FF2B5EF4-FFF2-40B4-BE49-F238E27FC236}">
                <a16:creationId xmlns:a16="http://schemas.microsoft.com/office/drawing/2014/main" id="{087BF605-734F-405E-B4F7-05FBDB6157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5" r="-1" b="33309"/>
          <a:stretch/>
        </p:blipFill>
        <p:spPr bwMode="auto">
          <a:xfrm>
            <a:off x="320040" y="320040"/>
            <a:ext cx="11548872" cy="4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3B85ECA-BFFB-4A6A-9AAF-5B37BD778576}"/>
              </a:ext>
            </a:extLst>
          </p:cNvPr>
          <p:cNvSpPr txBox="1"/>
          <p:nvPr/>
        </p:nvSpPr>
        <p:spPr>
          <a:xfrm>
            <a:off x="4379976" y="5009083"/>
            <a:ext cx="6976872" cy="1345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dirty="0">
                <a:solidFill>
                  <a:schemeClr val="bg1"/>
                </a:solidFill>
              </a:rPr>
              <a:t>Even the Disciples Figured this Out When They Examined Prophecy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7621E1-CA14-4BC5-97B0-16924A9C5CAC}"/>
              </a:ext>
            </a:extLst>
          </p:cNvPr>
          <p:cNvSpPr txBox="1"/>
          <p:nvPr/>
        </p:nvSpPr>
        <p:spPr>
          <a:xfrm>
            <a:off x="571500" y="4987137"/>
            <a:ext cx="3294884" cy="1345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chemeClr val="bg1"/>
                </a:solidFill>
              </a:rPr>
              <a:t>Put the Pieces Together</a:t>
            </a:r>
          </a:p>
        </p:txBody>
      </p:sp>
    </p:spTree>
    <p:extLst>
      <p:ext uri="{BB962C8B-B14F-4D97-AF65-F5344CB8AC3E}">
        <p14:creationId xmlns:p14="http://schemas.microsoft.com/office/powerpoint/2010/main" val="901943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ook open on a table&#10;&#10;Description automatically generated with low confidence">
            <a:extLst>
              <a:ext uri="{FF2B5EF4-FFF2-40B4-BE49-F238E27FC236}">
                <a16:creationId xmlns:a16="http://schemas.microsoft.com/office/drawing/2014/main" id="{2437351D-5431-43E5-B26C-32531C565F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1000"/>
                    </a14:imgEffect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43"/>
          <a:stretch/>
        </p:blipFill>
        <p:spPr>
          <a:xfrm>
            <a:off x="29357" y="0"/>
            <a:ext cx="1216264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7983B1-AAEA-4FAB-B468-31FE3B6C6414}"/>
              </a:ext>
            </a:extLst>
          </p:cNvPr>
          <p:cNvSpPr txBox="1"/>
          <p:nvPr/>
        </p:nvSpPr>
        <p:spPr>
          <a:xfrm>
            <a:off x="664378" y="289634"/>
            <a:ext cx="10863244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200" b="0" i="0" dirty="0">
                <a:solidFill>
                  <a:schemeClr val="bg1"/>
                </a:solidFill>
                <a:effectLst/>
                <a:latin typeface="system-ui"/>
              </a:rPr>
              <a:t>Matthew 3:1-3: “In those days </a:t>
            </a:r>
            <a:r>
              <a:rPr lang="en-US" sz="4200" b="0" i="0" u="sng" dirty="0">
                <a:solidFill>
                  <a:schemeClr val="bg1"/>
                </a:solidFill>
                <a:effectLst/>
                <a:latin typeface="system-ui"/>
              </a:rPr>
              <a:t>John the Baptist came preaching in the wilderness</a:t>
            </a:r>
            <a:r>
              <a:rPr lang="en-US" sz="4200" b="0" i="0" dirty="0">
                <a:solidFill>
                  <a:schemeClr val="bg1"/>
                </a:solidFill>
                <a:effectLst/>
                <a:latin typeface="system-ui"/>
              </a:rPr>
              <a:t> of Judea, “Repent, for the kingdom of heaven is at hand.”</a:t>
            </a:r>
            <a:r>
              <a:rPr lang="en-US" sz="4200" b="1" i="0" baseline="30000" dirty="0">
                <a:solidFill>
                  <a:schemeClr val="bg1"/>
                </a:solidFill>
                <a:effectLst/>
                <a:latin typeface="system-ui"/>
              </a:rPr>
              <a:t> </a:t>
            </a:r>
            <a:r>
              <a:rPr lang="en-US" sz="4200" b="0" i="0" dirty="0">
                <a:solidFill>
                  <a:schemeClr val="bg1"/>
                </a:solidFill>
                <a:effectLst/>
                <a:latin typeface="system-ui"/>
              </a:rPr>
              <a:t>For this is he who was </a:t>
            </a:r>
            <a:r>
              <a:rPr lang="en-US" sz="4200" b="0" i="0" u="sng" dirty="0">
                <a:solidFill>
                  <a:schemeClr val="bg1"/>
                </a:solidFill>
                <a:effectLst/>
                <a:latin typeface="system-ui"/>
              </a:rPr>
              <a:t>spoken of by the prophet Isaiah</a:t>
            </a:r>
            <a:r>
              <a:rPr lang="en-US" sz="4200" b="0" i="0" dirty="0">
                <a:solidFill>
                  <a:schemeClr val="bg1"/>
                </a:solidFill>
                <a:effectLst/>
                <a:latin typeface="system-ui"/>
              </a:rPr>
              <a:t> when he said, “</a:t>
            </a:r>
            <a:r>
              <a:rPr lang="en-US" sz="4200" b="0" i="0" u="sng" dirty="0">
                <a:solidFill>
                  <a:schemeClr val="bg1"/>
                </a:solidFill>
                <a:effectLst/>
                <a:latin typeface="system-ui"/>
              </a:rPr>
              <a:t>The voice of one crying in the wilderness</a:t>
            </a:r>
            <a:r>
              <a:rPr lang="en-US" sz="4200" b="0" i="0" dirty="0">
                <a:solidFill>
                  <a:schemeClr val="bg1"/>
                </a:solidFill>
                <a:effectLst/>
                <a:latin typeface="system-ui"/>
              </a:rPr>
              <a:t>: ‘Prepare</a:t>
            </a:r>
            <a:r>
              <a:rPr lang="en-US" sz="4200" baseline="300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4200" b="0" i="0" dirty="0">
                <a:solidFill>
                  <a:schemeClr val="bg1"/>
                </a:solidFill>
                <a:effectLst/>
                <a:latin typeface="system-ui"/>
              </a:rPr>
              <a:t>the way of the Lord;</a:t>
            </a:r>
            <a:r>
              <a:rPr lang="en-US" sz="4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4200" b="0" i="0" dirty="0">
                <a:solidFill>
                  <a:schemeClr val="bg1"/>
                </a:solidFill>
                <a:effectLst/>
                <a:latin typeface="system-ui"/>
              </a:rPr>
              <a:t>make his paths straight.’”</a:t>
            </a:r>
          </a:p>
        </p:txBody>
      </p:sp>
    </p:spTree>
    <p:extLst>
      <p:ext uri="{BB962C8B-B14F-4D97-AF65-F5344CB8AC3E}">
        <p14:creationId xmlns:p14="http://schemas.microsoft.com/office/powerpoint/2010/main" val="36002378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0" name="Rectangle 7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1" name="Rectangle 7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42" name="Rectangle 7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3" name="Rectangle 7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E118C4-B186-44C4-962A-902B05DF2429}"/>
              </a:ext>
            </a:extLst>
          </p:cNvPr>
          <p:cNvSpPr txBox="1"/>
          <p:nvPr/>
        </p:nvSpPr>
        <p:spPr>
          <a:xfrm>
            <a:off x="275520" y="301837"/>
            <a:ext cx="3408270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Odds of Being Proclaimed by a Herold?</a:t>
            </a:r>
            <a:endParaRPr lang="en-US" sz="4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338" name="Picture 2" descr="6,882 Rolling Dice Stock Photos, Pictures &amp;amp; Royalty-Free Images - iStock">
            <a:extLst>
              <a:ext uri="{FF2B5EF4-FFF2-40B4-BE49-F238E27FC236}">
                <a16:creationId xmlns:a16="http://schemas.microsoft.com/office/drawing/2014/main" id="{FD5E9622-7AF7-49F7-9BB3-6ECF11CE6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5523" y="273973"/>
            <a:ext cx="7651473" cy="628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3EB423-5880-445D-A3E3-B36D5DD8630C}"/>
              </a:ext>
            </a:extLst>
          </p:cNvPr>
          <p:cNvSpPr txBox="1"/>
          <p:nvPr/>
        </p:nvSpPr>
        <p:spPr>
          <a:xfrm>
            <a:off x="405654" y="2912844"/>
            <a:ext cx="3408270" cy="14140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Far Less than 1 in 1,000 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859761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rucking Lawyers Should Share Defense Strategies, Author and Noted Attorney  Says | Transport Topics">
            <a:extLst>
              <a:ext uri="{FF2B5EF4-FFF2-40B4-BE49-F238E27FC236}">
                <a16:creationId xmlns:a16="http://schemas.microsoft.com/office/drawing/2014/main" id="{3CC95D36-E1BD-443A-BB14-B82D50D55D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6" b="909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24157-A3BC-403E-B8AA-EE93AF4617B0}"/>
              </a:ext>
            </a:extLst>
          </p:cNvPr>
          <p:cNvSpPr txBox="1"/>
          <p:nvPr/>
        </p:nvSpPr>
        <p:spPr>
          <a:xfrm>
            <a:off x="620624" y="542427"/>
            <a:ext cx="3764826" cy="3141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400" b="1" i="1" dirty="0"/>
              <a:t>6. He was accused of a capital crime and made no defense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76838C-749F-4478-9621-83B64C951938}"/>
              </a:ext>
            </a:extLst>
          </p:cNvPr>
          <p:cNvSpPr txBox="1"/>
          <p:nvPr/>
        </p:nvSpPr>
        <p:spPr>
          <a:xfrm>
            <a:off x="620624" y="3856903"/>
            <a:ext cx="3764826" cy="2188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400" dirty="0"/>
              <a:t>Jesus was given a trial and did not speak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9955888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ook open on a table&#10;&#10;Description automatically generated with low confidence">
            <a:extLst>
              <a:ext uri="{FF2B5EF4-FFF2-40B4-BE49-F238E27FC236}">
                <a16:creationId xmlns:a16="http://schemas.microsoft.com/office/drawing/2014/main" id="{2437351D-5431-43E5-B26C-32531C565F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1000"/>
                    </a14:imgEffect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43"/>
          <a:stretch/>
        </p:blipFill>
        <p:spPr>
          <a:xfrm>
            <a:off x="29357" y="0"/>
            <a:ext cx="1216264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7983B1-AAEA-4FAB-B468-31FE3B6C6414}"/>
              </a:ext>
            </a:extLst>
          </p:cNvPr>
          <p:cNvSpPr txBox="1"/>
          <p:nvPr/>
        </p:nvSpPr>
        <p:spPr>
          <a:xfrm>
            <a:off x="596921" y="360656"/>
            <a:ext cx="1102751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Isaiah 53:7: “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system-ui"/>
              </a:rPr>
              <a:t>He was oppressed, and he was afflicted, yet he opened not his mouth; like a lamb that is led to the slaughter, and like a sheep that before its shearers is silent, so he opened not his mouth.”</a:t>
            </a:r>
            <a:endParaRPr lang="en-US" sz="4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2128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lendar red icon isolated on blue background Vector Image">
            <a:extLst>
              <a:ext uri="{FF2B5EF4-FFF2-40B4-BE49-F238E27FC236}">
                <a16:creationId xmlns:a16="http://schemas.microsoft.com/office/drawing/2014/main" id="{B8214D08-8EAA-4F6B-A888-EDB00F76D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5" b="16812"/>
          <a:stretch/>
        </p:blipFill>
        <p:spPr bwMode="auto">
          <a:xfrm>
            <a:off x="337930" y="238359"/>
            <a:ext cx="11459817" cy="638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337161-9E72-470B-8144-FC5E9DA779C7}"/>
              </a:ext>
            </a:extLst>
          </p:cNvPr>
          <p:cNvSpPr txBox="1"/>
          <p:nvPr/>
        </p:nvSpPr>
        <p:spPr>
          <a:xfrm>
            <a:off x="2512523" y="2809227"/>
            <a:ext cx="716695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b="1" dirty="0"/>
              <a:t>Isaiah</a:t>
            </a:r>
            <a:r>
              <a:rPr lang="en-US" sz="5000" dirty="0"/>
              <a:t> Written 700 B.C.</a:t>
            </a:r>
            <a:br>
              <a:rPr lang="en-US" sz="5000" dirty="0"/>
            </a:br>
            <a:r>
              <a:rPr lang="en-US" sz="5000" b="1" dirty="0"/>
              <a:t>Betrayal Sunday </a:t>
            </a:r>
            <a:r>
              <a:rPr lang="en-US" sz="5000" dirty="0"/>
              <a:t>30 B.C.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4B005C-A1C0-49DD-8825-0AD3BDB52E26}"/>
              </a:ext>
            </a:extLst>
          </p:cNvPr>
          <p:cNvSpPr txBox="1"/>
          <p:nvPr/>
        </p:nvSpPr>
        <p:spPr>
          <a:xfrm>
            <a:off x="2484361" y="4732228"/>
            <a:ext cx="71669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Timeline: 730 Years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349288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0" name="Rectangle 7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1" name="Rectangle 7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42" name="Rectangle 7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3" name="Rectangle 7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E118C4-B186-44C4-962A-902B05DF2429}"/>
              </a:ext>
            </a:extLst>
          </p:cNvPr>
          <p:cNvSpPr txBox="1"/>
          <p:nvPr/>
        </p:nvSpPr>
        <p:spPr>
          <a:xfrm>
            <a:off x="215004" y="301837"/>
            <a:ext cx="3641918" cy="1890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Odds of </a:t>
            </a:r>
            <a:r>
              <a:rPr lang="en-US" sz="4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Not Defending Yourself on Trial</a:t>
            </a:r>
            <a:endParaRPr lang="en-US" sz="4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338" name="Picture 2" descr="6,882 Rolling Dice Stock Photos, Pictures &amp;amp; Royalty-Free Images - iStock">
            <a:extLst>
              <a:ext uri="{FF2B5EF4-FFF2-40B4-BE49-F238E27FC236}">
                <a16:creationId xmlns:a16="http://schemas.microsoft.com/office/drawing/2014/main" id="{FD5E9622-7AF7-49F7-9BB3-6ECF11CE6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5523" y="273973"/>
            <a:ext cx="7651473" cy="628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3EB423-5880-445D-A3E3-B36D5DD8630C}"/>
              </a:ext>
            </a:extLst>
          </p:cNvPr>
          <p:cNvSpPr txBox="1"/>
          <p:nvPr/>
        </p:nvSpPr>
        <p:spPr>
          <a:xfrm>
            <a:off x="275520" y="2912844"/>
            <a:ext cx="3408270" cy="14140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Far Less than 1 in 1,000 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582037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8" name="Picture 2" descr="Crucifixion Of Jesus Christ Three Crosses On Hill At Sunset Stock Photo -  Download Image Now - iStock">
            <a:extLst>
              <a:ext uri="{FF2B5EF4-FFF2-40B4-BE49-F238E27FC236}">
                <a16:creationId xmlns:a16="http://schemas.microsoft.com/office/drawing/2014/main" id="{CE7C95BD-230E-466E-9A7A-FA3B286999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r="1" b="1"/>
          <a:stretch/>
        </p:blipFill>
        <p:spPr bwMode="auto">
          <a:xfrm>
            <a:off x="603671" y="-1"/>
            <a:ext cx="115883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A416F-470A-4F58-9083-9510ABE8F7D9}"/>
              </a:ext>
            </a:extLst>
          </p:cNvPr>
          <p:cNvSpPr txBox="1"/>
          <p:nvPr/>
        </p:nvSpPr>
        <p:spPr>
          <a:xfrm>
            <a:off x="877372" y="764858"/>
            <a:ext cx="4272126" cy="22723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600" b="1" dirty="0">
                <a:solidFill>
                  <a:schemeClr val="bg1"/>
                </a:solidFill>
              </a:rPr>
              <a:t>7. He Will Die with the Wicked and be Buried with the Rich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F3D3CE-60F0-4EFB-B232-611EB0759FB5}"/>
              </a:ext>
            </a:extLst>
          </p:cNvPr>
          <p:cNvSpPr txBox="1"/>
          <p:nvPr/>
        </p:nvSpPr>
        <p:spPr>
          <a:xfrm>
            <a:off x="802136" y="3979414"/>
            <a:ext cx="4422597" cy="22723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600" dirty="0">
                <a:solidFill>
                  <a:schemeClr val="bg1"/>
                </a:solidFill>
              </a:rPr>
              <a:t>Jesus died on the cross with thieves but was buried with the rich</a:t>
            </a:r>
          </a:p>
        </p:txBody>
      </p:sp>
    </p:spTree>
    <p:extLst>
      <p:ext uri="{BB962C8B-B14F-4D97-AF65-F5344CB8AC3E}">
        <p14:creationId xmlns:p14="http://schemas.microsoft.com/office/powerpoint/2010/main" val="8338088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ook open on a table&#10;&#10;Description automatically generated with low confidence">
            <a:extLst>
              <a:ext uri="{FF2B5EF4-FFF2-40B4-BE49-F238E27FC236}">
                <a16:creationId xmlns:a16="http://schemas.microsoft.com/office/drawing/2014/main" id="{2437351D-5431-43E5-B26C-32531C565F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1000"/>
                    </a14:imgEffect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43"/>
          <a:stretch/>
        </p:blipFill>
        <p:spPr>
          <a:xfrm>
            <a:off x="29357" y="0"/>
            <a:ext cx="1216264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7983B1-AAEA-4FAB-B468-31FE3B6C6414}"/>
              </a:ext>
            </a:extLst>
          </p:cNvPr>
          <p:cNvSpPr txBox="1"/>
          <p:nvPr/>
        </p:nvSpPr>
        <p:spPr>
          <a:xfrm>
            <a:off x="638653" y="289634"/>
            <a:ext cx="1094405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600" dirty="0">
                <a:solidFill>
                  <a:schemeClr val="bg1"/>
                </a:solidFill>
              </a:rPr>
              <a:t>Isaiah 53:9: “And they made his grave with the wicked and with a rich man in his death, although he had done no violence, and there was no deceit in his mouth.”</a:t>
            </a:r>
          </a:p>
        </p:txBody>
      </p:sp>
    </p:spTree>
    <p:extLst>
      <p:ext uri="{BB962C8B-B14F-4D97-AF65-F5344CB8AC3E}">
        <p14:creationId xmlns:p14="http://schemas.microsoft.com/office/powerpoint/2010/main" val="12536174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lendar red icon isolated on blue background Vector Image">
            <a:extLst>
              <a:ext uri="{FF2B5EF4-FFF2-40B4-BE49-F238E27FC236}">
                <a16:creationId xmlns:a16="http://schemas.microsoft.com/office/drawing/2014/main" id="{B8214D08-8EAA-4F6B-A888-EDB00F76D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5" b="16812"/>
          <a:stretch/>
        </p:blipFill>
        <p:spPr bwMode="auto">
          <a:xfrm>
            <a:off x="337930" y="238359"/>
            <a:ext cx="11459817" cy="638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337161-9E72-470B-8144-FC5E9DA779C7}"/>
              </a:ext>
            </a:extLst>
          </p:cNvPr>
          <p:cNvSpPr txBox="1"/>
          <p:nvPr/>
        </p:nvSpPr>
        <p:spPr>
          <a:xfrm>
            <a:off x="2512523" y="2809227"/>
            <a:ext cx="716695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b="1" dirty="0"/>
              <a:t>Isaiah</a:t>
            </a:r>
            <a:r>
              <a:rPr lang="en-US" sz="5000" dirty="0"/>
              <a:t> Written 700 B.C.</a:t>
            </a:r>
            <a:br>
              <a:rPr lang="en-US" sz="5000" dirty="0"/>
            </a:br>
            <a:r>
              <a:rPr lang="en-US" sz="5000" b="1" dirty="0"/>
              <a:t>Betrayal Sunday </a:t>
            </a:r>
            <a:r>
              <a:rPr lang="en-US" sz="5000" dirty="0"/>
              <a:t>30 B.C.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4B005C-A1C0-49DD-8825-0AD3BDB52E26}"/>
              </a:ext>
            </a:extLst>
          </p:cNvPr>
          <p:cNvSpPr txBox="1"/>
          <p:nvPr/>
        </p:nvSpPr>
        <p:spPr>
          <a:xfrm>
            <a:off x="2484361" y="4732228"/>
            <a:ext cx="71669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Timeline: 730 Years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10476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lendar red icon isolated on blue background Vector Image">
            <a:extLst>
              <a:ext uri="{FF2B5EF4-FFF2-40B4-BE49-F238E27FC236}">
                <a16:creationId xmlns:a16="http://schemas.microsoft.com/office/drawing/2014/main" id="{B8214D08-8EAA-4F6B-A888-EDB00F76D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5" b="16812"/>
          <a:stretch/>
        </p:blipFill>
        <p:spPr bwMode="auto">
          <a:xfrm>
            <a:off x="337930" y="238359"/>
            <a:ext cx="11459817" cy="638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337161-9E72-470B-8144-FC5E9DA779C7}"/>
              </a:ext>
            </a:extLst>
          </p:cNvPr>
          <p:cNvSpPr txBox="1"/>
          <p:nvPr/>
        </p:nvSpPr>
        <p:spPr>
          <a:xfrm>
            <a:off x="2512523" y="2684940"/>
            <a:ext cx="716695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Jesus lived between ~2 B.C. and 32 A.D. in Israel.</a:t>
            </a:r>
          </a:p>
          <a:p>
            <a:pPr algn="ctr"/>
            <a:r>
              <a:rPr lang="en-US" sz="4400" dirty="0"/>
              <a:t>Prophecies are written between 1,200 &amp; 500 B.C.</a:t>
            </a:r>
            <a:br>
              <a:rPr lang="en-US" sz="4400" dirty="0"/>
            </a:br>
            <a:r>
              <a:rPr lang="en-US" sz="4400" b="1" dirty="0"/>
              <a:t>Five Hundred Years Minimum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379923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0" name="Rectangle 7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1" name="Rectangle 7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42" name="Rectangle 7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3" name="Rectangle 7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E118C4-B186-44C4-962A-902B05DF2429}"/>
              </a:ext>
            </a:extLst>
          </p:cNvPr>
          <p:cNvSpPr txBox="1"/>
          <p:nvPr/>
        </p:nvSpPr>
        <p:spPr>
          <a:xfrm>
            <a:off x="215004" y="371674"/>
            <a:ext cx="3641918" cy="18909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Odds of </a:t>
            </a:r>
            <a:r>
              <a:rPr lang="en-US" sz="3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Dying with Wicked and Buried with the Rich?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338" name="Picture 2" descr="6,882 Rolling Dice Stock Photos, Pictures &amp;amp; Royalty-Free Images - iStock">
            <a:extLst>
              <a:ext uri="{FF2B5EF4-FFF2-40B4-BE49-F238E27FC236}">
                <a16:creationId xmlns:a16="http://schemas.microsoft.com/office/drawing/2014/main" id="{FD5E9622-7AF7-49F7-9BB3-6ECF11CE6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5523" y="273973"/>
            <a:ext cx="7651473" cy="628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3EB423-5880-445D-A3E3-B36D5DD8630C}"/>
              </a:ext>
            </a:extLst>
          </p:cNvPr>
          <p:cNvSpPr txBox="1"/>
          <p:nvPr/>
        </p:nvSpPr>
        <p:spPr>
          <a:xfrm>
            <a:off x="275520" y="2912844"/>
            <a:ext cx="3408270" cy="14140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Far Less than 1 in 1,000 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920004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DE4C27B6-DB04-4891-AF97-BA1671B17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2" descr="Who Helped Jesus Carry the Cross?">
            <a:extLst>
              <a:ext uri="{FF2B5EF4-FFF2-40B4-BE49-F238E27FC236}">
                <a16:creationId xmlns:a16="http://schemas.microsoft.com/office/drawing/2014/main" id="{5FD752F6-0320-40FF-8B55-E6C6551D5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r="4139" b="-1"/>
          <a:stretch/>
        </p:blipFill>
        <p:spPr bwMode="auto">
          <a:xfrm>
            <a:off x="606719" y="-1"/>
            <a:ext cx="1158528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860F6B-1C20-49F5-9A9C-C80D56E8C6DC}"/>
              </a:ext>
            </a:extLst>
          </p:cNvPr>
          <p:cNvSpPr txBox="1"/>
          <p:nvPr/>
        </p:nvSpPr>
        <p:spPr>
          <a:xfrm>
            <a:off x="931452" y="552450"/>
            <a:ext cx="4163966" cy="23004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8. Crucified Without a Bone Broken 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E0EAE70-C355-42D1-BF00-CA8A17A74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42" name="Rectangle 64">
              <a:extLst>
                <a:ext uri="{FF2B5EF4-FFF2-40B4-BE49-F238E27FC236}">
                  <a16:creationId xmlns:a16="http://schemas.microsoft.com/office/drawing/2014/main" id="{E6E58C95-A3F9-4C87-B9A5-32A7A75DD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66">
              <a:extLst>
                <a:ext uri="{FF2B5EF4-FFF2-40B4-BE49-F238E27FC236}">
                  <a16:creationId xmlns:a16="http://schemas.microsoft.com/office/drawing/2014/main" id="{7B08CDDF-E602-4C1B-A248-A43292EB5D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64">
              <a:extLst>
                <a:ext uri="{FF2B5EF4-FFF2-40B4-BE49-F238E27FC236}">
                  <a16:creationId xmlns:a16="http://schemas.microsoft.com/office/drawing/2014/main" id="{6298B977-8F47-48C6-8454-11EF9478E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66">
              <a:extLst>
                <a:ext uri="{FF2B5EF4-FFF2-40B4-BE49-F238E27FC236}">
                  <a16:creationId xmlns:a16="http://schemas.microsoft.com/office/drawing/2014/main" id="{06A6FB8E-FB47-44B7-810F-B88B4CCA0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64">
              <a:extLst>
                <a:ext uri="{FF2B5EF4-FFF2-40B4-BE49-F238E27FC236}">
                  <a16:creationId xmlns:a16="http://schemas.microsoft.com/office/drawing/2014/main" id="{818DB8DB-4D04-42C0-BE68-842A9F29A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66">
              <a:extLst>
                <a:ext uri="{FF2B5EF4-FFF2-40B4-BE49-F238E27FC236}">
                  <a16:creationId xmlns:a16="http://schemas.microsoft.com/office/drawing/2014/main" id="{DBCFEA99-52A4-4E8E-B9C9-3D39B0E32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64">
              <a:extLst>
                <a:ext uri="{FF2B5EF4-FFF2-40B4-BE49-F238E27FC236}">
                  <a16:creationId xmlns:a16="http://schemas.microsoft.com/office/drawing/2014/main" id="{A6C0BB10-7324-4D11-A497-57A85CDB6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66">
              <a:extLst>
                <a:ext uri="{FF2B5EF4-FFF2-40B4-BE49-F238E27FC236}">
                  <a16:creationId xmlns:a16="http://schemas.microsoft.com/office/drawing/2014/main" id="{D7440F2E-8192-4FDF-AE8F-2833B7F403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64">
              <a:extLst>
                <a:ext uri="{FF2B5EF4-FFF2-40B4-BE49-F238E27FC236}">
                  <a16:creationId xmlns:a16="http://schemas.microsoft.com/office/drawing/2014/main" id="{B9F7DA6A-1872-4697-A567-20A0115A0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66">
              <a:extLst>
                <a:ext uri="{FF2B5EF4-FFF2-40B4-BE49-F238E27FC236}">
                  <a16:creationId xmlns:a16="http://schemas.microsoft.com/office/drawing/2014/main" id="{98BC1544-07ED-411D-880C-58CB11491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64">
              <a:extLst>
                <a:ext uri="{FF2B5EF4-FFF2-40B4-BE49-F238E27FC236}">
                  <a16:creationId xmlns:a16="http://schemas.microsoft.com/office/drawing/2014/main" id="{BA70D948-9946-455F-8155-D274F01DA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66">
              <a:extLst>
                <a:ext uri="{FF2B5EF4-FFF2-40B4-BE49-F238E27FC236}">
                  <a16:creationId xmlns:a16="http://schemas.microsoft.com/office/drawing/2014/main" id="{807FCDBA-F7E3-4836-8253-15D212128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64">
              <a:extLst>
                <a:ext uri="{FF2B5EF4-FFF2-40B4-BE49-F238E27FC236}">
                  <a16:creationId xmlns:a16="http://schemas.microsoft.com/office/drawing/2014/main" id="{D6A9BF83-5C67-44B0-883C-82BCAA192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66">
              <a:extLst>
                <a:ext uri="{FF2B5EF4-FFF2-40B4-BE49-F238E27FC236}">
                  <a16:creationId xmlns:a16="http://schemas.microsoft.com/office/drawing/2014/main" id="{94BA7F92-7961-489E-83BD-5518EB1E9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64">
              <a:extLst>
                <a:ext uri="{FF2B5EF4-FFF2-40B4-BE49-F238E27FC236}">
                  <a16:creationId xmlns:a16="http://schemas.microsoft.com/office/drawing/2014/main" id="{56ADE108-5AE8-4ACF-88B9-28A0B125B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66">
              <a:extLst>
                <a:ext uri="{FF2B5EF4-FFF2-40B4-BE49-F238E27FC236}">
                  <a16:creationId xmlns:a16="http://schemas.microsoft.com/office/drawing/2014/main" id="{75B2D25F-B666-4F19-816A-24456EAF4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64">
              <a:extLst>
                <a:ext uri="{FF2B5EF4-FFF2-40B4-BE49-F238E27FC236}">
                  <a16:creationId xmlns:a16="http://schemas.microsoft.com/office/drawing/2014/main" id="{A7D581F0-987F-45C5-A849-CC1B41222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66">
              <a:extLst>
                <a:ext uri="{FF2B5EF4-FFF2-40B4-BE49-F238E27FC236}">
                  <a16:creationId xmlns:a16="http://schemas.microsoft.com/office/drawing/2014/main" id="{F388E533-92C3-428E-B078-81D6E1F2D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64">
              <a:extLst>
                <a:ext uri="{FF2B5EF4-FFF2-40B4-BE49-F238E27FC236}">
                  <a16:creationId xmlns:a16="http://schemas.microsoft.com/office/drawing/2014/main" id="{C68AEED3-AAB1-48A9-8FC3-C68AE6675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66">
              <a:extLst>
                <a:ext uri="{FF2B5EF4-FFF2-40B4-BE49-F238E27FC236}">
                  <a16:creationId xmlns:a16="http://schemas.microsoft.com/office/drawing/2014/main" id="{0A6CA6BC-FFA6-4C34-B200-6F61EE173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" name="Rectangle 162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6EF33D-0611-4CCF-B1E5-A93684D4029A}"/>
              </a:ext>
            </a:extLst>
          </p:cNvPr>
          <p:cNvSpPr txBox="1"/>
          <p:nvPr/>
        </p:nvSpPr>
        <p:spPr>
          <a:xfrm>
            <a:off x="931452" y="3719307"/>
            <a:ext cx="4422597" cy="22723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</a:rPr>
              <a:t>The Two Other Thieves Had Their Legs Broken While Christ Didn’t</a:t>
            </a:r>
          </a:p>
        </p:txBody>
      </p:sp>
    </p:spTree>
    <p:extLst>
      <p:ext uri="{BB962C8B-B14F-4D97-AF65-F5344CB8AC3E}">
        <p14:creationId xmlns:p14="http://schemas.microsoft.com/office/powerpoint/2010/main" val="11457649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ook open on a table&#10;&#10;Description automatically generated with low confidence">
            <a:extLst>
              <a:ext uri="{FF2B5EF4-FFF2-40B4-BE49-F238E27FC236}">
                <a16:creationId xmlns:a16="http://schemas.microsoft.com/office/drawing/2014/main" id="{2437351D-5431-43E5-B26C-32531C565F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1000"/>
                    </a14:imgEffect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43"/>
          <a:stretch/>
        </p:blipFill>
        <p:spPr>
          <a:xfrm>
            <a:off x="29357" y="0"/>
            <a:ext cx="1216264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7983B1-AAEA-4FAB-B468-31FE3B6C6414}"/>
              </a:ext>
            </a:extLst>
          </p:cNvPr>
          <p:cNvSpPr txBox="1"/>
          <p:nvPr/>
        </p:nvSpPr>
        <p:spPr>
          <a:xfrm>
            <a:off x="638653" y="289634"/>
            <a:ext cx="1094405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Psalm 22:16 </a:t>
            </a:r>
            <a:r>
              <a:rPr lang="en-US" sz="6000" b="1" i="1" dirty="0">
                <a:solidFill>
                  <a:schemeClr val="bg1"/>
                </a:solidFill>
              </a:rPr>
              <a:t>“</a:t>
            </a:r>
            <a:r>
              <a:rPr lang="en-US" sz="6000" i="1" dirty="0">
                <a:solidFill>
                  <a:schemeClr val="bg1"/>
                </a:solidFill>
              </a:rPr>
              <a:t>For dogs have compassed me: the assembly of the wicked have enclosed me: they pierced my hands and my feet.”</a:t>
            </a:r>
          </a:p>
        </p:txBody>
      </p:sp>
    </p:spTree>
    <p:extLst>
      <p:ext uri="{BB962C8B-B14F-4D97-AF65-F5344CB8AC3E}">
        <p14:creationId xmlns:p14="http://schemas.microsoft.com/office/powerpoint/2010/main" val="34450833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lendar red icon isolated on blue background Vector Image">
            <a:extLst>
              <a:ext uri="{FF2B5EF4-FFF2-40B4-BE49-F238E27FC236}">
                <a16:creationId xmlns:a16="http://schemas.microsoft.com/office/drawing/2014/main" id="{B8214D08-8EAA-4F6B-A888-EDB00F76D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5" b="16812"/>
          <a:stretch/>
        </p:blipFill>
        <p:spPr bwMode="auto">
          <a:xfrm>
            <a:off x="337930" y="238359"/>
            <a:ext cx="11459817" cy="638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337161-9E72-470B-8144-FC5E9DA779C7}"/>
              </a:ext>
            </a:extLst>
          </p:cNvPr>
          <p:cNvSpPr txBox="1"/>
          <p:nvPr/>
        </p:nvSpPr>
        <p:spPr>
          <a:xfrm>
            <a:off x="2512523" y="2809227"/>
            <a:ext cx="716695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b="1" dirty="0"/>
              <a:t>Psalms</a:t>
            </a:r>
            <a:r>
              <a:rPr lang="en-US" sz="5000" dirty="0"/>
              <a:t> Written 1,200 B.C.</a:t>
            </a:r>
            <a:br>
              <a:rPr lang="en-US" sz="5000" dirty="0"/>
            </a:br>
            <a:r>
              <a:rPr lang="en-US" sz="5000" b="1" dirty="0"/>
              <a:t>Betrayal Sunday </a:t>
            </a:r>
            <a:r>
              <a:rPr lang="en-US" sz="5000" dirty="0"/>
              <a:t>30 B.C.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4B005C-A1C0-49DD-8825-0AD3BDB52E26}"/>
              </a:ext>
            </a:extLst>
          </p:cNvPr>
          <p:cNvSpPr txBox="1"/>
          <p:nvPr/>
        </p:nvSpPr>
        <p:spPr>
          <a:xfrm>
            <a:off x="2484361" y="4732228"/>
            <a:ext cx="71669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Timeline: 1,230 Years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330312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6" name="Picture 2" descr="Calvary Stock Photos &amp;amp; Royalty-Free Images | Depositphotos">
            <a:extLst>
              <a:ext uri="{FF2B5EF4-FFF2-40B4-BE49-F238E27FC236}">
                <a16:creationId xmlns:a16="http://schemas.microsoft.com/office/drawing/2014/main" id="{2CD8D7C0-1472-422B-8617-39459C441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2" r="22569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818C0-D19F-40C6-A83D-28C56183DE19}"/>
              </a:ext>
            </a:extLst>
          </p:cNvPr>
          <p:cNvSpPr txBox="1"/>
          <p:nvPr/>
        </p:nvSpPr>
        <p:spPr>
          <a:xfrm>
            <a:off x="424815" y="2718054"/>
            <a:ext cx="3810381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dirty="0"/>
              <a:t>Crucifixion Wasn’t Even Invented When David Wrote the Psalm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8FA73B-C51D-434B-A095-0BC35B8EA76D}"/>
              </a:ext>
            </a:extLst>
          </p:cNvPr>
          <p:cNvSpPr txBox="1"/>
          <p:nvPr/>
        </p:nvSpPr>
        <p:spPr>
          <a:xfrm>
            <a:off x="424815" y="1029272"/>
            <a:ext cx="4965719" cy="13016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b="1" dirty="0"/>
              <a:t>Persians Invented Crucifixion 400 B.C. </a:t>
            </a:r>
          </a:p>
        </p:txBody>
      </p:sp>
    </p:spTree>
    <p:extLst>
      <p:ext uri="{BB962C8B-B14F-4D97-AF65-F5344CB8AC3E}">
        <p14:creationId xmlns:p14="http://schemas.microsoft.com/office/powerpoint/2010/main" val="3843198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0" name="Picture 2" descr="Church Video Illustration: The stoning of Stephen - SermonCentral.com">
            <a:extLst>
              <a:ext uri="{FF2B5EF4-FFF2-40B4-BE49-F238E27FC236}">
                <a16:creationId xmlns:a16="http://schemas.microsoft.com/office/drawing/2014/main" id="{62E6316F-9E2D-4311-905B-28855F1FF8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4" r="-1" b="14710"/>
          <a:stretch/>
        </p:blipFill>
        <p:spPr bwMode="auto">
          <a:xfrm>
            <a:off x="320040" y="320040"/>
            <a:ext cx="11548872" cy="4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482530E-0616-4042-8D22-09260F4B0D4D}"/>
              </a:ext>
            </a:extLst>
          </p:cNvPr>
          <p:cNvSpPr txBox="1"/>
          <p:nvPr/>
        </p:nvSpPr>
        <p:spPr>
          <a:xfrm>
            <a:off x="4379976" y="5009083"/>
            <a:ext cx="6976872" cy="1345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b="1" dirty="0">
                <a:solidFill>
                  <a:schemeClr val="bg1"/>
                </a:solidFill>
              </a:rPr>
              <a:t>Stoning Was the Primary Form of Execution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9BE182-9555-4B6A-80A5-017BC5D6CEC0}"/>
              </a:ext>
            </a:extLst>
          </p:cNvPr>
          <p:cNvSpPr txBox="1"/>
          <p:nvPr/>
        </p:nvSpPr>
        <p:spPr>
          <a:xfrm>
            <a:off x="489207" y="5022180"/>
            <a:ext cx="3409947" cy="1345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b="1" dirty="0">
                <a:solidFill>
                  <a:schemeClr val="bg1"/>
                </a:solidFill>
              </a:rPr>
              <a:t>Ancient Israel Customs</a:t>
            </a:r>
          </a:p>
        </p:txBody>
      </p:sp>
    </p:spTree>
    <p:extLst>
      <p:ext uri="{BB962C8B-B14F-4D97-AF65-F5344CB8AC3E}">
        <p14:creationId xmlns:p14="http://schemas.microsoft.com/office/powerpoint/2010/main" val="4070871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0" name="Rectangle 7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1" name="Rectangle 7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42" name="Rectangle 7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3" name="Rectangle 7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E118C4-B186-44C4-962A-902B05DF2429}"/>
              </a:ext>
            </a:extLst>
          </p:cNvPr>
          <p:cNvSpPr txBox="1"/>
          <p:nvPr/>
        </p:nvSpPr>
        <p:spPr>
          <a:xfrm>
            <a:off x="172422" y="371674"/>
            <a:ext cx="3751508" cy="18909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Odds of Dying by Crucifixion without a Broken Bone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338" name="Picture 2" descr="6,882 Rolling Dice Stock Photos, Pictures &amp;amp; Royalty-Free Images - iStock">
            <a:extLst>
              <a:ext uri="{FF2B5EF4-FFF2-40B4-BE49-F238E27FC236}">
                <a16:creationId xmlns:a16="http://schemas.microsoft.com/office/drawing/2014/main" id="{FD5E9622-7AF7-49F7-9BB3-6ECF11CE6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5523" y="273973"/>
            <a:ext cx="7651473" cy="628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3EB423-5880-445D-A3E3-B36D5DD8630C}"/>
              </a:ext>
            </a:extLst>
          </p:cNvPr>
          <p:cNvSpPr txBox="1"/>
          <p:nvPr/>
        </p:nvSpPr>
        <p:spPr>
          <a:xfrm>
            <a:off x="275520" y="2912844"/>
            <a:ext cx="3408270" cy="14140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Far Less than 1 in 10,000 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05602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ice Roll Distributions: Statistics, and the Importance of Runtime  Efficiency | by Griffin Poole | The Startup | Medium">
            <a:extLst>
              <a:ext uri="{FF2B5EF4-FFF2-40B4-BE49-F238E27FC236}">
                <a16:creationId xmlns:a16="http://schemas.microsoft.com/office/drawing/2014/main" id="{12AE79C5-068C-44B7-A3BD-0DCCE77DDE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20ED36-9406-4FAF-9AB5-5DEF9AE7E0E5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What are the Odds of Getting All Eight Prophecies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797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Pay Digit Number - Free image on Pixabay">
            <a:extLst>
              <a:ext uri="{FF2B5EF4-FFF2-40B4-BE49-F238E27FC236}">
                <a16:creationId xmlns:a16="http://schemas.microsoft.com/office/drawing/2014/main" id="{125D2F91-F276-4548-B239-CC2CCDFFC7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3" b="10955"/>
          <a:stretch/>
        </p:blipFill>
        <p:spPr bwMode="auto">
          <a:xfrm>
            <a:off x="276264" y="2138868"/>
            <a:ext cx="8592729" cy="452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799726D-FFF9-4675-9FF4-F89253DF7DAB}"/>
              </a:ext>
            </a:extLst>
          </p:cNvPr>
          <p:cNvSpPr txBox="1"/>
          <p:nvPr/>
        </p:nvSpPr>
        <p:spPr>
          <a:xfrm>
            <a:off x="252724" y="114874"/>
            <a:ext cx="8560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Here are the Odds: 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1 in 100,000,000,000,000,000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D9EC3B-9788-4DC4-8045-238308E82748}"/>
              </a:ext>
            </a:extLst>
          </p:cNvPr>
          <p:cNvSpPr txBox="1"/>
          <p:nvPr/>
        </p:nvSpPr>
        <p:spPr>
          <a:xfrm>
            <a:off x="9132276" y="2070755"/>
            <a:ext cx="288528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</a:rPr>
              <a:t>Visualizing the odds is complicated but here is an example using states and money</a:t>
            </a:r>
          </a:p>
        </p:txBody>
      </p:sp>
    </p:spTree>
    <p:extLst>
      <p:ext uri="{BB962C8B-B14F-4D97-AF65-F5344CB8AC3E}">
        <p14:creationId xmlns:p14="http://schemas.microsoft.com/office/powerpoint/2010/main" val="72099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2F180A-308E-4380-BD30-745951FD0639}"/>
              </a:ext>
            </a:extLst>
          </p:cNvPr>
          <p:cNvSpPr txBox="1"/>
          <p:nvPr/>
        </p:nvSpPr>
        <p:spPr>
          <a:xfrm>
            <a:off x="526073" y="4712578"/>
            <a:ext cx="11139854" cy="8500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Fill Texas with Silver Dollars Two Feet Deep</a:t>
            </a:r>
          </a:p>
        </p:txBody>
      </p:sp>
      <p:pic>
        <p:nvPicPr>
          <p:cNvPr id="29700" name="Picture 4" descr="The Complete U.S. Peace Silver Dollar Collection">
            <a:extLst>
              <a:ext uri="{FF2B5EF4-FFF2-40B4-BE49-F238E27FC236}">
                <a16:creationId xmlns:a16="http://schemas.microsoft.com/office/drawing/2014/main" id="{57A156F5-CBE5-4BAF-8FD7-1C35D5B9B8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" r="2419" b="2"/>
          <a:stretch/>
        </p:blipFill>
        <p:spPr bwMode="auto">
          <a:xfrm>
            <a:off x="1120579" y="307731"/>
            <a:ext cx="3854839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Physical map of Texas">
            <a:extLst>
              <a:ext uri="{FF2B5EF4-FFF2-40B4-BE49-F238E27FC236}">
                <a16:creationId xmlns:a16="http://schemas.microsoft.com/office/drawing/2014/main" id="{AADDE34F-8F6E-4458-9C67-C0E2B9B820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8" r="946" b="-2"/>
          <a:stretch/>
        </p:blipFill>
        <p:spPr bwMode="auto">
          <a:xfrm>
            <a:off x="7216563" y="307731"/>
            <a:ext cx="3854876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00B520F-2955-47CD-AE62-D2003E6691CC}"/>
              </a:ext>
            </a:extLst>
          </p:cNvPr>
          <p:cNvSpPr txBox="1"/>
          <p:nvPr/>
        </p:nvSpPr>
        <p:spPr>
          <a:xfrm>
            <a:off x="526073" y="5562600"/>
            <a:ext cx="11139854" cy="8500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Blind-Fold and Pick the Right One Randomly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0062A2-F771-404E-9613-D2787701ADA4}"/>
              </a:ext>
            </a:extLst>
          </p:cNvPr>
          <p:cNvSpPr txBox="1"/>
          <p:nvPr/>
        </p:nvSpPr>
        <p:spPr>
          <a:xfrm>
            <a:off x="524485" y="390092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Don’t Other Religions Have Prophecies?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World Religion Day 2021 | The Review of Religions">
            <a:extLst>
              <a:ext uri="{FF2B5EF4-FFF2-40B4-BE49-F238E27FC236}">
                <a16:creationId xmlns:a16="http://schemas.microsoft.com/office/drawing/2014/main" id="{7D14B5A2-B6EB-4503-97A2-E45643172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0813" y="2427541"/>
            <a:ext cx="7995274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9441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Three Ways to Avoid &amp;quot;Decision Quicksand&amp;quot;">
            <a:extLst>
              <a:ext uri="{FF2B5EF4-FFF2-40B4-BE49-F238E27FC236}">
                <a16:creationId xmlns:a16="http://schemas.microsoft.com/office/drawing/2014/main" id="{85627176-A125-475C-BB25-6B8534F26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8"/>
          <a:stretch/>
        </p:blipFill>
        <p:spPr bwMode="auto">
          <a:xfrm>
            <a:off x="228600" y="2117123"/>
            <a:ext cx="8658225" cy="456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3E24E5-0C99-4F91-9511-DA70416ED27E}"/>
              </a:ext>
            </a:extLst>
          </p:cNvPr>
          <p:cNvSpPr txBox="1"/>
          <p:nvPr/>
        </p:nvSpPr>
        <p:spPr>
          <a:xfrm>
            <a:off x="252724" y="114874"/>
            <a:ext cx="8560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We’ve only discussed eight of the prophecies in scripture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5A4A1B-5019-4E5E-9A09-1DE19F0CA107}"/>
              </a:ext>
            </a:extLst>
          </p:cNvPr>
          <p:cNvSpPr txBox="1"/>
          <p:nvPr/>
        </p:nvSpPr>
        <p:spPr>
          <a:xfrm>
            <a:off x="9297135" y="2117123"/>
            <a:ext cx="28479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There are 100-150+ Prophecies exist of Jesus, what are the odds of sixteen?</a:t>
            </a:r>
          </a:p>
        </p:txBody>
      </p:sp>
    </p:spTree>
    <p:extLst>
      <p:ext uri="{BB962C8B-B14F-4D97-AF65-F5344CB8AC3E}">
        <p14:creationId xmlns:p14="http://schemas.microsoft.com/office/powerpoint/2010/main" val="285798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The Earth orbiting the sun and the Earth&amp;#39;s self-rotation. Early evening...  | Download Scientific Diagram">
            <a:extLst>
              <a:ext uri="{FF2B5EF4-FFF2-40B4-BE49-F238E27FC236}">
                <a16:creationId xmlns:a16="http://schemas.microsoft.com/office/drawing/2014/main" id="{1BF08617-276D-4DAA-B724-51ACCC692F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" r="2" b="1160"/>
          <a:stretch/>
        </p:blipFill>
        <p:spPr bwMode="auto">
          <a:xfrm>
            <a:off x="4438835" y="10"/>
            <a:ext cx="7775177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796" name="Group 70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3797" name="Group 72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B53311F-5593-44E4-88DA-330A7294BC05}"/>
              </a:ext>
            </a:extLst>
          </p:cNvPr>
          <p:cNvSpPr txBox="1"/>
          <p:nvPr/>
        </p:nvSpPr>
        <p:spPr>
          <a:xfrm>
            <a:off x="354008" y="252308"/>
            <a:ext cx="312603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Now you need the scale of earth and its orbit around the sun for illustration</a:t>
            </a:r>
          </a:p>
        </p:txBody>
      </p:sp>
    </p:spTree>
    <p:extLst>
      <p:ext uri="{BB962C8B-B14F-4D97-AF65-F5344CB8AC3E}">
        <p14:creationId xmlns:p14="http://schemas.microsoft.com/office/powerpoint/2010/main" val="428130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Buy Light Bulbs at LightBulbs.com">
            <a:extLst>
              <a:ext uri="{FF2B5EF4-FFF2-40B4-BE49-F238E27FC236}">
                <a16:creationId xmlns:a16="http://schemas.microsoft.com/office/drawing/2014/main" id="{362548D5-749F-4518-BC69-1E772AFF2E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" r="2" b="15115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6031902-3C21-4DFC-A548-D24D89F8916C}"/>
              </a:ext>
            </a:extLst>
          </p:cNvPr>
          <p:cNvSpPr txBox="1"/>
          <p:nvPr/>
        </p:nvSpPr>
        <p:spPr>
          <a:xfrm>
            <a:off x="354008" y="252308"/>
            <a:ext cx="312603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Chance is unable to explain the statistical odds that Jesus Christ fulfilled. God must exist</a:t>
            </a:r>
          </a:p>
        </p:txBody>
      </p:sp>
    </p:spTree>
    <p:extLst>
      <p:ext uri="{BB962C8B-B14F-4D97-AF65-F5344CB8AC3E}">
        <p14:creationId xmlns:p14="http://schemas.microsoft.com/office/powerpoint/2010/main" val="178572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9 Synonyms To Use Instead Of &amp;quot;Avoid&amp;quot; | Thesaurus.com">
            <a:extLst>
              <a:ext uri="{FF2B5EF4-FFF2-40B4-BE49-F238E27FC236}">
                <a16:creationId xmlns:a16="http://schemas.microsoft.com/office/drawing/2014/main" id="{19827D5F-8DB0-4F80-AB51-659D5619C2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1" b="877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14A0B4-1ECD-4958-A4DA-642A5D13FAB0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Most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Other Religions Shy Away from the Topic Entirely…</a:t>
            </a:r>
            <a:endParaRPr lang="en-US" sz="3600" b="1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871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Stand Out From The Crowd. Ask These Questions During Your Next Interview. |  Kinsa Group">
            <a:extLst>
              <a:ext uri="{FF2B5EF4-FFF2-40B4-BE49-F238E27FC236}">
                <a16:creationId xmlns:a16="http://schemas.microsoft.com/office/drawing/2014/main" id="{E781D09E-8F74-484F-8D83-B96A131546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9" r="29722" b="9092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E26FB2-F196-4F61-991A-2905158B8497}"/>
              </a:ext>
            </a:extLst>
          </p:cNvPr>
          <p:cNvSpPr txBox="1"/>
          <p:nvPr/>
        </p:nvSpPr>
        <p:spPr>
          <a:xfrm>
            <a:off x="481029" y="1208088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+mj-lt"/>
                <a:ea typeface="+mj-ea"/>
                <a:cs typeface="+mj-cs"/>
              </a:rPr>
              <a:t>Mormons and Jehovah Witnesses tried making prophecies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D6C297-DF8B-4A08-96CD-A924E4E1BBEB}"/>
              </a:ext>
            </a:extLst>
          </p:cNvPr>
          <p:cNvSpPr txBox="1"/>
          <p:nvPr/>
        </p:nvSpPr>
        <p:spPr>
          <a:xfrm>
            <a:off x="435309" y="4853082"/>
            <a:ext cx="4023360" cy="8585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+mj-lt"/>
                <a:ea typeface="+mj-ea"/>
                <a:cs typeface="+mj-cs"/>
              </a:rPr>
              <a:t>Didn’t Go Well</a:t>
            </a:r>
          </a:p>
        </p:txBody>
      </p:sp>
    </p:spTree>
    <p:extLst>
      <p:ext uri="{BB962C8B-B14F-4D97-AF65-F5344CB8AC3E}">
        <p14:creationId xmlns:p14="http://schemas.microsoft.com/office/powerpoint/2010/main" val="87193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Second Coming of Jesus Christ | Bibleinfo.com">
            <a:extLst>
              <a:ext uri="{FF2B5EF4-FFF2-40B4-BE49-F238E27FC236}">
                <a16:creationId xmlns:a16="http://schemas.microsoft.com/office/drawing/2014/main" id="{9C4B76A2-F839-432E-95F9-7D6AB648DB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3" r="20574"/>
          <a:stretch/>
        </p:blipFill>
        <p:spPr bwMode="auto"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noFill/>
          <a:effectLst>
            <a:outerShdw blurRad="381000" dist="1524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FEB9CFC-19C6-432B-8E0C-1E2D13A8AB99}"/>
              </a:ext>
            </a:extLst>
          </p:cNvPr>
          <p:cNvSpPr txBox="1"/>
          <p:nvPr/>
        </p:nvSpPr>
        <p:spPr>
          <a:xfrm>
            <a:off x="6716441" y="488321"/>
            <a:ext cx="5029199" cy="1244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bg1">
                    <a:lumMod val="95000"/>
                    <a:alpha val="80000"/>
                  </a:schemeClr>
                </a:solidFill>
              </a:rPr>
              <a:t>Charles Russell of the Jehovah Witnesses said Jesus Would Return in 1914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3869B2-9ACC-4C27-9717-2DB5249C6D73}"/>
              </a:ext>
            </a:extLst>
          </p:cNvPr>
          <p:cNvSpPr txBox="1"/>
          <p:nvPr/>
        </p:nvSpPr>
        <p:spPr>
          <a:xfrm>
            <a:off x="6716441" y="4618150"/>
            <a:ext cx="5029199" cy="1244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chemeClr val="bg1">
                    <a:lumMod val="95000"/>
                    <a:alpha val="80000"/>
                  </a:schemeClr>
                </a:solidFill>
              </a:rPr>
              <a:t>Needless to say, It didn’t Happen</a:t>
            </a:r>
          </a:p>
        </p:txBody>
      </p:sp>
    </p:spTree>
    <p:extLst>
      <p:ext uri="{BB962C8B-B14F-4D97-AF65-F5344CB8AC3E}">
        <p14:creationId xmlns:p14="http://schemas.microsoft.com/office/powerpoint/2010/main" val="3321581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1438</Words>
  <Application>Microsoft Office PowerPoint</Application>
  <PresentationFormat>Widescreen</PresentationFormat>
  <Paragraphs>102</Paragraphs>
  <Slides>62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9" baseType="lpstr">
      <vt:lpstr>Arial</vt:lpstr>
      <vt:lpstr>Book Antiqua</vt:lpstr>
      <vt:lpstr>Calibri</vt:lpstr>
      <vt:lpstr>Calibri Light</vt:lpstr>
      <vt:lpstr>system-ui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Quin Friberg</dc:creator>
  <cp:lastModifiedBy>Quin Friberg</cp:lastModifiedBy>
  <cp:revision>77</cp:revision>
  <dcterms:created xsi:type="dcterms:W3CDTF">2021-09-30T18:29:27Z</dcterms:created>
  <dcterms:modified xsi:type="dcterms:W3CDTF">2021-10-07T23:15:56Z</dcterms:modified>
</cp:coreProperties>
</file>