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A0584-F4A7-4CFD-8D76-8078E687A7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56E3C6-8193-4896-B077-F7541EEC83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C5B18A-2648-40B9-980D-0B59B86E1C17}"/>
              </a:ext>
            </a:extLst>
          </p:cNvPr>
          <p:cNvSpPr>
            <a:spLocks noGrp="1"/>
          </p:cNvSpPr>
          <p:nvPr>
            <p:ph type="dt" sz="half" idx="10"/>
          </p:nvPr>
        </p:nvSpPr>
        <p:spPr/>
        <p:txBody>
          <a:bodyPr/>
          <a:lstStyle/>
          <a:p>
            <a:fld id="{41B078B9-5957-4681-9F1A-36A99D8FBED2}" type="datetimeFigureOut">
              <a:rPr lang="en-US" smtClean="0"/>
              <a:t>9/30/2021</a:t>
            </a:fld>
            <a:endParaRPr lang="en-US"/>
          </a:p>
        </p:txBody>
      </p:sp>
      <p:sp>
        <p:nvSpPr>
          <p:cNvPr id="5" name="Footer Placeholder 4">
            <a:extLst>
              <a:ext uri="{FF2B5EF4-FFF2-40B4-BE49-F238E27FC236}">
                <a16:creationId xmlns:a16="http://schemas.microsoft.com/office/drawing/2014/main" id="{562A03AB-183F-48A8-8792-AEB119790F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A040A-AA9A-489B-8C04-10092F91996A}"/>
              </a:ext>
            </a:extLst>
          </p:cNvPr>
          <p:cNvSpPr>
            <a:spLocks noGrp="1"/>
          </p:cNvSpPr>
          <p:nvPr>
            <p:ph type="sldNum" sz="quarter" idx="12"/>
          </p:nvPr>
        </p:nvSpPr>
        <p:spPr/>
        <p:txBody>
          <a:bodyPr/>
          <a:lstStyle/>
          <a:p>
            <a:fld id="{976BAC18-3282-47D4-90B9-68F80DD1252D}" type="slidenum">
              <a:rPr lang="en-US" smtClean="0"/>
              <a:t>‹#›</a:t>
            </a:fld>
            <a:endParaRPr lang="en-US"/>
          </a:p>
        </p:txBody>
      </p:sp>
    </p:spTree>
    <p:extLst>
      <p:ext uri="{BB962C8B-B14F-4D97-AF65-F5344CB8AC3E}">
        <p14:creationId xmlns:p14="http://schemas.microsoft.com/office/powerpoint/2010/main" val="2728019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11C8C-8E08-4F18-8394-C4E5A97322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B1D706-F232-438D-A5C5-9C77FA6005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81592F-A2F6-451E-AC7E-07FBEEAFCD19}"/>
              </a:ext>
            </a:extLst>
          </p:cNvPr>
          <p:cNvSpPr>
            <a:spLocks noGrp="1"/>
          </p:cNvSpPr>
          <p:nvPr>
            <p:ph type="dt" sz="half" idx="10"/>
          </p:nvPr>
        </p:nvSpPr>
        <p:spPr/>
        <p:txBody>
          <a:bodyPr/>
          <a:lstStyle/>
          <a:p>
            <a:fld id="{41B078B9-5957-4681-9F1A-36A99D8FBED2}" type="datetimeFigureOut">
              <a:rPr lang="en-US" smtClean="0"/>
              <a:t>9/30/2021</a:t>
            </a:fld>
            <a:endParaRPr lang="en-US"/>
          </a:p>
        </p:txBody>
      </p:sp>
      <p:sp>
        <p:nvSpPr>
          <p:cNvPr id="5" name="Footer Placeholder 4">
            <a:extLst>
              <a:ext uri="{FF2B5EF4-FFF2-40B4-BE49-F238E27FC236}">
                <a16:creationId xmlns:a16="http://schemas.microsoft.com/office/drawing/2014/main" id="{BE8498F9-AB41-470B-BC1D-1DAC6F0D1F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A0C572-5FF2-4CD6-8D85-907FC8C8EFCC}"/>
              </a:ext>
            </a:extLst>
          </p:cNvPr>
          <p:cNvSpPr>
            <a:spLocks noGrp="1"/>
          </p:cNvSpPr>
          <p:nvPr>
            <p:ph type="sldNum" sz="quarter" idx="12"/>
          </p:nvPr>
        </p:nvSpPr>
        <p:spPr/>
        <p:txBody>
          <a:bodyPr/>
          <a:lstStyle/>
          <a:p>
            <a:fld id="{976BAC18-3282-47D4-90B9-68F80DD1252D}" type="slidenum">
              <a:rPr lang="en-US" smtClean="0"/>
              <a:t>‹#›</a:t>
            </a:fld>
            <a:endParaRPr lang="en-US"/>
          </a:p>
        </p:txBody>
      </p:sp>
    </p:spTree>
    <p:extLst>
      <p:ext uri="{BB962C8B-B14F-4D97-AF65-F5344CB8AC3E}">
        <p14:creationId xmlns:p14="http://schemas.microsoft.com/office/powerpoint/2010/main" val="3518091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879514-A7AE-4065-880D-5E0A49C501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1E898A-5E6D-43C1-9997-C191E67F88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A6998-9207-4FD2-B824-65CA50150FF4}"/>
              </a:ext>
            </a:extLst>
          </p:cNvPr>
          <p:cNvSpPr>
            <a:spLocks noGrp="1"/>
          </p:cNvSpPr>
          <p:nvPr>
            <p:ph type="dt" sz="half" idx="10"/>
          </p:nvPr>
        </p:nvSpPr>
        <p:spPr/>
        <p:txBody>
          <a:bodyPr/>
          <a:lstStyle/>
          <a:p>
            <a:fld id="{41B078B9-5957-4681-9F1A-36A99D8FBED2}" type="datetimeFigureOut">
              <a:rPr lang="en-US" smtClean="0"/>
              <a:t>9/30/2021</a:t>
            </a:fld>
            <a:endParaRPr lang="en-US"/>
          </a:p>
        </p:txBody>
      </p:sp>
      <p:sp>
        <p:nvSpPr>
          <p:cNvPr id="5" name="Footer Placeholder 4">
            <a:extLst>
              <a:ext uri="{FF2B5EF4-FFF2-40B4-BE49-F238E27FC236}">
                <a16:creationId xmlns:a16="http://schemas.microsoft.com/office/drawing/2014/main" id="{10615379-26B4-431A-AB86-6524BD98F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19E7D-80FC-4E35-B484-27654C7D36C7}"/>
              </a:ext>
            </a:extLst>
          </p:cNvPr>
          <p:cNvSpPr>
            <a:spLocks noGrp="1"/>
          </p:cNvSpPr>
          <p:nvPr>
            <p:ph type="sldNum" sz="quarter" idx="12"/>
          </p:nvPr>
        </p:nvSpPr>
        <p:spPr/>
        <p:txBody>
          <a:bodyPr/>
          <a:lstStyle/>
          <a:p>
            <a:fld id="{976BAC18-3282-47D4-90B9-68F80DD1252D}" type="slidenum">
              <a:rPr lang="en-US" smtClean="0"/>
              <a:t>‹#›</a:t>
            </a:fld>
            <a:endParaRPr lang="en-US"/>
          </a:p>
        </p:txBody>
      </p:sp>
    </p:spTree>
    <p:extLst>
      <p:ext uri="{BB962C8B-B14F-4D97-AF65-F5344CB8AC3E}">
        <p14:creationId xmlns:p14="http://schemas.microsoft.com/office/powerpoint/2010/main" val="3962815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33F0A-7B99-4963-9363-C84E9E4865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6A043C-87D5-4F3F-BC37-A1A63C1D40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64051-F476-4DC8-87B6-C5C96310D1F1}"/>
              </a:ext>
            </a:extLst>
          </p:cNvPr>
          <p:cNvSpPr>
            <a:spLocks noGrp="1"/>
          </p:cNvSpPr>
          <p:nvPr>
            <p:ph type="dt" sz="half" idx="10"/>
          </p:nvPr>
        </p:nvSpPr>
        <p:spPr/>
        <p:txBody>
          <a:bodyPr/>
          <a:lstStyle/>
          <a:p>
            <a:fld id="{41B078B9-5957-4681-9F1A-36A99D8FBED2}" type="datetimeFigureOut">
              <a:rPr lang="en-US" smtClean="0"/>
              <a:t>9/30/2021</a:t>
            </a:fld>
            <a:endParaRPr lang="en-US"/>
          </a:p>
        </p:txBody>
      </p:sp>
      <p:sp>
        <p:nvSpPr>
          <p:cNvPr id="5" name="Footer Placeholder 4">
            <a:extLst>
              <a:ext uri="{FF2B5EF4-FFF2-40B4-BE49-F238E27FC236}">
                <a16:creationId xmlns:a16="http://schemas.microsoft.com/office/drawing/2014/main" id="{52216392-5192-4DC9-A422-7DDCE817C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81FD9-9AB8-4450-9988-FF5B716FA356}"/>
              </a:ext>
            </a:extLst>
          </p:cNvPr>
          <p:cNvSpPr>
            <a:spLocks noGrp="1"/>
          </p:cNvSpPr>
          <p:nvPr>
            <p:ph type="sldNum" sz="quarter" idx="12"/>
          </p:nvPr>
        </p:nvSpPr>
        <p:spPr/>
        <p:txBody>
          <a:bodyPr/>
          <a:lstStyle/>
          <a:p>
            <a:fld id="{976BAC18-3282-47D4-90B9-68F80DD1252D}" type="slidenum">
              <a:rPr lang="en-US" smtClean="0"/>
              <a:t>‹#›</a:t>
            </a:fld>
            <a:endParaRPr lang="en-US"/>
          </a:p>
        </p:txBody>
      </p:sp>
    </p:spTree>
    <p:extLst>
      <p:ext uri="{BB962C8B-B14F-4D97-AF65-F5344CB8AC3E}">
        <p14:creationId xmlns:p14="http://schemas.microsoft.com/office/powerpoint/2010/main" val="41592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FB568-549E-4E6B-A515-302C048E93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A94EB8-0B5A-4CF5-8C0E-A2D7C88CD1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62612B-ACE5-4662-9F31-44101F041591}"/>
              </a:ext>
            </a:extLst>
          </p:cNvPr>
          <p:cNvSpPr>
            <a:spLocks noGrp="1"/>
          </p:cNvSpPr>
          <p:nvPr>
            <p:ph type="dt" sz="half" idx="10"/>
          </p:nvPr>
        </p:nvSpPr>
        <p:spPr/>
        <p:txBody>
          <a:bodyPr/>
          <a:lstStyle/>
          <a:p>
            <a:fld id="{41B078B9-5957-4681-9F1A-36A99D8FBED2}" type="datetimeFigureOut">
              <a:rPr lang="en-US" smtClean="0"/>
              <a:t>9/30/2021</a:t>
            </a:fld>
            <a:endParaRPr lang="en-US"/>
          </a:p>
        </p:txBody>
      </p:sp>
      <p:sp>
        <p:nvSpPr>
          <p:cNvPr id="5" name="Footer Placeholder 4">
            <a:extLst>
              <a:ext uri="{FF2B5EF4-FFF2-40B4-BE49-F238E27FC236}">
                <a16:creationId xmlns:a16="http://schemas.microsoft.com/office/drawing/2014/main" id="{2D2EEDC8-E86C-47D7-994E-E0E97192D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529ACE-4223-4419-86E5-65CC6D791C77}"/>
              </a:ext>
            </a:extLst>
          </p:cNvPr>
          <p:cNvSpPr>
            <a:spLocks noGrp="1"/>
          </p:cNvSpPr>
          <p:nvPr>
            <p:ph type="sldNum" sz="quarter" idx="12"/>
          </p:nvPr>
        </p:nvSpPr>
        <p:spPr/>
        <p:txBody>
          <a:bodyPr/>
          <a:lstStyle/>
          <a:p>
            <a:fld id="{976BAC18-3282-47D4-90B9-68F80DD1252D}" type="slidenum">
              <a:rPr lang="en-US" smtClean="0"/>
              <a:t>‹#›</a:t>
            </a:fld>
            <a:endParaRPr lang="en-US"/>
          </a:p>
        </p:txBody>
      </p:sp>
    </p:spTree>
    <p:extLst>
      <p:ext uri="{BB962C8B-B14F-4D97-AF65-F5344CB8AC3E}">
        <p14:creationId xmlns:p14="http://schemas.microsoft.com/office/powerpoint/2010/main" val="79770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D0D74-EA7C-4675-BB45-D20FA8FE08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9522AC-A76D-44BE-9505-367BDB9C72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B7EE83-963E-4E12-80E7-E6D57E0628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441C98-9735-4B38-BDFA-9F344CAF2CED}"/>
              </a:ext>
            </a:extLst>
          </p:cNvPr>
          <p:cNvSpPr>
            <a:spLocks noGrp="1"/>
          </p:cNvSpPr>
          <p:nvPr>
            <p:ph type="dt" sz="half" idx="10"/>
          </p:nvPr>
        </p:nvSpPr>
        <p:spPr/>
        <p:txBody>
          <a:bodyPr/>
          <a:lstStyle/>
          <a:p>
            <a:fld id="{41B078B9-5957-4681-9F1A-36A99D8FBED2}" type="datetimeFigureOut">
              <a:rPr lang="en-US" smtClean="0"/>
              <a:t>9/30/2021</a:t>
            </a:fld>
            <a:endParaRPr lang="en-US"/>
          </a:p>
        </p:txBody>
      </p:sp>
      <p:sp>
        <p:nvSpPr>
          <p:cNvPr id="6" name="Footer Placeholder 5">
            <a:extLst>
              <a:ext uri="{FF2B5EF4-FFF2-40B4-BE49-F238E27FC236}">
                <a16:creationId xmlns:a16="http://schemas.microsoft.com/office/drawing/2014/main" id="{212BB49F-7810-45F7-9578-D117192DDF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5E6916-658B-44F0-A17C-8FD6A0702A5A}"/>
              </a:ext>
            </a:extLst>
          </p:cNvPr>
          <p:cNvSpPr>
            <a:spLocks noGrp="1"/>
          </p:cNvSpPr>
          <p:nvPr>
            <p:ph type="sldNum" sz="quarter" idx="12"/>
          </p:nvPr>
        </p:nvSpPr>
        <p:spPr/>
        <p:txBody>
          <a:bodyPr/>
          <a:lstStyle/>
          <a:p>
            <a:fld id="{976BAC18-3282-47D4-90B9-68F80DD1252D}" type="slidenum">
              <a:rPr lang="en-US" smtClean="0"/>
              <a:t>‹#›</a:t>
            </a:fld>
            <a:endParaRPr lang="en-US"/>
          </a:p>
        </p:txBody>
      </p:sp>
    </p:spTree>
    <p:extLst>
      <p:ext uri="{BB962C8B-B14F-4D97-AF65-F5344CB8AC3E}">
        <p14:creationId xmlns:p14="http://schemas.microsoft.com/office/powerpoint/2010/main" val="2587119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8736-3DFC-4287-B184-B0735EED4E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2481E5-EBC9-4E2B-8EA1-95B16136A7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5621CB-4335-4D33-A48F-39623664A7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458631-A66F-43E4-9F57-9A368CE805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7938AD-8F06-4AFE-B0AB-BFFB57F67D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E2D91F-35F4-4F9D-9401-B3AEF470CD0E}"/>
              </a:ext>
            </a:extLst>
          </p:cNvPr>
          <p:cNvSpPr>
            <a:spLocks noGrp="1"/>
          </p:cNvSpPr>
          <p:nvPr>
            <p:ph type="dt" sz="half" idx="10"/>
          </p:nvPr>
        </p:nvSpPr>
        <p:spPr/>
        <p:txBody>
          <a:bodyPr/>
          <a:lstStyle/>
          <a:p>
            <a:fld id="{41B078B9-5957-4681-9F1A-36A99D8FBED2}" type="datetimeFigureOut">
              <a:rPr lang="en-US" smtClean="0"/>
              <a:t>9/30/2021</a:t>
            </a:fld>
            <a:endParaRPr lang="en-US"/>
          </a:p>
        </p:txBody>
      </p:sp>
      <p:sp>
        <p:nvSpPr>
          <p:cNvPr id="8" name="Footer Placeholder 7">
            <a:extLst>
              <a:ext uri="{FF2B5EF4-FFF2-40B4-BE49-F238E27FC236}">
                <a16:creationId xmlns:a16="http://schemas.microsoft.com/office/drawing/2014/main" id="{56DBCDF3-701F-4A13-A2FE-ECE340E3E4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129F87-A275-4933-BF56-0D08ABB32719}"/>
              </a:ext>
            </a:extLst>
          </p:cNvPr>
          <p:cNvSpPr>
            <a:spLocks noGrp="1"/>
          </p:cNvSpPr>
          <p:nvPr>
            <p:ph type="sldNum" sz="quarter" idx="12"/>
          </p:nvPr>
        </p:nvSpPr>
        <p:spPr/>
        <p:txBody>
          <a:bodyPr/>
          <a:lstStyle/>
          <a:p>
            <a:fld id="{976BAC18-3282-47D4-90B9-68F80DD1252D}" type="slidenum">
              <a:rPr lang="en-US" smtClean="0"/>
              <a:t>‹#›</a:t>
            </a:fld>
            <a:endParaRPr lang="en-US"/>
          </a:p>
        </p:txBody>
      </p:sp>
    </p:spTree>
    <p:extLst>
      <p:ext uri="{BB962C8B-B14F-4D97-AF65-F5344CB8AC3E}">
        <p14:creationId xmlns:p14="http://schemas.microsoft.com/office/powerpoint/2010/main" val="2135490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F4065-CF28-493A-829E-95FCA0029A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674733-FC18-48DA-AD5E-F87DF095342E}"/>
              </a:ext>
            </a:extLst>
          </p:cNvPr>
          <p:cNvSpPr>
            <a:spLocks noGrp="1"/>
          </p:cNvSpPr>
          <p:nvPr>
            <p:ph type="dt" sz="half" idx="10"/>
          </p:nvPr>
        </p:nvSpPr>
        <p:spPr/>
        <p:txBody>
          <a:bodyPr/>
          <a:lstStyle/>
          <a:p>
            <a:fld id="{41B078B9-5957-4681-9F1A-36A99D8FBED2}" type="datetimeFigureOut">
              <a:rPr lang="en-US" smtClean="0"/>
              <a:t>9/30/2021</a:t>
            </a:fld>
            <a:endParaRPr lang="en-US"/>
          </a:p>
        </p:txBody>
      </p:sp>
      <p:sp>
        <p:nvSpPr>
          <p:cNvPr id="4" name="Footer Placeholder 3">
            <a:extLst>
              <a:ext uri="{FF2B5EF4-FFF2-40B4-BE49-F238E27FC236}">
                <a16:creationId xmlns:a16="http://schemas.microsoft.com/office/drawing/2014/main" id="{60C97395-1D92-4BE2-BF4C-B662238F22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F4140D-0735-4957-B717-0A362744951A}"/>
              </a:ext>
            </a:extLst>
          </p:cNvPr>
          <p:cNvSpPr>
            <a:spLocks noGrp="1"/>
          </p:cNvSpPr>
          <p:nvPr>
            <p:ph type="sldNum" sz="quarter" idx="12"/>
          </p:nvPr>
        </p:nvSpPr>
        <p:spPr/>
        <p:txBody>
          <a:bodyPr/>
          <a:lstStyle/>
          <a:p>
            <a:fld id="{976BAC18-3282-47D4-90B9-68F80DD1252D}" type="slidenum">
              <a:rPr lang="en-US" smtClean="0"/>
              <a:t>‹#›</a:t>
            </a:fld>
            <a:endParaRPr lang="en-US"/>
          </a:p>
        </p:txBody>
      </p:sp>
    </p:spTree>
    <p:extLst>
      <p:ext uri="{BB962C8B-B14F-4D97-AF65-F5344CB8AC3E}">
        <p14:creationId xmlns:p14="http://schemas.microsoft.com/office/powerpoint/2010/main" val="1402313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1D8F51-DF6B-44A1-AD9A-DC4769A1FBA1}"/>
              </a:ext>
            </a:extLst>
          </p:cNvPr>
          <p:cNvSpPr>
            <a:spLocks noGrp="1"/>
          </p:cNvSpPr>
          <p:nvPr>
            <p:ph type="dt" sz="half" idx="10"/>
          </p:nvPr>
        </p:nvSpPr>
        <p:spPr/>
        <p:txBody>
          <a:bodyPr/>
          <a:lstStyle/>
          <a:p>
            <a:fld id="{41B078B9-5957-4681-9F1A-36A99D8FBED2}" type="datetimeFigureOut">
              <a:rPr lang="en-US" smtClean="0"/>
              <a:t>9/30/2021</a:t>
            </a:fld>
            <a:endParaRPr lang="en-US"/>
          </a:p>
        </p:txBody>
      </p:sp>
      <p:sp>
        <p:nvSpPr>
          <p:cNvPr id="3" name="Footer Placeholder 2">
            <a:extLst>
              <a:ext uri="{FF2B5EF4-FFF2-40B4-BE49-F238E27FC236}">
                <a16:creationId xmlns:a16="http://schemas.microsoft.com/office/drawing/2014/main" id="{E5410CA1-1590-4901-96D2-157D1B37F1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368EFA-95F2-4491-8050-9136B2C7B819}"/>
              </a:ext>
            </a:extLst>
          </p:cNvPr>
          <p:cNvSpPr>
            <a:spLocks noGrp="1"/>
          </p:cNvSpPr>
          <p:nvPr>
            <p:ph type="sldNum" sz="quarter" idx="12"/>
          </p:nvPr>
        </p:nvSpPr>
        <p:spPr/>
        <p:txBody>
          <a:bodyPr/>
          <a:lstStyle/>
          <a:p>
            <a:fld id="{976BAC18-3282-47D4-90B9-68F80DD1252D}" type="slidenum">
              <a:rPr lang="en-US" smtClean="0"/>
              <a:t>‹#›</a:t>
            </a:fld>
            <a:endParaRPr lang="en-US"/>
          </a:p>
        </p:txBody>
      </p:sp>
    </p:spTree>
    <p:extLst>
      <p:ext uri="{BB962C8B-B14F-4D97-AF65-F5344CB8AC3E}">
        <p14:creationId xmlns:p14="http://schemas.microsoft.com/office/powerpoint/2010/main" val="28058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0169D-22B6-4D5C-85C8-9EB7E0DFF2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0DFB86-924B-4A16-9626-B1D7230D92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74EE60-D549-4611-B5AC-893AD2771C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3AEFEB-368A-4585-94AB-11EF71E3D042}"/>
              </a:ext>
            </a:extLst>
          </p:cNvPr>
          <p:cNvSpPr>
            <a:spLocks noGrp="1"/>
          </p:cNvSpPr>
          <p:nvPr>
            <p:ph type="dt" sz="half" idx="10"/>
          </p:nvPr>
        </p:nvSpPr>
        <p:spPr/>
        <p:txBody>
          <a:bodyPr/>
          <a:lstStyle/>
          <a:p>
            <a:fld id="{41B078B9-5957-4681-9F1A-36A99D8FBED2}" type="datetimeFigureOut">
              <a:rPr lang="en-US" smtClean="0"/>
              <a:t>9/30/2021</a:t>
            </a:fld>
            <a:endParaRPr lang="en-US"/>
          </a:p>
        </p:txBody>
      </p:sp>
      <p:sp>
        <p:nvSpPr>
          <p:cNvPr id="6" name="Footer Placeholder 5">
            <a:extLst>
              <a:ext uri="{FF2B5EF4-FFF2-40B4-BE49-F238E27FC236}">
                <a16:creationId xmlns:a16="http://schemas.microsoft.com/office/drawing/2014/main" id="{B509C041-F5A2-4971-A830-BD64D3FF5F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ED82EF-9881-42AC-BA36-FBC151AF1B8F}"/>
              </a:ext>
            </a:extLst>
          </p:cNvPr>
          <p:cNvSpPr>
            <a:spLocks noGrp="1"/>
          </p:cNvSpPr>
          <p:nvPr>
            <p:ph type="sldNum" sz="quarter" idx="12"/>
          </p:nvPr>
        </p:nvSpPr>
        <p:spPr/>
        <p:txBody>
          <a:bodyPr/>
          <a:lstStyle/>
          <a:p>
            <a:fld id="{976BAC18-3282-47D4-90B9-68F80DD1252D}" type="slidenum">
              <a:rPr lang="en-US" smtClean="0"/>
              <a:t>‹#›</a:t>
            </a:fld>
            <a:endParaRPr lang="en-US"/>
          </a:p>
        </p:txBody>
      </p:sp>
    </p:spTree>
    <p:extLst>
      <p:ext uri="{BB962C8B-B14F-4D97-AF65-F5344CB8AC3E}">
        <p14:creationId xmlns:p14="http://schemas.microsoft.com/office/powerpoint/2010/main" val="1879750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4717E-FDAB-4B08-B371-0342BB307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BC094A-361A-45A2-B8A5-F1F18D79A3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443E7E-36FB-42A1-8CEF-446BDB16DE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B52AAF-6CFE-467B-963F-F28434C865C0}"/>
              </a:ext>
            </a:extLst>
          </p:cNvPr>
          <p:cNvSpPr>
            <a:spLocks noGrp="1"/>
          </p:cNvSpPr>
          <p:nvPr>
            <p:ph type="dt" sz="half" idx="10"/>
          </p:nvPr>
        </p:nvSpPr>
        <p:spPr/>
        <p:txBody>
          <a:bodyPr/>
          <a:lstStyle/>
          <a:p>
            <a:fld id="{41B078B9-5957-4681-9F1A-36A99D8FBED2}" type="datetimeFigureOut">
              <a:rPr lang="en-US" smtClean="0"/>
              <a:t>9/30/2021</a:t>
            </a:fld>
            <a:endParaRPr lang="en-US"/>
          </a:p>
        </p:txBody>
      </p:sp>
      <p:sp>
        <p:nvSpPr>
          <p:cNvPr id="6" name="Footer Placeholder 5">
            <a:extLst>
              <a:ext uri="{FF2B5EF4-FFF2-40B4-BE49-F238E27FC236}">
                <a16:creationId xmlns:a16="http://schemas.microsoft.com/office/drawing/2014/main" id="{2AA442D1-3806-4005-B368-0C91F67629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060A05-27F3-4DF5-9E2B-C5E20482AAD9}"/>
              </a:ext>
            </a:extLst>
          </p:cNvPr>
          <p:cNvSpPr>
            <a:spLocks noGrp="1"/>
          </p:cNvSpPr>
          <p:nvPr>
            <p:ph type="sldNum" sz="quarter" idx="12"/>
          </p:nvPr>
        </p:nvSpPr>
        <p:spPr/>
        <p:txBody>
          <a:bodyPr/>
          <a:lstStyle/>
          <a:p>
            <a:fld id="{976BAC18-3282-47D4-90B9-68F80DD1252D}" type="slidenum">
              <a:rPr lang="en-US" smtClean="0"/>
              <a:t>‹#›</a:t>
            </a:fld>
            <a:endParaRPr lang="en-US"/>
          </a:p>
        </p:txBody>
      </p:sp>
    </p:spTree>
    <p:extLst>
      <p:ext uri="{BB962C8B-B14F-4D97-AF65-F5344CB8AC3E}">
        <p14:creationId xmlns:p14="http://schemas.microsoft.com/office/powerpoint/2010/main" val="2765549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410E1C-4287-466C-A360-4B93B8837A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88B6EB-3056-4EC8-BC8D-8017B28C5C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212BB-2DA3-45A7-BA4F-4B054E3D44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078B9-5957-4681-9F1A-36A99D8FBED2}" type="datetimeFigureOut">
              <a:rPr lang="en-US" smtClean="0"/>
              <a:t>9/30/2021</a:t>
            </a:fld>
            <a:endParaRPr lang="en-US"/>
          </a:p>
        </p:txBody>
      </p:sp>
      <p:sp>
        <p:nvSpPr>
          <p:cNvPr id="5" name="Footer Placeholder 4">
            <a:extLst>
              <a:ext uri="{FF2B5EF4-FFF2-40B4-BE49-F238E27FC236}">
                <a16:creationId xmlns:a16="http://schemas.microsoft.com/office/drawing/2014/main" id="{84E5D825-983F-4267-BFC4-9DC3744FD5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A86672-A3E0-4FAA-B4F3-D51F79BD4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BAC18-3282-47D4-90B9-68F80DD1252D}" type="slidenum">
              <a:rPr lang="en-US" smtClean="0"/>
              <a:t>‹#›</a:t>
            </a:fld>
            <a:endParaRPr lang="en-US"/>
          </a:p>
        </p:txBody>
      </p:sp>
    </p:spTree>
    <p:extLst>
      <p:ext uri="{BB962C8B-B14F-4D97-AF65-F5344CB8AC3E}">
        <p14:creationId xmlns:p14="http://schemas.microsoft.com/office/powerpoint/2010/main" val="3431941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2846450-D91C-4688-8876-7C3D4975C70F}"/>
              </a:ext>
            </a:extLst>
          </p:cNvPr>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b="1" dirty="0">
                <a:latin typeface="+mj-lt"/>
                <a:ea typeface="+mj-ea"/>
                <a:cs typeface="+mj-cs"/>
              </a:rPr>
              <a:t>The Prophecy of Daniel Continues</a:t>
            </a:r>
          </a:p>
        </p:txBody>
      </p:sp>
      <p:sp>
        <p:nvSpPr>
          <p:cNvPr id="7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5071E3E-683A-4BB2-BB69-D404B21567F2}"/>
              </a:ext>
            </a:extLst>
          </p:cNvPr>
          <p:cNvSpPr txBox="1"/>
          <p:nvPr/>
        </p:nvSpPr>
        <p:spPr>
          <a:xfrm>
            <a:off x="540369" y="2909771"/>
            <a:ext cx="4568024" cy="3320668"/>
          </a:xfrm>
          <a:prstGeom prst="rect">
            <a:avLst/>
          </a:prstGeom>
        </p:spPr>
        <p:txBody>
          <a:bodyPr vert="horz" lIns="91440" tIns="45720" rIns="91440" bIns="45720" rtlCol="0">
            <a:noAutofit/>
          </a:bodyPr>
          <a:lstStyle/>
          <a:p>
            <a:pPr>
              <a:lnSpc>
                <a:spcPct val="90000"/>
              </a:lnSpc>
              <a:spcAft>
                <a:spcPts val="600"/>
              </a:spcAft>
            </a:pPr>
            <a:r>
              <a:rPr lang="en-US" sz="3800" b="0" i="0" dirty="0">
                <a:effectLst/>
              </a:rPr>
              <a:t>Daniel 8:11-12: “the regular burnt offering was taken away from him, and the place of his sanctuary was overthrown...”</a:t>
            </a:r>
          </a:p>
        </p:txBody>
      </p:sp>
      <p:pic>
        <p:nvPicPr>
          <p:cNvPr id="1028" name="Picture 4" descr="Bible Study: Daniel 10 – Jesus Christ visits Daniel – Trumpet Call">
            <a:extLst>
              <a:ext uri="{FF2B5EF4-FFF2-40B4-BE49-F238E27FC236}">
                <a16:creationId xmlns:a16="http://schemas.microsoft.com/office/drawing/2014/main" id="{08EBF76E-1D59-4419-9E17-AE1D021000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8" r="2342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68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8194" name="Picture 2" descr="What Does it Mean That the Bible Is Divinely Inspired?">
            <a:extLst>
              <a:ext uri="{FF2B5EF4-FFF2-40B4-BE49-F238E27FC236}">
                <a16:creationId xmlns:a16="http://schemas.microsoft.com/office/drawing/2014/main" id="{7C970E3E-CE2D-466D-B007-CC5EF9DA7E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905"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0526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0A18D471-708A-40E6-B998-65CD717785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p:nvSpPr>
            <p:cNvPr id="23" name="Rectangle 22">
              <a:extLst>
                <a:ext uri="{FF2B5EF4-FFF2-40B4-BE49-F238E27FC236}">
                  <a16:creationId xmlns:a16="http://schemas.microsoft.com/office/drawing/2014/main" id="{2BA89D80-A205-4952-A46F-A135B693B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tx1"/>
            </a:solidFill>
            <a:ln w="0">
              <a:noFill/>
              <a:prstDash val="solid"/>
              <a:round/>
              <a:headEnd/>
              <a:tailEnd/>
            </a:ln>
          </p:spPr>
          <p:txBody>
            <a:bodyPr rtlCol="0" anchor="ctr"/>
            <a:lstStyle/>
            <a:p>
              <a:pPr algn="ctr" defTabSz="457200"/>
              <a:endParaRPr lang="en-US">
                <a:solidFill>
                  <a:schemeClr val="tx1"/>
                </a:solidFill>
              </a:endParaRPr>
            </a:p>
          </p:txBody>
        </p:sp>
        <p:sp>
          <p:nvSpPr>
            <p:cNvPr id="24" name="Rectangle 23">
              <a:extLst>
                <a:ext uri="{FF2B5EF4-FFF2-40B4-BE49-F238E27FC236}">
                  <a16:creationId xmlns:a16="http://schemas.microsoft.com/office/drawing/2014/main" id="{FFF73490-1CDC-4DA0-A5DC-3F4139460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10" name="TextBox 9">
            <a:extLst>
              <a:ext uri="{FF2B5EF4-FFF2-40B4-BE49-F238E27FC236}">
                <a16:creationId xmlns:a16="http://schemas.microsoft.com/office/drawing/2014/main" id="{2447B6D1-974C-4CFC-8EFC-E4C230B48A10}"/>
              </a:ext>
            </a:extLst>
          </p:cNvPr>
          <p:cNvSpPr txBox="1"/>
          <p:nvPr/>
        </p:nvSpPr>
        <p:spPr>
          <a:xfrm>
            <a:off x="254125" y="795486"/>
            <a:ext cx="6257925" cy="4504620"/>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7600" dirty="0">
                <a:solidFill>
                  <a:schemeClr val="bg1"/>
                </a:solidFill>
                <a:latin typeface="+mj-lt"/>
                <a:ea typeface="+mj-ea"/>
                <a:cs typeface="+mj-cs"/>
              </a:rPr>
              <a:t>Why Would it Say Evening and Morning and not just 2,300 days?</a:t>
            </a:r>
          </a:p>
        </p:txBody>
      </p:sp>
      <p:sp>
        <p:nvSpPr>
          <p:cNvPr id="26" name="Freeform: Shape 25">
            <a:extLst>
              <a:ext uri="{FF2B5EF4-FFF2-40B4-BE49-F238E27FC236}">
                <a16:creationId xmlns:a16="http://schemas.microsoft.com/office/drawing/2014/main" id="{79D730AC-06E5-4840-86DF-F67855B1D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Ancient Rome and Judea: Caligula and the Temple of Jerusalem - Jewish Rome  Tours by Marco Misano (RomanJews)">
            <a:extLst>
              <a:ext uri="{FF2B5EF4-FFF2-40B4-BE49-F238E27FC236}">
                <a16:creationId xmlns:a16="http://schemas.microsoft.com/office/drawing/2014/main" id="{14016102-C993-43FF-A51C-D243933BCA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180" r="27404" b="-1"/>
          <a:stretch/>
        </p:blipFill>
        <p:spPr bwMode="auto">
          <a:xfrm>
            <a:off x="6909481" y="10"/>
            <a:ext cx="5282519" cy="6857990"/>
          </a:xfrm>
          <a:custGeom>
            <a:avLst/>
            <a:gdLst/>
            <a:ahLst/>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946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46B3DF3-4614-46A9-9E5E-D14431DCC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CEF44DE-FAB6-491B-96CF-3F0E9408406A}"/>
              </a:ext>
            </a:extLst>
          </p:cNvPr>
          <p:cNvSpPr txBox="1"/>
          <p:nvPr/>
        </p:nvSpPr>
        <p:spPr>
          <a:xfrm>
            <a:off x="1160598" y="280659"/>
            <a:ext cx="4840374" cy="873438"/>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000" b="1" dirty="0">
                <a:latin typeface="+mj-lt"/>
                <a:ea typeface="+mj-ea"/>
                <a:cs typeface="+mj-cs"/>
              </a:rPr>
              <a:t>Search the Bible…</a:t>
            </a:r>
          </a:p>
        </p:txBody>
      </p:sp>
      <p:grpSp>
        <p:nvGrpSpPr>
          <p:cNvPr id="14" name="Group 13">
            <a:extLst>
              <a:ext uri="{FF2B5EF4-FFF2-40B4-BE49-F238E27FC236}">
                <a16:creationId xmlns:a16="http://schemas.microsoft.com/office/drawing/2014/main" id="{96AF5BED-1831-4A88-91BC-55D58BF9F2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15" name="Freeform 6">
              <a:extLst>
                <a:ext uri="{FF2B5EF4-FFF2-40B4-BE49-F238E27FC236}">
                  <a16:creationId xmlns:a16="http://schemas.microsoft.com/office/drawing/2014/main" id="{544BD6EE-970C-4DF5-A508-F6127787C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6" name="Freeform 6">
              <a:extLst>
                <a:ext uri="{FF2B5EF4-FFF2-40B4-BE49-F238E27FC236}">
                  <a16:creationId xmlns:a16="http://schemas.microsoft.com/office/drawing/2014/main" id="{B0ECD73E-712E-4743-BE0D-7BDF10DABC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pic>
        <p:nvPicPr>
          <p:cNvPr id="7" name="Picture 2" descr="The growing demand for investigation skills in compliance | Article |  Compliance Week">
            <a:extLst>
              <a:ext uri="{FF2B5EF4-FFF2-40B4-BE49-F238E27FC236}">
                <a16:creationId xmlns:a16="http://schemas.microsoft.com/office/drawing/2014/main" id="{9B71D89B-773E-458C-83B8-167DAD10A2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45" r="42827" b="-1"/>
          <a:stretch/>
        </p:blipFill>
        <p:spPr bwMode="auto">
          <a:xfrm>
            <a:off x="6098192" y="10"/>
            <a:ext cx="6093808"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4210A0D-BA56-49EF-8BD9-4D814FF63D6F}"/>
              </a:ext>
            </a:extLst>
          </p:cNvPr>
          <p:cNvSpPr txBox="1"/>
          <p:nvPr/>
        </p:nvSpPr>
        <p:spPr>
          <a:xfrm>
            <a:off x="1160598" y="1154097"/>
            <a:ext cx="4521111" cy="4616648"/>
          </a:xfrm>
          <a:prstGeom prst="rect">
            <a:avLst/>
          </a:prstGeom>
          <a:noFill/>
        </p:spPr>
        <p:txBody>
          <a:bodyPr wrap="square">
            <a:spAutoFit/>
          </a:bodyPr>
          <a:lstStyle/>
          <a:p>
            <a:r>
              <a:rPr lang="en-US" sz="4200" dirty="0"/>
              <a:t>Exodus 29:38 tells us the Jews were to make one offering in the morning and one in the evening for the regular burnt offering…</a:t>
            </a:r>
          </a:p>
        </p:txBody>
      </p:sp>
    </p:spTree>
    <p:extLst>
      <p:ext uri="{BB962C8B-B14F-4D97-AF65-F5344CB8AC3E}">
        <p14:creationId xmlns:p14="http://schemas.microsoft.com/office/powerpoint/2010/main" val="2221421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8B7BA18-82AC-4F73-A843-CD22FEA67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0A18D471-708A-40E6-B998-65CD717785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useBgFill="1">
          <p:nvSpPr>
            <p:cNvPr id="74" name="Rectangle 73">
              <a:extLst>
                <a:ext uri="{FF2B5EF4-FFF2-40B4-BE49-F238E27FC236}">
                  <a16:creationId xmlns:a16="http://schemas.microsoft.com/office/drawing/2014/main" id="{2BA89D80-A205-4952-A46F-A135B693B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75" name="Rectangle 74">
              <a:extLst>
                <a:ext uri="{FF2B5EF4-FFF2-40B4-BE49-F238E27FC236}">
                  <a16:creationId xmlns:a16="http://schemas.microsoft.com/office/drawing/2014/main" id="{FFF73490-1CDC-4DA0-A5DC-3F4139460B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5" name="TextBox 4">
            <a:extLst>
              <a:ext uri="{FF2B5EF4-FFF2-40B4-BE49-F238E27FC236}">
                <a16:creationId xmlns:a16="http://schemas.microsoft.com/office/drawing/2014/main" id="{42BD81AA-6691-4C77-B23E-BD7BC6D744DC}"/>
              </a:ext>
            </a:extLst>
          </p:cNvPr>
          <p:cNvSpPr txBox="1"/>
          <p:nvPr/>
        </p:nvSpPr>
        <p:spPr>
          <a:xfrm>
            <a:off x="427885" y="347810"/>
            <a:ext cx="6039589" cy="615776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200" dirty="0">
                <a:latin typeface="+mj-lt"/>
                <a:ea typeface="+mj-ea"/>
                <a:cs typeface="+mj-cs"/>
              </a:rPr>
              <a:t>So instead of 2,300 days, it’s 2,300 of these sacrifices in the Hebrew, which is 1,150 days…</a:t>
            </a:r>
          </a:p>
        </p:txBody>
      </p:sp>
      <p:sp>
        <p:nvSpPr>
          <p:cNvPr id="77" name="Freeform: Shape 76">
            <a:extLst>
              <a:ext uri="{FF2B5EF4-FFF2-40B4-BE49-F238E27FC236}">
                <a16:creationId xmlns:a16="http://schemas.microsoft.com/office/drawing/2014/main" id="{79D730AC-06E5-4840-86DF-F67855B1DB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4" y="0"/>
            <a:ext cx="5282519" cy="6858000"/>
          </a:xfrm>
          <a:custGeom>
            <a:avLst/>
            <a:gdLst>
              <a:gd name="connsiteX0" fmla="*/ 189795 w 5282519"/>
              <a:gd name="connsiteY0" fmla="*/ 0 h 6858000"/>
              <a:gd name="connsiteX1" fmla="*/ 5282519 w 5282519"/>
              <a:gd name="connsiteY1" fmla="*/ 0 h 6858000"/>
              <a:gd name="connsiteX2" fmla="*/ 5282519 w 5282519"/>
              <a:gd name="connsiteY2" fmla="*/ 6858000 h 6858000"/>
              <a:gd name="connsiteX3" fmla="*/ 189795 w 5282519"/>
              <a:gd name="connsiteY3" fmla="*/ 6858000 h 6858000"/>
              <a:gd name="connsiteX4" fmla="*/ 184756 w 5282519"/>
              <a:gd name="connsiteY4" fmla="*/ 6791325 h 6858000"/>
              <a:gd name="connsiteX5" fmla="*/ 176358 w 5282519"/>
              <a:gd name="connsiteY5" fmla="*/ 6735762 h 6858000"/>
              <a:gd name="connsiteX6" fmla="*/ 166281 w 5282519"/>
              <a:gd name="connsiteY6" fmla="*/ 6683375 h 6858000"/>
              <a:gd name="connsiteX7" fmla="*/ 149485 w 5282519"/>
              <a:gd name="connsiteY7" fmla="*/ 6640512 h 6858000"/>
              <a:gd name="connsiteX8" fmla="*/ 132689 w 5282519"/>
              <a:gd name="connsiteY8" fmla="*/ 6597650 h 6858000"/>
              <a:gd name="connsiteX9" fmla="*/ 112534 w 5282519"/>
              <a:gd name="connsiteY9" fmla="*/ 6561137 h 6858000"/>
              <a:gd name="connsiteX10" fmla="*/ 92379 w 5282519"/>
              <a:gd name="connsiteY10" fmla="*/ 6523037 h 6858000"/>
              <a:gd name="connsiteX11" fmla="*/ 73903 w 5282519"/>
              <a:gd name="connsiteY11" fmla="*/ 6488112 h 6858000"/>
              <a:gd name="connsiteX12" fmla="*/ 55427 w 5282519"/>
              <a:gd name="connsiteY12" fmla="*/ 6448425 h 6858000"/>
              <a:gd name="connsiteX13" fmla="*/ 38632 w 5282519"/>
              <a:gd name="connsiteY13" fmla="*/ 6407150 h 6858000"/>
              <a:gd name="connsiteX14" fmla="*/ 23515 w 5282519"/>
              <a:gd name="connsiteY14" fmla="*/ 6361112 h 6858000"/>
              <a:gd name="connsiteX15" fmla="*/ 11758 w 5282519"/>
              <a:gd name="connsiteY15" fmla="*/ 6311900 h 6858000"/>
              <a:gd name="connsiteX16" fmla="*/ 3359 w 5282519"/>
              <a:gd name="connsiteY16" fmla="*/ 6251575 h 6858000"/>
              <a:gd name="connsiteX17" fmla="*/ 0 w 5282519"/>
              <a:gd name="connsiteY17" fmla="*/ 6183312 h 6858000"/>
              <a:gd name="connsiteX18" fmla="*/ 3359 w 5282519"/>
              <a:gd name="connsiteY18" fmla="*/ 6113462 h 6858000"/>
              <a:gd name="connsiteX19" fmla="*/ 11758 w 5282519"/>
              <a:gd name="connsiteY19" fmla="*/ 6056312 h 6858000"/>
              <a:gd name="connsiteX20" fmla="*/ 23515 w 5282519"/>
              <a:gd name="connsiteY20" fmla="*/ 6003925 h 6858000"/>
              <a:gd name="connsiteX21" fmla="*/ 38632 w 5282519"/>
              <a:gd name="connsiteY21" fmla="*/ 5956300 h 6858000"/>
              <a:gd name="connsiteX22" fmla="*/ 55427 w 5282519"/>
              <a:gd name="connsiteY22" fmla="*/ 5915025 h 6858000"/>
              <a:gd name="connsiteX23" fmla="*/ 75583 w 5282519"/>
              <a:gd name="connsiteY23" fmla="*/ 5876925 h 6858000"/>
              <a:gd name="connsiteX24" fmla="*/ 95738 w 5282519"/>
              <a:gd name="connsiteY24" fmla="*/ 5840412 h 6858000"/>
              <a:gd name="connsiteX25" fmla="*/ 115893 w 5282519"/>
              <a:gd name="connsiteY25" fmla="*/ 5802312 h 6858000"/>
              <a:gd name="connsiteX26" fmla="*/ 134368 w 5282519"/>
              <a:gd name="connsiteY26" fmla="*/ 5762625 h 6858000"/>
              <a:gd name="connsiteX27" fmla="*/ 152844 w 5282519"/>
              <a:gd name="connsiteY27" fmla="*/ 5721350 h 6858000"/>
              <a:gd name="connsiteX28" fmla="*/ 167960 w 5282519"/>
              <a:gd name="connsiteY28" fmla="*/ 5675312 h 6858000"/>
              <a:gd name="connsiteX29" fmla="*/ 178038 w 5282519"/>
              <a:gd name="connsiteY29" fmla="*/ 5622925 h 6858000"/>
              <a:gd name="connsiteX30" fmla="*/ 188115 w 5282519"/>
              <a:gd name="connsiteY30" fmla="*/ 5562600 h 6858000"/>
              <a:gd name="connsiteX31" fmla="*/ 189795 w 5282519"/>
              <a:gd name="connsiteY31" fmla="*/ 5494337 h 6858000"/>
              <a:gd name="connsiteX32" fmla="*/ 188115 w 5282519"/>
              <a:gd name="connsiteY32" fmla="*/ 5426075 h 6858000"/>
              <a:gd name="connsiteX33" fmla="*/ 178038 w 5282519"/>
              <a:gd name="connsiteY33" fmla="*/ 5365750 h 6858000"/>
              <a:gd name="connsiteX34" fmla="*/ 167960 w 5282519"/>
              <a:gd name="connsiteY34" fmla="*/ 5313362 h 6858000"/>
              <a:gd name="connsiteX35" fmla="*/ 152844 w 5282519"/>
              <a:gd name="connsiteY35" fmla="*/ 5268912 h 6858000"/>
              <a:gd name="connsiteX36" fmla="*/ 134368 w 5282519"/>
              <a:gd name="connsiteY36" fmla="*/ 5226050 h 6858000"/>
              <a:gd name="connsiteX37" fmla="*/ 115893 w 5282519"/>
              <a:gd name="connsiteY37" fmla="*/ 5186362 h 6858000"/>
              <a:gd name="connsiteX38" fmla="*/ 95738 w 5282519"/>
              <a:gd name="connsiteY38" fmla="*/ 5149850 h 6858000"/>
              <a:gd name="connsiteX39" fmla="*/ 75583 w 5282519"/>
              <a:gd name="connsiteY39" fmla="*/ 5114925 h 6858000"/>
              <a:gd name="connsiteX40" fmla="*/ 55427 w 5282519"/>
              <a:gd name="connsiteY40" fmla="*/ 5075237 h 6858000"/>
              <a:gd name="connsiteX41" fmla="*/ 38632 w 5282519"/>
              <a:gd name="connsiteY41" fmla="*/ 5033962 h 6858000"/>
              <a:gd name="connsiteX42" fmla="*/ 23515 w 5282519"/>
              <a:gd name="connsiteY42" fmla="*/ 4987925 h 6858000"/>
              <a:gd name="connsiteX43" fmla="*/ 11758 w 5282519"/>
              <a:gd name="connsiteY43" fmla="*/ 4935537 h 6858000"/>
              <a:gd name="connsiteX44" fmla="*/ 3359 w 5282519"/>
              <a:gd name="connsiteY44" fmla="*/ 4875212 h 6858000"/>
              <a:gd name="connsiteX45" fmla="*/ 0 w 5282519"/>
              <a:gd name="connsiteY45" fmla="*/ 4806950 h 6858000"/>
              <a:gd name="connsiteX46" fmla="*/ 3359 w 5282519"/>
              <a:gd name="connsiteY46" fmla="*/ 4738687 h 6858000"/>
              <a:gd name="connsiteX47" fmla="*/ 11758 w 5282519"/>
              <a:gd name="connsiteY47" fmla="*/ 4678362 h 6858000"/>
              <a:gd name="connsiteX48" fmla="*/ 23515 w 5282519"/>
              <a:gd name="connsiteY48" fmla="*/ 4625975 h 6858000"/>
              <a:gd name="connsiteX49" fmla="*/ 38632 w 5282519"/>
              <a:gd name="connsiteY49" fmla="*/ 4579937 h 6858000"/>
              <a:gd name="connsiteX50" fmla="*/ 55427 w 5282519"/>
              <a:gd name="connsiteY50" fmla="*/ 4537075 h 6858000"/>
              <a:gd name="connsiteX51" fmla="*/ 75583 w 5282519"/>
              <a:gd name="connsiteY51" fmla="*/ 4498975 h 6858000"/>
              <a:gd name="connsiteX52" fmla="*/ 115893 w 5282519"/>
              <a:gd name="connsiteY52" fmla="*/ 4424362 h 6858000"/>
              <a:gd name="connsiteX53" fmla="*/ 134368 w 5282519"/>
              <a:gd name="connsiteY53" fmla="*/ 4386262 h 6858000"/>
              <a:gd name="connsiteX54" fmla="*/ 152844 w 5282519"/>
              <a:gd name="connsiteY54" fmla="*/ 4343400 h 6858000"/>
              <a:gd name="connsiteX55" fmla="*/ 167960 w 5282519"/>
              <a:gd name="connsiteY55" fmla="*/ 4297362 h 6858000"/>
              <a:gd name="connsiteX56" fmla="*/ 178038 w 5282519"/>
              <a:gd name="connsiteY56" fmla="*/ 4244975 h 6858000"/>
              <a:gd name="connsiteX57" fmla="*/ 188115 w 5282519"/>
              <a:gd name="connsiteY57" fmla="*/ 4186237 h 6858000"/>
              <a:gd name="connsiteX58" fmla="*/ 189795 w 5282519"/>
              <a:gd name="connsiteY58" fmla="*/ 4116387 h 6858000"/>
              <a:gd name="connsiteX59" fmla="*/ 188115 w 5282519"/>
              <a:gd name="connsiteY59" fmla="*/ 4048125 h 6858000"/>
              <a:gd name="connsiteX60" fmla="*/ 178038 w 5282519"/>
              <a:gd name="connsiteY60" fmla="*/ 3987800 h 6858000"/>
              <a:gd name="connsiteX61" fmla="*/ 167960 w 5282519"/>
              <a:gd name="connsiteY61" fmla="*/ 3935412 h 6858000"/>
              <a:gd name="connsiteX62" fmla="*/ 152844 w 5282519"/>
              <a:gd name="connsiteY62" fmla="*/ 3890962 h 6858000"/>
              <a:gd name="connsiteX63" fmla="*/ 134368 w 5282519"/>
              <a:gd name="connsiteY63" fmla="*/ 3848100 h 6858000"/>
              <a:gd name="connsiteX64" fmla="*/ 115893 w 5282519"/>
              <a:gd name="connsiteY64" fmla="*/ 3811587 h 6858000"/>
              <a:gd name="connsiteX65" fmla="*/ 75583 w 5282519"/>
              <a:gd name="connsiteY65" fmla="*/ 3736975 h 6858000"/>
              <a:gd name="connsiteX66" fmla="*/ 55427 w 5282519"/>
              <a:gd name="connsiteY66" fmla="*/ 3697287 h 6858000"/>
              <a:gd name="connsiteX67" fmla="*/ 38632 w 5282519"/>
              <a:gd name="connsiteY67" fmla="*/ 3656012 h 6858000"/>
              <a:gd name="connsiteX68" fmla="*/ 23515 w 5282519"/>
              <a:gd name="connsiteY68" fmla="*/ 3609975 h 6858000"/>
              <a:gd name="connsiteX69" fmla="*/ 11758 w 5282519"/>
              <a:gd name="connsiteY69" fmla="*/ 3557587 h 6858000"/>
              <a:gd name="connsiteX70" fmla="*/ 3359 w 5282519"/>
              <a:gd name="connsiteY70" fmla="*/ 3497262 h 6858000"/>
              <a:gd name="connsiteX71" fmla="*/ 0 w 5282519"/>
              <a:gd name="connsiteY71" fmla="*/ 3427412 h 6858000"/>
              <a:gd name="connsiteX72" fmla="*/ 3359 w 5282519"/>
              <a:gd name="connsiteY72" fmla="*/ 3360737 h 6858000"/>
              <a:gd name="connsiteX73" fmla="*/ 11758 w 5282519"/>
              <a:gd name="connsiteY73" fmla="*/ 3300412 h 6858000"/>
              <a:gd name="connsiteX74" fmla="*/ 23515 w 5282519"/>
              <a:gd name="connsiteY74" fmla="*/ 3248025 h 6858000"/>
              <a:gd name="connsiteX75" fmla="*/ 38632 w 5282519"/>
              <a:gd name="connsiteY75" fmla="*/ 3201987 h 6858000"/>
              <a:gd name="connsiteX76" fmla="*/ 55427 w 5282519"/>
              <a:gd name="connsiteY76" fmla="*/ 3160712 h 6858000"/>
              <a:gd name="connsiteX77" fmla="*/ 75583 w 5282519"/>
              <a:gd name="connsiteY77" fmla="*/ 3121025 h 6858000"/>
              <a:gd name="connsiteX78" fmla="*/ 95738 w 5282519"/>
              <a:gd name="connsiteY78" fmla="*/ 3084512 h 6858000"/>
              <a:gd name="connsiteX79" fmla="*/ 115893 w 5282519"/>
              <a:gd name="connsiteY79" fmla="*/ 3046412 h 6858000"/>
              <a:gd name="connsiteX80" fmla="*/ 134368 w 5282519"/>
              <a:gd name="connsiteY80" fmla="*/ 3009900 h 6858000"/>
              <a:gd name="connsiteX81" fmla="*/ 152844 w 5282519"/>
              <a:gd name="connsiteY81" fmla="*/ 2967037 h 6858000"/>
              <a:gd name="connsiteX82" fmla="*/ 167960 w 5282519"/>
              <a:gd name="connsiteY82" fmla="*/ 2922587 h 6858000"/>
              <a:gd name="connsiteX83" fmla="*/ 178038 w 5282519"/>
              <a:gd name="connsiteY83" fmla="*/ 2868612 h 6858000"/>
              <a:gd name="connsiteX84" fmla="*/ 188115 w 5282519"/>
              <a:gd name="connsiteY84" fmla="*/ 2809875 h 6858000"/>
              <a:gd name="connsiteX85" fmla="*/ 189795 w 5282519"/>
              <a:gd name="connsiteY85" fmla="*/ 2741612 h 6858000"/>
              <a:gd name="connsiteX86" fmla="*/ 188115 w 5282519"/>
              <a:gd name="connsiteY86" fmla="*/ 2671762 h 6858000"/>
              <a:gd name="connsiteX87" fmla="*/ 178038 w 5282519"/>
              <a:gd name="connsiteY87" fmla="*/ 2613025 h 6858000"/>
              <a:gd name="connsiteX88" fmla="*/ 167960 w 5282519"/>
              <a:gd name="connsiteY88" fmla="*/ 2560637 h 6858000"/>
              <a:gd name="connsiteX89" fmla="*/ 152844 w 5282519"/>
              <a:gd name="connsiteY89" fmla="*/ 2513012 h 6858000"/>
              <a:gd name="connsiteX90" fmla="*/ 134368 w 5282519"/>
              <a:gd name="connsiteY90" fmla="*/ 2471737 h 6858000"/>
              <a:gd name="connsiteX91" fmla="*/ 115893 w 5282519"/>
              <a:gd name="connsiteY91" fmla="*/ 2433637 h 6858000"/>
              <a:gd name="connsiteX92" fmla="*/ 95738 w 5282519"/>
              <a:gd name="connsiteY92" fmla="*/ 2395537 h 6858000"/>
              <a:gd name="connsiteX93" fmla="*/ 75583 w 5282519"/>
              <a:gd name="connsiteY93" fmla="*/ 2359025 h 6858000"/>
              <a:gd name="connsiteX94" fmla="*/ 55427 w 5282519"/>
              <a:gd name="connsiteY94" fmla="*/ 2319337 h 6858000"/>
              <a:gd name="connsiteX95" fmla="*/ 38632 w 5282519"/>
              <a:gd name="connsiteY95" fmla="*/ 2278062 h 6858000"/>
              <a:gd name="connsiteX96" fmla="*/ 23515 w 5282519"/>
              <a:gd name="connsiteY96" fmla="*/ 2232025 h 6858000"/>
              <a:gd name="connsiteX97" fmla="*/ 11758 w 5282519"/>
              <a:gd name="connsiteY97" fmla="*/ 2179637 h 6858000"/>
              <a:gd name="connsiteX98" fmla="*/ 3359 w 5282519"/>
              <a:gd name="connsiteY98" fmla="*/ 2119312 h 6858000"/>
              <a:gd name="connsiteX99" fmla="*/ 0 w 5282519"/>
              <a:gd name="connsiteY99" fmla="*/ 2051050 h 6858000"/>
              <a:gd name="connsiteX100" fmla="*/ 3359 w 5282519"/>
              <a:gd name="connsiteY100" fmla="*/ 1982787 h 6858000"/>
              <a:gd name="connsiteX101" fmla="*/ 11758 w 5282519"/>
              <a:gd name="connsiteY101" fmla="*/ 1922462 h 6858000"/>
              <a:gd name="connsiteX102" fmla="*/ 23515 w 5282519"/>
              <a:gd name="connsiteY102" fmla="*/ 1870075 h 6858000"/>
              <a:gd name="connsiteX103" fmla="*/ 38632 w 5282519"/>
              <a:gd name="connsiteY103" fmla="*/ 1824037 h 6858000"/>
              <a:gd name="connsiteX104" fmla="*/ 55427 w 5282519"/>
              <a:gd name="connsiteY104" fmla="*/ 1782762 h 6858000"/>
              <a:gd name="connsiteX105" fmla="*/ 75583 w 5282519"/>
              <a:gd name="connsiteY105" fmla="*/ 1743075 h 6858000"/>
              <a:gd name="connsiteX106" fmla="*/ 95738 w 5282519"/>
              <a:gd name="connsiteY106" fmla="*/ 1708150 h 6858000"/>
              <a:gd name="connsiteX107" fmla="*/ 115893 w 5282519"/>
              <a:gd name="connsiteY107" fmla="*/ 1671637 h 6858000"/>
              <a:gd name="connsiteX108" fmla="*/ 134368 w 5282519"/>
              <a:gd name="connsiteY108" fmla="*/ 1631950 h 6858000"/>
              <a:gd name="connsiteX109" fmla="*/ 152844 w 5282519"/>
              <a:gd name="connsiteY109" fmla="*/ 1589087 h 6858000"/>
              <a:gd name="connsiteX110" fmla="*/ 167960 w 5282519"/>
              <a:gd name="connsiteY110" fmla="*/ 1544637 h 6858000"/>
              <a:gd name="connsiteX111" fmla="*/ 178038 w 5282519"/>
              <a:gd name="connsiteY111" fmla="*/ 1492250 h 6858000"/>
              <a:gd name="connsiteX112" fmla="*/ 188115 w 5282519"/>
              <a:gd name="connsiteY112" fmla="*/ 1431925 h 6858000"/>
              <a:gd name="connsiteX113" fmla="*/ 189795 w 5282519"/>
              <a:gd name="connsiteY113" fmla="*/ 1363662 h 6858000"/>
              <a:gd name="connsiteX114" fmla="*/ 188115 w 5282519"/>
              <a:gd name="connsiteY114" fmla="*/ 1295400 h 6858000"/>
              <a:gd name="connsiteX115" fmla="*/ 178038 w 5282519"/>
              <a:gd name="connsiteY115" fmla="*/ 1235075 h 6858000"/>
              <a:gd name="connsiteX116" fmla="*/ 167960 w 5282519"/>
              <a:gd name="connsiteY116" fmla="*/ 1182687 h 6858000"/>
              <a:gd name="connsiteX117" fmla="*/ 152844 w 5282519"/>
              <a:gd name="connsiteY117" fmla="*/ 1136650 h 6858000"/>
              <a:gd name="connsiteX118" fmla="*/ 134368 w 5282519"/>
              <a:gd name="connsiteY118" fmla="*/ 1095375 h 6858000"/>
              <a:gd name="connsiteX119" fmla="*/ 115893 w 5282519"/>
              <a:gd name="connsiteY119" fmla="*/ 1055687 h 6858000"/>
              <a:gd name="connsiteX120" fmla="*/ 95738 w 5282519"/>
              <a:gd name="connsiteY120" fmla="*/ 1017587 h 6858000"/>
              <a:gd name="connsiteX121" fmla="*/ 75583 w 5282519"/>
              <a:gd name="connsiteY121" fmla="*/ 981075 h 6858000"/>
              <a:gd name="connsiteX122" fmla="*/ 55427 w 5282519"/>
              <a:gd name="connsiteY122" fmla="*/ 942975 h 6858000"/>
              <a:gd name="connsiteX123" fmla="*/ 38632 w 5282519"/>
              <a:gd name="connsiteY123" fmla="*/ 901700 h 6858000"/>
              <a:gd name="connsiteX124" fmla="*/ 23515 w 5282519"/>
              <a:gd name="connsiteY124" fmla="*/ 854075 h 6858000"/>
              <a:gd name="connsiteX125" fmla="*/ 11758 w 5282519"/>
              <a:gd name="connsiteY125" fmla="*/ 801687 h 6858000"/>
              <a:gd name="connsiteX126" fmla="*/ 3359 w 5282519"/>
              <a:gd name="connsiteY126" fmla="*/ 744537 h 6858000"/>
              <a:gd name="connsiteX127" fmla="*/ 0 w 5282519"/>
              <a:gd name="connsiteY127" fmla="*/ 673100 h 6858000"/>
              <a:gd name="connsiteX128" fmla="*/ 3359 w 5282519"/>
              <a:gd name="connsiteY128" fmla="*/ 606425 h 6858000"/>
              <a:gd name="connsiteX129" fmla="*/ 11758 w 5282519"/>
              <a:gd name="connsiteY129" fmla="*/ 546100 h 6858000"/>
              <a:gd name="connsiteX130" fmla="*/ 23515 w 5282519"/>
              <a:gd name="connsiteY130" fmla="*/ 496887 h 6858000"/>
              <a:gd name="connsiteX131" fmla="*/ 38632 w 5282519"/>
              <a:gd name="connsiteY131" fmla="*/ 450850 h 6858000"/>
              <a:gd name="connsiteX132" fmla="*/ 55427 w 5282519"/>
              <a:gd name="connsiteY132" fmla="*/ 409575 h 6858000"/>
              <a:gd name="connsiteX133" fmla="*/ 73903 w 5282519"/>
              <a:gd name="connsiteY133" fmla="*/ 369887 h 6858000"/>
              <a:gd name="connsiteX134" fmla="*/ 92379 w 5282519"/>
              <a:gd name="connsiteY134" fmla="*/ 334962 h 6858000"/>
              <a:gd name="connsiteX135" fmla="*/ 112534 w 5282519"/>
              <a:gd name="connsiteY135" fmla="*/ 296862 h 6858000"/>
              <a:gd name="connsiteX136" fmla="*/ 132689 w 5282519"/>
              <a:gd name="connsiteY136" fmla="*/ 260350 h 6858000"/>
              <a:gd name="connsiteX137" fmla="*/ 149485 w 5282519"/>
              <a:gd name="connsiteY137" fmla="*/ 217487 h 6858000"/>
              <a:gd name="connsiteX138" fmla="*/ 166281 w 5282519"/>
              <a:gd name="connsiteY138" fmla="*/ 174625 h 6858000"/>
              <a:gd name="connsiteX139" fmla="*/ 176358 w 5282519"/>
              <a:gd name="connsiteY139" fmla="*/ 122237 h 6858000"/>
              <a:gd name="connsiteX140" fmla="*/ 184756 w 5282519"/>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82519" h="6858000">
                <a:moveTo>
                  <a:pt x="189795" y="0"/>
                </a:moveTo>
                <a:lnTo>
                  <a:pt x="5282519" y="0"/>
                </a:lnTo>
                <a:lnTo>
                  <a:pt x="5282519"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220" name="Picture 4" descr="The Final Piece of the Puzzle - Becky Beach">
            <a:extLst>
              <a:ext uri="{FF2B5EF4-FFF2-40B4-BE49-F238E27FC236}">
                <a16:creationId xmlns:a16="http://schemas.microsoft.com/office/drawing/2014/main" id="{2E3AB2CB-4372-4446-9CAF-491C03DAF1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17" r="9990"/>
          <a:stretch/>
        </p:blipFill>
        <p:spPr bwMode="auto">
          <a:xfrm>
            <a:off x="7110579" y="447675"/>
            <a:ext cx="4757571" cy="641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545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lendar red icon isolated on blue background Vector Image">
            <a:extLst>
              <a:ext uri="{FF2B5EF4-FFF2-40B4-BE49-F238E27FC236}">
                <a16:creationId xmlns:a16="http://schemas.microsoft.com/office/drawing/2014/main" id="{B8214D08-8EAA-4F6B-A888-EDB00F76DE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35" b="16812"/>
          <a:stretch/>
        </p:blipFill>
        <p:spPr bwMode="auto">
          <a:xfrm>
            <a:off x="337930" y="238359"/>
            <a:ext cx="11459817" cy="63812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337161-9E72-470B-8144-FC5E9DA779C7}"/>
              </a:ext>
            </a:extLst>
          </p:cNvPr>
          <p:cNvSpPr txBox="1"/>
          <p:nvPr/>
        </p:nvSpPr>
        <p:spPr>
          <a:xfrm>
            <a:off x="2500921" y="2800350"/>
            <a:ext cx="7166954" cy="2769989"/>
          </a:xfrm>
          <a:prstGeom prst="rect">
            <a:avLst/>
          </a:prstGeom>
          <a:noFill/>
        </p:spPr>
        <p:txBody>
          <a:bodyPr wrap="square">
            <a:spAutoFit/>
          </a:bodyPr>
          <a:lstStyle/>
          <a:p>
            <a:r>
              <a:rPr lang="en-US" sz="5800" dirty="0"/>
              <a:t>December 15, 167 B.C.</a:t>
            </a:r>
            <a:br>
              <a:rPr lang="en-US" sz="5800" dirty="0"/>
            </a:br>
            <a:r>
              <a:rPr lang="en-US" sz="5800" dirty="0"/>
              <a:t>December 25, 164 B.C.</a:t>
            </a:r>
            <a:br>
              <a:rPr lang="en-US" sz="5800" dirty="0"/>
            </a:br>
            <a:endParaRPr lang="en-US" sz="5800" dirty="0"/>
          </a:p>
        </p:txBody>
      </p:sp>
      <p:sp>
        <p:nvSpPr>
          <p:cNvPr id="7" name="TextBox 6">
            <a:extLst>
              <a:ext uri="{FF2B5EF4-FFF2-40B4-BE49-F238E27FC236}">
                <a16:creationId xmlns:a16="http://schemas.microsoft.com/office/drawing/2014/main" id="{B77B7E26-EAD1-4535-88C4-E26F150308FD}"/>
              </a:ext>
            </a:extLst>
          </p:cNvPr>
          <p:cNvSpPr txBox="1"/>
          <p:nvPr/>
        </p:nvSpPr>
        <p:spPr>
          <a:xfrm>
            <a:off x="2524125" y="4832039"/>
            <a:ext cx="6096000" cy="984885"/>
          </a:xfrm>
          <a:prstGeom prst="rect">
            <a:avLst/>
          </a:prstGeom>
          <a:noFill/>
        </p:spPr>
        <p:txBody>
          <a:bodyPr wrap="square">
            <a:spAutoFit/>
          </a:bodyPr>
          <a:lstStyle/>
          <a:p>
            <a:r>
              <a:rPr lang="en-US" sz="5800" b="1" dirty="0"/>
              <a:t>1,090 vs. 1,150…</a:t>
            </a:r>
          </a:p>
        </p:txBody>
      </p:sp>
    </p:spTree>
    <p:extLst>
      <p:ext uri="{BB962C8B-B14F-4D97-AF65-F5344CB8AC3E}">
        <p14:creationId xmlns:p14="http://schemas.microsoft.com/office/powerpoint/2010/main" val="2787772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ow to Conduct an HR Investigation - BambooHR Blog">
            <a:extLst>
              <a:ext uri="{FF2B5EF4-FFF2-40B4-BE49-F238E27FC236}">
                <a16:creationId xmlns:a16="http://schemas.microsoft.com/office/drawing/2014/main" id="{0B75AC10-C1E8-41B8-8D86-3AB0E16EE1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64" r="1" b="18686"/>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17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6EDA529-06E3-4948-A29A-00D3486F2BD8}"/>
              </a:ext>
            </a:extLst>
          </p:cNvPr>
          <p:cNvSpPr txBox="1"/>
          <p:nvPr/>
        </p:nvSpPr>
        <p:spPr>
          <a:xfrm>
            <a:off x="486212"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dirty="0">
                <a:latin typeface="+mj-lt"/>
                <a:ea typeface="+mj-ea"/>
                <a:cs typeface="+mj-cs"/>
              </a:rPr>
              <a:t>Leaps Months Not Years</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B4EF7A4-3AD1-4F18-B38F-A155FDC3DEF1}"/>
              </a:ext>
            </a:extLst>
          </p:cNvPr>
          <p:cNvSpPr txBox="1"/>
          <p:nvPr/>
        </p:nvSpPr>
        <p:spPr>
          <a:xfrm>
            <a:off x="486212" y="2909771"/>
            <a:ext cx="4522470" cy="3320668"/>
          </a:xfrm>
          <a:prstGeom prst="rect">
            <a:avLst/>
          </a:prstGeom>
        </p:spPr>
        <p:txBody>
          <a:bodyPr vert="horz" lIns="91440" tIns="45720" rIns="91440" bIns="45720" rtlCol="0">
            <a:noAutofit/>
          </a:bodyPr>
          <a:lstStyle/>
          <a:p>
            <a:pPr>
              <a:lnSpc>
                <a:spcPct val="90000"/>
              </a:lnSpc>
              <a:spcAft>
                <a:spcPts val="600"/>
              </a:spcAft>
            </a:pPr>
            <a:r>
              <a:rPr lang="en-US" sz="4000" dirty="0"/>
              <a:t>Herodotus explains how the intercalary months worked in the Greek calendars, having one added every other year.</a:t>
            </a:r>
          </a:p>
        </p:txBody>
      </p:sp>
      <p:pic>
        <p:nvPicPr>
          <p:cNvPr id="12290" name="Picture 2" descr="Killing the leap year is the only way to fix our broken calendar | WIRED UK">
            <a:extLst>
              <a:ext uri="{FF2B5EF4-FFF2-40B4-BE49-F238E27FC236}">
                <a16:creationId xmlns:a16="http://schemas.microsoft.com/office/drawing/2014/main" id="{CC09DF1B-224D-4DE4-8726-97BBE51496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41" r="1630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675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4" name="Rectangle 70">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Timing web requests with cURL and Chrome">
            <a:extLst>
              <a:ext uri="{FF2B5EF4-FFF2-40B4-BE49-F238E27FC236}">
                <a16:creationId xmlns:a16="http://schemas.microsoft.com/office/drawing/2014/main" id="{DA0A79BF-66B2-4614-A336-E6964C683804}"/>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5709" r="-1" b="-1"/>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186847-3AB6-4796-9D0F-438294CDC571}"/>
              </a:ext>
            </a:extLst>
          </p:cNvPr>
          <p:cNvSpPr txBox="1"/>
          <p:nvPr/>
        </p:nvSpPr>
        <p:spPr>
          <a:xfrm>
            <a:off x="1524000" y="1122363"/>
            <a:ext cx="9144000" cy="306324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600" b="1" dirty="0">
                <a:solidFill>
                  <a:srgbClr val="FFFFFF"/>
                </a:solidFill>
                <a:latin typeface="+mj-lt"/>
                <a:ea typeface="+mj-ea"/>
                <a:cs typeface="+mj-cs"/>
              </a:rPr>
              <a:t>Two Intercalary Months for Three Year Timespan</a:t>
            </a:r>
          </a:p>
        </p:txBody>
      </p:sp>
      <p:sp>
        <p:nvSpPr>
          <p:cNvPr id="15365" name="Rectangle 2">
            <a:extLst>
              <a:ext uri="{FF2B5EF4-FFF2-40B4-BE49-F238E27FC236}">
                <a16:creationId xmlns:a16="http://schemas.microsoft.com/office/drawing/2014/main" id="{98072727-1E1A-4B8C-8839-AAB69FA2E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47625" cap="rnd">
            <a:solidFill>
              <a:srgbClr val="FFFFFF">
                <a:alpha val="80000"/>
              </a:srgbClr>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270212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lendar red icon isolated on blue background Vector Image">
            <a:extLst>
              <a:ext uri="{FF2B5EF4-FFF2-40B4-BE49-F238E27FC236}">
                <a16:creationId xmlns:a16="http://schemas.microsoft.com/office/drawing/2014/main" id="{B8214D08-8EAA-4F6B-A888-EDB00F76DE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35" b="16812"/>
          <a:stretch/>
        </p:blipFill>
        <p:spPr bwMode="auto">
          <a:xfrm>
            <a:off x="337930" y="238359"/>
            <a:ext cx="11459817" cy="63812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337161-9E72-470B-8144-FC5E9DA779C7}"/>
              </a:ext>
            </a:extLst>
          </p:cNvPr>
          <p:cNvSpPr txBox="1"/>
          <p:nvPr/>
        </p:nvSpPr>
        <p:spPr>
          <a:xfrm>
            <a:off x="2500921" y="2800350"/>
            <a:ext cx="7166954" cy="2308324"/>
          </a:xfrm>
          <a:prstGeom prst="rect">
            <a:avLst/>
          </a:prstGeom>
          <a:noFill/>
        </p:spPr>
        <p:txBody>
          <a:bodyPr wrap="square">
            <a:spAutoFit/>
          </a:bodyPr>
          <a:lstStyle/>
          <a:p>
            <a:r>
              <a:rPr lang="en-US" sz="4800" dirty="0"/>
              <a:t>December 15, 167 B.C.</a:t>
            </a:r>
            <a:br>
              <a:rPr lang="en-US" sz="4800" dirty="0"/>
            </a:br>
            <a:r>
              <a:rPr lang="en-US" sz="4800" dirty="0"/>
              <a:t>December 25, 164 B.C.</a:t>
            </a:r>
            <a:br>
              <a:rPr lang="en-US" sz="4800" dirty="0"/>
            </a:br>
            <a:endParaRPr lang="en-US" sz="4800" dirty="0"/>
          </a:p>
        </p:txBody>
      </p:sp>
      <p:sp>
        <p:nvSpPr>
          <p:cNvPr id="7" name="TextBox 6">
            <a:extLst>
              <a:ext uri="{FF2B5EF4-FFF2-40B4-BE49-F238E27FC236}">
                <a16:creationId xmlns:a16="http://schemas.microsoft.com/office/drawing/2014/main" id="{B77B7E26-EAD1-4535-88C4-E26F150308FD}"/>
              </a:ext>
            </a:extLst>
          </p:cNvPr>
          <p:cNvSpPr txBox="1"/>
          <p:nvPr/>
        </p:nvSpPr>
        <p:spPr>
          <a:xfrm>
            <a:off x="2500921" y="4386830"/>
            <a:ext cx="5817456" cy="800219"/>
          </a:xfrm>
          <a:prstGeom prst="rect">
            <a:avLst/>
          </a:prstGeom>
          <a:noFill/>
        </p:spPr>
        <p:txBody>
          <a:bodyPr wrap="square">
            <a:spAutoFit/>
          </a:bodyPr>
          <a:lstStyle/>
          <a:p>
            <a:r>
              <a:rPr lang="en-US" sz="4600" b="1" dirty="0"/>
              <a:t>1,090 + 60 vs. 1,150</a:t>
            </a:r>
          </a:p>
        </p:txBody>
      </p:sp>
      <p:sp>
        <p:nvSpPr>
          <p:cNvPr id="6" name="TextBox 5">
            <a:extLst>
              <a:ext uri="{FF2B5EF4-FFF2-40B4-BE49-F238E27FC236}">
                <a16:creationId xmlns:a16="http://schemas.microsoft.com/office/drawing/2014/main" id="{24B78534-9EBE-41DB-8B86-0F28F7CBEDA3}"/>
              </a:ext>
            </a:extLst>
          </p:cNvPr>
          <p:cNvSpPr txBox="1"/>
          <p:nvPr/>
        </p:nvSpPr>
        <p:spPr>
          <a:xfrm>
            <a:off x="2500920" y="5187049"/>
            <a:ext cx="6749611" cy="800219"/>
          </a:xfrm>
          <a:prstGeom prst="rect">
            <a:avLst/>
          </a:prstGeom>
          <a:noFill/>
        </p:spPr>
        <p:txBody>
          <a:bodyPr wrap="square">
            <a:spAutoFit/>
          </a:bodyPr>
          <a:lstStyle/>
          <a:p>
            <a:r>
              <a:rPr lang="en-US" sz="4600" b="1" dirty="0"/>
              <a:t>1,090 + 60 = 1,150 Exactly</a:t>
            </a:r>
          </a:p>
        </p:txBody>
      </p:sp>
    </p:spTree>
    <p:extLst>
      <p:ext uri="{BB962C8B-B14F-4D97-AF65-F5344CB8AC3E}">
        <p14:creationId xmlns:p14="http://schemas.microsoft.com/office/powerpoint/2010/main" val="837992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2846450-D91C-4688-8876-7C3D4975C70F}"/>
              </a:ext>
            </a:extLst>
          </p:cNvPr>
          <p:cNvSpPr txBox="1"/>
          <p:nvPr/>
        </p:nvSpPr>
        <p:spPr>
          <a:xfrm>
            <a:off x="640080" y="325369"/>
            <a:ext cx="4368602" cy="1956841"/>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600" b="1" dirty="0">
                <a:latin typeface="+mj-lt"/>
                <a:ea typeface="+mj-ea"/>
                <a:cs typeface="+mj-cs"/>
              </a:rPr>
              <a:t>Daniels Prophecy is Exactly Right 400 years earlier</a:t>
            </a:r>
          </a:p>
        </p:txBody>
      </p:sp>
      <p:sp>
        <p:nvSpPr>
          <p:cNvPr id="7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5071E3E-683A-4BB2-BB69-D404B21567F2}"/>
              </a:ext>
            </a:extLst>
          </p:cNvPr>
          <p:cNvSpPr txBox="1"/>
          <p:nvPr/>
        </p:nvSpPr>
        <p:spPr>
          <a:xfrm>
            <a:off x="640080" y="2872899"/>
            <a:ext cx="4243589" cy="3320668"/>
          </a:xfrm>
          <a:prstGeom prst="rect">
            <a:avLst/>
          </a:prstGeom>
        </p:spPr>
        <p:txBody>
          <a:bodyPr vert="horz" lIns="91440" tIns="45720" rIns="91440" bIns="45720" rtlCol="0">
            <a:noAutofit/>
          </a:bodyPr>
          <a:lstStyle/>
          <a:p>
            <a:pPr>
              <a:lnSpc>
                <a:spcPct val="90000"/>
              </a:lnSpc>
              <a:spcAft>
                <a:spcPts val="600"/>
              </a:spcAft>
            </a:pPr>
            <a:r>
              <a:rPr lang="en-US" sz="4000" b="0" i="0" dirty="0">
                <a:effectLst/>
              </a:rPr>
              <a:t>Antiochus Epiphanes would stop 2,300 offers exactly before the Jews rebelled and retook the temple.</a:t>
            </a:r>
          </a:p>
        </p:txBody>
      </p:sp>
      <p:pic>
        <p:nvPicPr>
          <p:cNvPr id="1028" name="Picture 4" descr="Bible Study: Daniel 10 – Jesus Christ visits Daniel – Trumpet Call">
            <a:extLst>
              <a:ext uri="{FF2B5EF4-FFF2-40B4-BE49-F238E27FC236}">
                <a16:creationId xmlns:a16="http://schemas.microsoft.com/office/drawing/2014/main" id="{08EBF76E-1D59-4419-9E17-AE1D021000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8" r="2342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069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ainting: Light of the Second Jerusalem Temple | Temple in jerusalem, Jesus  in the temple, Solomons temple">
            <a:extLst>
              <a:ext uri="{FF2B5EF4-FFF2-40B4-BE49-F238E27FC236}">
                <a16:creationId xmlns:a16="http://schemas.microsoft.com/office/drawing/2014/main" id="{2E10C216-B979-4827-B10C-A6A10CD480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17" r="12605"/>
          <a:stretch/>
        </p:blipFill>
        <p:spPr bwMode="auto">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3" name="Freeform: Shape 7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5" name="Freeform: Shape 7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9" name="Rectangle 7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0468A507-D985-4896-AF25-A94FDDCB127C}"/>
              </a:ext>
            </a:extLst>
          </p:cNvPr>
          <p:cNvSpPr txBox="1"/>
          <p:nvPr/>
        </p:nvSpPr>
        <p:spPr>
          <a:xfrm>
            <a:off x="368515" y="2678297"/>
            <a:ext cx="4030857" cy="3207258"/>
          </a:xfrm>
          <a:prstGeom prst="rect">
            <a:avLst/>
          </a:prstGeom>
        </p:spPr>
        <p:txBody>
          <a:bodyPr vert="horz" lIns="91440" tIns="45720" rIns="91440" bIns="45720" rtlCol="0" anchor="t">
            <a:noAutofit/>
          </a:bodyPr>
          <a:lstStyle/>
          <a:p>
            <a:pPr>
              <a:lnSpc>
                <a:spcPct val="90000"/>
              </a:lnSpc>
              <a:spcAft>
                <a:spcPts val="600"/>
              </a:spcAft>
            </a:pPr>
            <a:r>
              <a:rPr lang="en-US" sz="4400" dirty="0"/>
              <a:t>Daniel made this prophecy and it happened four hundred years later…</a:t>
            </a:r>
          </a:p>
        </p:txBody>
      </p:sp>
      <p:sp>
        <p:nvSpPr>
          <p:cNvPr id="13" name="TextBox 12">
            <a:extLst>
              <a:ext uri="{FF2B5EF4-FFF2-40B4-BE49-F238E27FC236}">
                <a16:creationId xmlns:a16="http://schemas.microsoft.com/office/drawing/2014/main" id="{AB2F020D-AA0D-44B3-A4AD-AE25D538FDAD}"/>
              </a:ext>
            </a:extLst>
          </p:cNvPr>
          <p:cNvSpPr txBox="1"/>
          <p:nvPr/>
        </p:nvSpPr>
        <p:spPr>
          <a:xfrm>
            <a:off x="368514" y="1017962"/>
            <a:ext cx="4030857" cy="1446550"/>
          </a:xfrm>
          <a:prstGeom prst="rect">
            <a:avLst/>
          </a:prstGeom>
          <a:noFill/>
        </p:spPr>
        <p:txBody>
          <a:bodyPr wrap="square">
            <a:spAutoFit/>
          </a:bodyPr>
          <a:lstStyle/>
          <a:p>
            <a:r>
              <a:rPr lang="en-US" sz="4400" b="1" dirty="0"/>
              <a:t>Offering </a:t>
            </a:r>
          </a:p>
          <a:p>
            <a:r>
              <a:rPr lang="en-US" sz="4400" b="1" dirty="0"/>
              <a:t>Would Cease </a:t>
            </a:r>
          </a:p>
        </p:txBody>
      </p:sp>
    </p:spTree>
    <p:extLst>
      <p:ext uri="{BB962C8B-B14F-4D97-AF65-F5344CB8AC3E}">
        <p14:creationId xmlns:p14="http://schemas.microsoft.com/office/powerpoint/2010/main" val="2444658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hat Does it Mean That the Bible Is Divinely Inspired?">
            <a:extLst>
              <a:ext uri="{FF2B5EF4-FFF2-40B4-BE49-F238E27FC236}">
                <a16:creationId xmlns:a16="http://schemas.microsoft.com/office/drawing/2014/main" id="{7C970E3E-CE2D-466D-B007-CC5EF9DA7E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905"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69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Who was Antiochus Epiphanes? - Watch Jerusalem">
            <a:extLst>
              <a:ext uri="{FF2B5EF4-FFF2-40B4-BE49-F238E27FC236}">
                <a16:creationId xmlns:a16="http://schemas.microsoft.com/office/drawing/2014/main" id="{E5FC9BB7-929E-499C-97B4-3F53081F03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91" t="16851"/>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889D81CF-B2B5-4C46-BE3C-9229A7787CF6}"/>
              </a:ext>
            </a:extLst>
          </p:cNvPr>
          <p:cNvSpPr txBox="1"/>
          <p:nvPr/>
        </p:nvSpPr>
        <p:spPr>
          <a:xfrm>
            <a:off x="404553" y="3091928"/>
            <a:ext cx="907856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b="1" dirty="0">
                <a:latin typeface="+mj-lt"/>
                <a:ea typeface="+mj-ea"/>
                <a:cs typeface="+mj-cs"/>
              </a:rPr>
              <a:t>Antiochus Epiphanes</a:t>
            </a:r>
          </a:p>
        </p:txBody>
      </p:sp>
      <p:sp>
        <p:nvSpPr>
          <p:cNvPr id="75" name="Rectangle: Rounded Corners 7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64009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ook open on a table&#10;&#10;Description automatically generated with low confidence">
            <a:extLst>
              <a:ext uri="{FF2B5EF4-FFF2-40B4-BE49-F238E27FC236}">
                <a16:creationId xmlns:a16="http://schemas.microsoft.com/office/drawing/2014/main" id="{2437351D-5431-43E5-B26C-32531C565F46}"/>
              </a:ext>
            </a:extLst>
          </p:cNvPr>
          <p:cNvPicPr>
            <a:picLocks noChangeAspect="1"/>
          </p:cNvPicPr>
          <p:nvPr/>
        </p:nvPicPr>
        <p:blipFill rotWithShape="1">
          <a:blip r:embed="rId2">
            <a:alphaModFix amt="29000"/>
            <a:extLst>
              <a:ext uri="{BEBA8EAE-BF5A-486C-A8C5-ECC9F3942E4B}">
                <a14:imgProps xmlns:a14="http://schemas.microsoft.com/office/drawing/2010/main">
                  <a14:imgLayer r:embed="rId3">
                    <a14:imgEffect>
                      <a14:saturation sat="181000"/>
                    </a14:imgEffect>
                    <a14:imgEffect>
                      <a14:brightnessContrast bright="-8000"/>
                    </a14:imgEffect>
                  </a14:imgLayer>
                </a14:imgProps>
              </a:ext>
              <a:ext uri="{28A0092B-C50C-407E-A947-70E740481C1C}">
                <a14:useLocalDpi xmlns:a14="http://schemas.microsoft.com/office/drawing/2010/main" val="0"/>
              </a:ext>
            </a:extLst>
          </a:blip>
          <a:srcRect b="3043"/>
          <a:stretch/>
        </p:blipFill>
        <p:spPr>
          <a:xfrm>
            <a:off x="29357" y="0"/>
            <a:ext cx="12162643" cy="6858000"/>
          </a:xfrm>
          <a:prstGeom prst="rect">
            <a:avLst/>
          </a:prstGeom>
        </p:spPr>
      </p:pic>
      <p:sp>
        <p:nvSpPr>
          <p:cNvPr id="7" name="TextBox 6">
            <a:extLst>
              <a:ext uri="{FF2B5EF4-FFF2-40B4-BE49-F238E27FC236}">
                <a16:creationId xmlns:a16="http://schemas.microsoft.com/office/drawing/2014/main" id="{607983B1-AAEA-4FAB-B468-31FE3B6C6414}"/>
              </a:ext>
            </a:extLst>
          </p:cNvPr>
          <p:cNvSpPr txBox="1"/>
          <p:nvPr/>
        </p:nvSpPr>
        <p:spPr>
          <a:xfrm>
            <a:off x="648091" y="342900"/>
            <a:ext cx="10925174" cy="4247317"/>
          </a:xfrm>
          <a:prstGeom prst="rect">
            <a:avLst/>
          </a:prstGeom>
          <a:noFill/>
        </p:spPr>
        <p:txBody>
          <a:bodyPr wrap="square">
            <a:spAutoFit/>
          </a:bodyPr>
          <a:lstStyle/>
          <a:p>
            <a:pPr algn="ctr"/>
            <a:r>
              <a:rPr lang="en-US" sz="5400" dirty="0">
                <a:solidFill>
                  <a:schemeClr val="bg1"/>
                </a:solidFill>
              </a:rPr>
              <a:t>Verse 13-14 say: “Then I heard a holy one speaking, and another holy one said to the one who spoke, ‘For how long is the vision concerning the regular burnt offering…</a:t>
            </a:r>
          </a:p>
        </p:txBody>
      </p:sp>
    </p:spTree>
    <p:extLst>
      <p:ext uri="{BB962C8B-B14F-4D97-AF65-F5344CB8AC3E}">
        <p14:creationId xmlns:p14="http://schemas.microsoft.com/office/powerpoint/2010/main" val="529327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ok open on a table&#10;&#10;Description automatically generated with low confidence">
            <a:extLst>
              <a:ext uri="{FF2B5EF4-FFF2-40B4-BE49-F238E27FC236}">
                <a16:creationId xmlns:a16="http://schemas.microsoft.com/office/drawing/2014/main" id="{EFDBD68A-3E0A-46E9-80FC-96F3BC625BEA}"/>
              </a:ext>
            </a:extLst>
          </p:cNvPr>
          <p:cNvPicPr>
            <a:picLocks noChangeAspect="1"/>
          </p:cNvPicPr>
          <p:nvPr/>
        </p:nvPicPr>
        <p:blipFill rotWithShape="1">
          <a:blip r:embed="rId2">
            <a:alphaModFix amt="29000"/>
            <a:extLst>
              <a:ext uri="{BEBA8EAE-BF5A-486C-A8C5-ECC9F3942E4B}">
                <a14:imgProps xmlns:a14="http://schemas.microsoft.com/office/drawing/2010/main">
                  <a14:imgLayer r:embed="rId3">
                    <a14:imgEffect>
                      <a14:saturation sat="181000"/>
                    </a14:imgEffect>
                    <a14:imgEffect>
                      <a14:brightnessContrast bright="-8000"/>
                    </a14:imgEffect>
                  </a14:imgLayer>
                </a14:imgProps>
              </a:ext>
              <a:ext uri="{28A0092B-C50C-407E-A947-70E740481C1C}">
                <a14:useLocalDpi xmlns:a14="http://schemas.microsoft.com/office/drawing/2010/main" val="0"/>
              </a:ext>
            </a:extLst>
          </a:blip>
          <a:srcRect b="3043"/>
          <a:stretch/>
        </p:blipFill>
        <p:spPr>
          <a:xfrm>
            <a:off x="29357" y="0"/>
            <a:ext cx="12162643" cy="6858000"/>
          </a:xfrm>
          <a:prstGeom prst="rect">
            <a:avLst/>
          </a:prstGeom>
        </p:spPr>
      </p:pic>
      <p:sp>
        <p:nvSpPr>
          <p:cNvPr id="6" name="TextBox 5">
            <a:extLst>
              <a:ext uri="{FF2B5EF4-FFF2-40B4-BE49-F238E27FC236}">
                <a16:creationId xmlns:a16="http://schemas.microsoft.com/office/drawing/2014/main" id="{3BB46596-D58A-44EA-B82F-A54BA30ED970}"/>
              </a:ext>
            </a:extLst>
          </p:cNvPr>
          <p:cNvSpPr txBox="1"/>
          <p:nvPr/>
        </p:nvSpPr>
        <p:spPr>
          <a:xfrm>
            <a:off x="462767" y="218986"/>
            <a:ext cx="11295822" cy="4708981"/>
          </a:xfrm>
          <a:prstGeom prst="rect">
            <a:avLst/>
          </a:prstGeom>
          <a:noFill/>
        </p:spPr>
        <p:txBody>
          <a:bodyPr wrap="square">
            <a:spAutoFit/>
          </a:bodyPr>
          <a:lstStyle/>
          <a:p>
            <a:pPr algn="ctr"/>
            <a:r>
              <a:rPr lang="en-US" sz="5000" dirty="0">
                <a:solidFill>
                  <a:schemeClr val="bg1"/>
                </a:solidFill>
              </a:rPr>
              <a:t>the transgression that makes desolate, and the giving over of the sanctuary and host to be trampled underfoot?’ And he said to me, ‘For 2,300 evenings and mornings. Then the sanctuary shall be restored to its rightful state…’”</a:t>
            </a:r>
            <a:endParaRPr lang="en-US" sz="5000" dirty="0"/>
          </a:p>
        </p:txBody>
      </p:sp>
    </p:spTree>
    <p:extLst>
      <p:ext uri="{BB962C8B-B14F-4D97-AF65-F5344CB8AC3E}">
        <p14:creationId xmlns:p14="http://schemas.microsoft.com/office/powerpoint/2010/main" val="3452999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ncient Rome and Judea: Caligula and the Temple of Jerusalem - Jewish Rome  Tours by Marco Misano (RomanJews)">
            <a:extLst>
              <a:ext uri="{FF2B5EF4-FFF2-40B4-BE49-F238E27FC236}">
                <a16:creationId xmlns:a16="http://schemas.microsoft.com/office/drawing/2014/main" id="{22375BE6-02D0-40C3-9D8D-43D388EB01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53" r="1" b="7788"/>
          <a:stretch/>
        </p:blipFill>
        <p:spPr bwMode="auto">
          <a:xfrm>
            <a:off x="603671" y="-1"/>
            <a:ext cx="11588329" cy="685799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78"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CFD81D-C3BF-449C-9DDE-F185A35C571E}"/>
              </a:ext>
            </a:extLst>
          </p:cNvPr>
          <p:cNvSpPr txBox="1"/>
          <p:nvPr/>
        </p:nvSpPr>
        <p:spPr>
          <a:xfrm>
            <a:off x="756205" y="420624"/>
            <a:ext cx="4514459" cy="2585323"/>
          </a:xfrm>
          <a:prstGeom prst="rect">
            <a:avLst/>
          </a:prstGeom>
          <a:noFill/>
        </p:spPr>
        <p:txBody>
          <a:bodyPr wrap="square">
            <a:spAutoFit/>
          </a:bodyPr>
          <a:lstStyle/>
          <a:p>
            <a:pPr algn="ctr"/>
            <a:r>
              <a:rPr lang="en-US" sz="5400" dirty="0">
                <a:solidFill>
                  <a:schemeClr val="bg1"/>
                </a:solidFill>
              </a:rPr>
              <a:t>No Offering Daniel says for 2,300 days…</a:t>
            </a:r>
          </a:p>
        </p:txBody>
      </p:sp>
      <p:sp>
        <p:nvSpPr>
          <p:cNvPr id="33" name="TextBox 32">
            <a:extLst>
              <a:ext uri="{FF2B5EF4-FFF2-40B4-BE49-F238E27FC236}">
                <a16:creationId xmlns:a16="http://schemas.microsoft.com/office/drawing/2014/main" id="{AB1B2D66-0ECE-46B7-A31D-4BC89A2BC120}"/>
              </a:ext>
            </a:extLst>
          </p:cNvPr>
          <p:cNvSpPr txBox="1"/>
          <p:nvPr/>
        </p:nvSpPr>
        <p:spPr>
          <a:xfrm>
            <a:off x="756204" y="3223812"/>
            <a:ext cx="4514459" cy="3416320"/>
          </a:xfrm>
          <a:prstGeom prst="rect">
            <a:avLst/>
          </a:prstGeom>
          <a:noFill/>
        </p:spPr>
        <p:txBody>
          <a:bodyPr wrap="square">
            <a:spAutoFit/>
          </a:bodyPr>
          <a:lstStyle/>
          <a:p>
            <a:pPr algn="ctr"/>
            <a:r>
              <a:rPr lang="en-US" sz="5400" b="1" dirty="0">
                <a:solidFill>
                  <a:schemeClr val="bg1"/>
                </a:solidFill>
              </a:rPr>
              <a:t>Skeptics say the dates do not match the history</a:t>
            </a:r>
          </a:p>
        </p:txBody>
      </p:sp>
    </p:spTree>
    <p:extLst>
      <p:ext uri="{BB962C8B-B14F-4D97-AF65-F5344CB8AC3E}">
        <p14:creationId xmlns:p14="http://schemas.microsoft.com/office/powerpoint/2010/main" val="1683258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lendar red icon isolated on blue background Vector Image">
            <a:extLst>
              <a:ext uri="{FF2B5EF4-FFF2-40B4-BE49-F238E27FC236}">
                <a16:creationId xmlns:a16="http://schemas.microsoft.com/office/drawing/2014/main" id="{B8214D08-8EAA-4F6B-A888-EDB00F76DE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35" b="16812"/>
          <a:stretch/>
        </p:blipFill>
        <p:spPr bwMode="auto">
          <a:xfrm>
            <a:off x="337930" y="238359"/>
            <a:ext cx="11459817" cy="63812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337161-9E72-470B-8144-FC5E9DA779C7}"/>
              </a:ext>
            </a:extLst>
          </p:cNvPr>
          <p:cNvSpPr txBox="1"/>
          <p:nvPr/>
        </p:nvSpPr>
        <p:spPr>
          <a:xfrm>
            <a:off x="2500921" y="2800350"/>
            <a:ext cx="7166954" cy="2769989"/>
          </a:xfrm>
          <a:prstGeom prst="rect">
            <a:avLst/>
          </a:prstGeom>
          <a:noFill/>
        </p:spPr>
        <p:txBody>
          <a:bodyPr wrap="square">
            <a:spAutoFit/>
          </a:bodyPr>
          <a:lstStyle/>
          <a:p>
            <a:r>
              <a:rPr lang="en-US" sz="5800" dirty="0"/>
              <a:t>December 15, 167 B.C.</a:t>
            </a:r>
            <a:br>
              <a:rPr lang="en-US" sz="5800" dirty="0"/>
            </a:br>
            <a:r>
              <a:rPr lang="en-US" sz="5800" dirty="0"/>
              <a:t>December 25, 164 B.C.</a:t>
            </a:r>
            <a:br>
              <a:rPr lang="en-US" sz="5800" dirty="0"/>
            </a:br>
            <a:endParaRPr lang="en-US" sz="5800" dirty="0"/>
          </a:p>
        </p:txBody>
      </p:sp>
      <p:sp>
        <p:nvSpPr>
          <p:cNvPr id="7" name="TextBox 6">
            <a:extLst>
              <a:ext uri="{FF2B5EF4-FFF2-40B4-BE49-F238E27FC236}">
                <a16:creationId xmlns:a16="http://schemas.microsoft.com/office/drawing/2014/main" id="{B77B7E26-EAD1-4535-88C4-E26F150308FD}"/>
              </a:ext>
            </a:extLst>
          </p:cNvPr>
          <p:cNvSpPr txBox="1"/>
          <p:nvPr/>
        </p:nvSpPr>
        <p:spPr>
          <a:xfrm>
            <a:off x="2524125" y="4832039"/>
            <a:ext cx="6096000" cy="984885"/>
          </a:xfrm>
          <a:prstGeom prst="rect">
            <a:avLst/>
          </a:prstGeom>
          <a:noFill/>
        </p:spPr>
        <p:txBody>
          <a:bodyPr wrap="square">
            <a:spAutoFit/>
          </a:bodyPr>
          <a:lstStyle/>
          <a:p>
            <a:r>
              <a:rPr lang="en-US" sz="5800" b="1" dirty="0"/>
              <a:t>Not 2,300 days…</a:t>
            </a:r>
          </a:p>
        </p:txBody>
      </p:sp>
    </p:spTree>
    <p:extLst>
      <p:ext uri="{BB962C8B-B14F-4D97-AF65-F5344CB8AC3E}">
        <p14:creationId xmlns:p14="http://schemas.microsoft.com/office/powerpoint/2010/main" val="1486445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146" name="Picture 2" descr="How to Conduct an HR Investigation - BambooHR Blog">
            <a:extLst>
              <a:ext uri="{FF2B5EF4-FFF2-40B4-BE49-F238E27FC236}">
                <a16:creationId xmlns:a16="http://schemas.microsoft.com/office/drawing/2014/main" id="{0B75AC10-C1E8-41B8-8D86-3AB0E16EE1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564" r="1" b="18686"/>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08895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AC51431-CC0E-4A1E-942F-411BB7ACA04C}"/>
              </a:ext>
            </a:extLst>
          </p:cNvPr>
          <p:cNvSpPr txBox="1"/>
          <p:nvPr/>
        </p:nvSpPr>
        <p:spPr>
          <a:xfrm>
            <a:off x="522681" y="1521967"/>
            <a:ext cx="5895875" cy="4893647"/>
          </a:xfrm>
          <a:prstGeom prst="rect">
            <a:avLst/>
          </a:prstGeom>
          <a:noFill/>
        </p:spPr>
        <p:txBody>
          <a:bodyPr wrap="square">
            <a:spAutoFit/>
          </a:bodyPr>
          <a:lstStyle/>
          <a:p>
            <a:pPr marL="857250" indent="-857250">
              <a:buFont typeface="Arial" panose="020B0604020202020204" pitchFamily="34" charset="0"/>
              <a:buChar char="•"/>
            </a:pPr>
            <a:r>
              <a:rPr lang="en-US" sz="5200" dirty="0">
                <a:solidFill>
                  <a:schemeClr val="bg1"/>
                </a:solidFill>
              </a:rPr>
              <a:t>2,300 Evenings and Mornings…</a:t>
            </a:r>
          </a:p>
          <a:p>
            <a:pPr marL="857250" indent="-857250">
              <a:buFont typeface="Arial" panose="020B0604020202020204" pitchFamily="34" charset="0"/>
              <a:buChar char="•"/>
            </a:pPr>
            <a:r>
              <a:rPr lang="en-US" sz="5200" dirty="0">
                <a:solidFill>
                  <a:schemeClr val="bg1"/>
                </a:solidFill>
              </a:rPr>
              <a:t>Not adding up historically to 2,300 years…</a:t>
            </a:r>
          </a:p>
          <a:p>
            <a:pPr marL="857250" indent="-857250">
              <a:buFont typeface="Arial" panose="020B0604020202020204" pitchFamily="34" charset="0"/>
              <a:buChar char="•"/>
            </a:pPr>
            <a:r>
              <a:rPr lang="en-US" sz="5200" dirty="0">
                <a:solidFill>
                  <a:schemeClr val="bg1"/>
                </a:solidFill>
              </a:rPr>
              <a:t>Is it an error?</a:t>
            </a:r>
          </a:p>
        </p:txBody>
      </p:sp>
      <p:sp>
        <p:nvSpPr>
          <p:cNvPr id="5" name="TextBox 4">
            <a:extLst>
              <a:ext uri="{FF2B5EF4-FFF2-40B4-BE49-F238E27FC236}">
                <a16:creationId xmlns:a16="http://schemas.microsoft.com/office/drawing/2014/main" id="{A5AD2117-E373-4BF2-BB70-2A6F58D862D9}"/>
              </a:ext>
            </a:extLst>
          </p:cNvPr>
          <p:cNvSpPr txBox="1"/>
          <p:nvPr/>
        </p:nvSpPr>
        <p:spPr>
          <a:xfrm>
            <a:off x="522681" y="245061"/>
            <a:ext cx="11284620" cy="984885"/>
          </a:xfrm>
          <a:prstGeom prst="rect">
            <a:avLst/>
          </a:prstGeom>
          <a:noFill/>
          <a:ln w="28575">
            <a:solidFill>
              <a:schemeClr val="bg1"/>
            </a:solidFill>
          </a:ln>
        </p:spPr>
        <p:txBody>
          <a:bodyPr wrap="square">
            <a:spAutoFit/>
          </a:bodyPr>
          <a:lstStyle/>
          <a:p>
            <a:pPr algn="ctr"/>
            <a:r>
              <a:rPr lang="en-US" sz="5800" b="1" dirty="0">
                <a:solidFill>
                  <a:schemeClr val="bg1"/>
                </a:solidFill>
              </a:rPr>
              <a:t>What Do We Know So Far?</a:t>
            </a:r>
          </a:p>
        </p:txBody>
      </p:sp>
      <p:pic>
        <p:nvPicPr>
          <p:cNvPr id="7170" name="Picture 2" descr="The growing demand for investigation skills in compliance | Article |  Compliance Week">
            <a:extLst>
              <a:ext uri="{FF2B5EF4-FFF2-40B4-BE49-F238E27FC236}">
                <a16:creationId xmlns:a16="http://schemas.microsoft.com/office/drawing/2014/main" id="{664F02C0-A9AD-4FD1-9610-FB2543861A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21" r="39230"/>
          <a:stretch/>
        </p:blipFill>
        <p:spPr bwMode="auto">
          <a:xfrm>
            <a:off x="6764784" y="1521967"/>
            <a:ext cx="5042517" cy="495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875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359</Words>
  <Application>Microsoft Office PowerPoint</Application>
  <PresentationFormat>Widescreen</PresentationFormat>
  <Paragraphs>30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 Friberg</dc:creator>
  <cp:lastModifiedBy>Quin Friberg</cp:lastModifiedBy>
  <cp:revision>18</cp:revision>
  <dcterms:created xsi:type="dcterms:W3CDTF">2021-09-30T18:29:27Z</dcterms:created>
  <dcterms:modified xsi:type="dcterms:W3CDTF">2021-09-30T19:14:11Z</dcterms:modified>
</cp:coreProperties>
</file>