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9"/>
  </p:notesMasterIdLst>
  <p:sldIdLst>
    <p:sldId id="258" r:id="rId2"/>
    <p:sldId id="261" r:id="rId3"/>
    <p:sldId id="259" r:id="rId4"/>
    <p:sldId id="262" r:id="rId5"/>
    <p:sldId id="263" r:id="rId6"/>
    <p:sldId id="264" r:id="rId7"/>
    <p:sldId id="266" r:id="rId8"/>
    <p:sldId id="265" r:id="rId9"/>
    <p:sldId id="267" r:id="rId10"/>
    <p:sldId id="268" r:id="rId11"/>
    <p:sldId id="269" r:id="rId12"/>
    <p:sldId id="270" r:id="rId13"/>
    <p:sldId id="284" r:id="rId14"/>
    <p:sldId id="291" r:id="rId15"/>
    <p:sldId id="271" r:id="rId16"/>
    <p:sldId id="272" r:id="rId17"/>
    <p:sldId id="273" r:id="rId18"/>
    <p:sldId id="274" r:id="rId19"/>
    <p:sldId id="275" r:id="rId20"/>
    <p:sldId id="276" r:id="rId21"/>
    <p:sldId id="278" r:id="rId22"/>
    <p:sldId id="292" r:id="rId23"/>
    <p:sldId id="277" r:id="rId24"/>
    <p:sldId id="279" r:id="rId25"/>
    <p:sldId id="280" r:id="rId26"/>
    <p:sldId id="282" r:id="rId27"/>
    <p:sldId id="281" r:id="rId28"/>
    <p:sldId id="283" r:id="rId29"/>
    <p:sldId id="287" r:id="rId30"/>
    <p:sldId id="285" r:id="rId31"/>
    <p:sldId id="288" r:id="rId32"/>
    <p:sldId id="286" r:id="rId33"/>
    <p:sldId id="289" r:id="rId34"/>
    <p:sldId id="290" r:id="rId35"/>
    <p:sldId id="293" r:id="rId36"/>
    <p:sldId id="294" r:id="rId37"/>
    <p:sldId id="295" r:id="rId38"/>
    <p:sldId id="297" r:id="rId39"/>
    <p:sldId id="298" r:id="rId40"/>
    <p:sldId id="296" r:id="rId41"/>
    <p:sldId id="301" r:id="rId42"/>
    <p:sldId id="299" r:id="rId43"/>
    <p:sldId id="302" r:id="rId44"/>
    <p:sldId id="303" r:id="rId45"/>
    <p:sldId id="304" r:id="rId46"/>
    <p:sldId id="362" r:id="rId47"/>
    <p:sldId id="363" r:id="rId48"/>
    <p:sldId id="309" r:id="rId49"/>
    <p:sldId id="310" r:id="rId50"/>
    <p:sldId id="364" r:id="rId51"/>
    <p:sldId id="365" r:id="rId52"/>
    <p:sldId id="313" r:id="rId53"/>
    <p:sldId id="367" r:id="rId54"/>
    <p:sldId id="368" r:id="rId55"/>
    <p:sldId id="369" r:id="rId56"/>
    <p:sldId id="371" r:id="rId57"/>
    <p:sldId id="370" r:id="rId58"/>
    <p:sldId id="314" r:id="rId59"/>
    <p:sldId id="316" r:id="rId60"/>
    <p:sldId id="373" r:id="rId61"/>
    <p:sldId id="372" r:id="rId62"/>
    <p:sldId id="374" r:id="rId63"/>
    <p:sldId id="318" r:id="rId64"/>
    <p:sldId id="375" r:id="rId65"/>
    <p:sldId id="319" r:id="rId66"/>
    <p:sldId id="321" r:id="rId67"/>
    <p:sldId id="377" r:id="rId68"/>
    <p:sldId id="378" r:id="rId69"/>
    <p:sldId id="322" r:id="rId70"/>
    <p:sldId id="380" r:id="rId71"/>
    <p:sldId id="381" r:id="rId72"/>
    <p:sldId id="382" r:id="rId73"/>
    <p:sldId id="361" r:id="rId74"/>
    <p:sldId id="325" r:id="rId75"/>
    <p:sldId id="328" r:id="rId76"/>
    <p:sldId id="383" r:id="rId77"/>
    <p:sldId id="329" r:id="rId78"/>
    <p:sldId id="330" r:id="rId79"/>
    <p:sldId id="257" r:id="rId80"/>
    <p:sldId id="384" r:id="rId81"/>
    <p:sldId id="385" r:id="rId82"/>
    <p:sldId id="386" r:id="rId83"/>
    <p:sldId id="387" r:id="rId84"/>
    <p:sldId id="388" r:id="rId85"/>
    <p:sldId id="389" r:id="rId86"/>
    <p:sldId id="390" r:id="rId87"/>
    <p:sldId id="391" r:id="rId88"/>
    <p:sldId id="337" r:id="rId89"/>
    <p:sldId id="392" r:id="rId90"/>
    <p:sldId id="393" r:id="rId91"/>
    <p:sldId id="341" r:id="rId92"/>
    <p:sldId id="344" r:id="rId93"/>
    <p:sldId id="394" r:id="rId94"/>
    <p:sldId id="396" r:id="rId95"/>
    <p:sldId id="345" r:id="rId96"/>
    <p:sldId id="397" r:id="rId97"/>
    <p:sldId id="398" r:id="rId98"/>
    <p:sldId id="399" r:id="rId99"/>
    <p:sldId id="400" r:id="rId100"/>
    <p:sldId id="401" r:id="rId101"/>
    <p:sldId id="402" r:id="rId102"/>
    <p:sldId id="428" r:id="rId103"/>
    <p:sldId id="429" r:id="rId104"/>
    <p:sldId id="403" r:id="rId105"/>
    <p:sldId id="430" r:id="rId106"/>
    <p:sldId id="431" r:id="rId107"/>
    <p:sldId id="432" r:id="rId108"/>
    <p:sldId id="404" r:id="rId109"/>
    <p:sldId id="433" r:id="rId110"/>
    <p:sldId id="405" r:id="rId111"/>
    <p:sldId id="434" r:id="rId112"/>
    <p:sldId id="435" r:id="rId113"/>
    <p:sldId id="438" r:id="rId114"/>
    <p:sldId id="437" r:id="rId115"/>
    <p:sldId id="436" r:id="rId116"/>
    <p:sldId id="439" r:id="rId117"/>
    <p:sldId id="440" r:id="rId118"/>
    <p:sldId id="408" r:id="rId119"/>
    <p:sldId id="442" r:id="rId120"/>
    <p:sldId id="441" r:id="rId121"/>
    <p:sldId id="443" r:id="rId122"/>
    <p:sldId id="409" r:id="rId123"/>
    <p:sldId id="444" r:id="rId124"/>
    <p:sldId id="447" r:id="rId125"/>
    <p:sldId id="445" r:id="rId126"/>
    <p:sldId id="446" r:id="rId127"/>
    <p:sldId id="410" r:id="rId128"/>
    <p:sldId id="448" r:id="rId129"/>
    <p:sldId id="450" r:id="rId130"/>
    <p:sldId id="451" r:id="rId131"/>
    <p:sldId id="452" r:id="rId132"/>
    <p:sldId id="453" r:id="rId133"/>
    <p:sldId id="454" r:id="rId134"/>
    <p:sldId id="455" r:id="rId135"/>
    <p:sldId id="456" r:id="rId136"/>
    <p:sldId id="457" r:id="rId137"/>
    <p:sldId id="458" r:id="rId138"/>
    <p:sldId id="459" r:id="rId139"/>
    <p:sldId id="460" r:id="rId140"/>
    <p:sldId id="461" r:id="rId141"/>
    <p:sldId id="462" r:id="rId142"/>
    <p:sldId id="463" r:id="rId143"/>
    <p:sldId id="464" r:id="rId144"/>
    <p:sldId id="465" r:id="rId145"/>
    <p:sldId id="466" r:id="rId146"/>
    <p:sldId id="467" r:id="rId147"/>
    <p:sldId id="468" r:id="rId148"/>
    <p:sldId id="469" r:id="rId149"/>
    <p:sldId id="473" r:id="rId150"/>
    <p:sldId id="471" r:id="rId151"/>
    <p:sldId id="472" r:id="rId152"/>
    <p:sldId id="470" r:id="rId153"/>
    <p:sldId id="474" r:id="rId154"/>
    <p:sldId id="475" r:id="rId155"/>
    <p:sldId id="476" r:id="rId156"/>
    <p:sldId id="477" r:id="rId157"/>
    <p:sldId id="478" r:id="rId1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43" autoAdjust="0"/>
    <p:restoredTop sz="95226" autoAdjust="0"/>
  </p:normalViewPr>
  <p:slideViewPr>
    <p:cSldViewPr snapToGrid="0">
      <p:cViewPr varScale="1">
        <p:scale>
          <a:sx n="83" d="100"/>
          <a:sy n="83" d="100"/>
        </p:scale>
        <p:origin x="691"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notesMaster" Target="notesMasters/notesMaster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presProps" Target="presProp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253D91-E30D-4B16-9B28-0477D1933575}" type="datetimeFigureOut">
              <a:rPr lang="en-US" smtClean="0"/>
              <a:t>12/9/2021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E65FCF-736F-41CC-B0C2-E0ABD65CBC77}" type="slidenum">
              <a:rPr lang="en-US" smtClean="0"/>
              <a:t>‹#›</a:t>
            </a:fld>
            <a:endParaRPr lang="en-US"/>
          </a:p>
        </p:txBody>
      </p:sp>
    </p:spTree>
    <p:extLst>
      <p:ext uri="{BB962C8B-B14F-4D97-AF65-F5344CB8AC3E}">
        <p14:creationId xmlns:p14="http://schemas.microsoft.com/office/powerpoint/2010/main" val="40631256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BCCF5E7-BE3A-4B2C-B12C-08F954EF7BCE}" type="slidenum">
              <a:rPr lang="en-US" smtClean="0"/>
              <a:pPr/>
              <a:t>139</a:t>
            </a:fld>
            <a:endParaRPr lang="en-US"/>
          </a:p>
        </p:txBody>
      </p:sp>
    </p:spTree>
    <p:extLst>
      <p:ext uri="{BB962C8B-B14F-4D97-AF65-F5344CB8AC3E}">
        <p14:creationId xmlns:p14="http://schemas.microsoft.com/office/powerpoint/2010/main" val="16235407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1C5FB-446A-498C-90C5-1B3534BD5ED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698EE49-2278-458E-ADA0-F386B1016A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286E3E3-BAC2-40DC-81C3-C2FA67A89E85}"/>
              </a:ext>
            </a:extLst>
          </p:cNvPr>
          <p:cNvSpPr>
            <a:spLocks noGrp="1"/>
          </p:cNvSpPr>
          <p:nvPr>
            <p:ph type="dt" sz="half" idx="10"/>
          </p:nvPr>
        </p:nvSpPr>
        <p:spPr/>
        <p:txBody>
          <a:bodyPr/>
          <a:lstStyle/>
          <a:p>
            <a:fld id="{6E0D3829-B10D-44D6-A7C4-D7F43E0AF933}" type="datetimeFigureOut">
              <a:rPr lang="en-US" smtClean="0"/>
              <a:t>12/9/2021</a:t>
            </a:fld>
            <a:endParaRPr lang="en-US"/>
          </a:p>
        </p:txBody>
      </p:sp>
      <p:sp>
        <p:nvSpPr>
          <p:cNvPr id="5" name="Footer Placeholder 4">
            <a:extLst>
              <a:ext uri="{FF2B5EF4-FFF2-40B4-BE49-F238E27FC236}">
                <a16:creationId xmlns:a16="http://schemas.microsoft.com/office/drawing/2014/main" id="{012380DC-8521-4C28-9190-EC6FD21294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38AED1-2CC9-4065-B11E-5928B8F65039}"/>
              </a:ext>
            </a:extLst>
          </p:cNvPr>
          <p:cNvSpPr>
            <a:spLocks noGrp="1"/>
          </p:cNvSpPr>
          <p:nvPr>
            <p:ph type="sldNum" sz="quarter" idx="12"/>
          </p:nvPr>
        </p:nvSpPr>
        <p:spPr/>
        <p:txBody>
          <a:bodyPr/>
          <a:lstStyle/>
          <a:p>
            <a:fld id="{4F791DEF-B652-4E17-AF8A-F3D119E2FEDF}" type="slidenum">
              <a:rPr lang="en-US" smtClean="0"/>
              <a:t>‹#›</a:t>
            </a:fld>
            <a:endParaRPr lang="en-US"/>
          </a:p>
        </p:txBody>
      </p:sp>
    </p:spTree>
    <p:extLst>
      <p:ext uri="{BB962C8B-B14F-4D97-AF65-F5344CB8AC3E}">
        <p14:creationId xmlns:p14="http://schemas.microsoft.com/office/powerpoint/2010/main" val="27246700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8F9B9-7F41-43D1-AFD7-35CDC78D575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EA4AB2-B087-46AB-9EC8-8E38F013E66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ECFDFB-8CA5-4388-AB50-BAF64947AE57}"/>
              </a:ext>
            </a:extLst>
          </p:cNvPr>
          <p:cNvSpPr>
            <a:spLocks noGrp="1"/>
          </p:cNvSpPr>
          <p:nvPr>
            <p:ph type="dt" sz="half" idx="10"/>
          </p:nvPr>
        </p:nvSpPr>
        <p:spPr/>
        <p:txBody>
          <a:bodyPr/>
          <a:lstStyle/>
          <a:p>
            <a:fld id="{6E0D3829-B10D-44D6-A7C4-D7F43E0AF933}" type="datetimeFigureOut">
              <a:rPr lang="en-US" smtClean="0"/>
              <a:t>12/9/2021</a:t>
            </a:fld>
            <a:endParaRPr lang="en-US"/>
          </a:p>
        </p:txBody>
      </p:sp>
      <p:sp>
        <p:nvSpPr>
          <p:cNvPr id="5" name="Footer Placeholder 4">
            <a:extLst>
              <a:ext uri="{FF2B5EF4-FFF2-40B4-BE49-F238E27FC236}">
                <a16:creationId xmlns:a16="http://schemas.microsoft.com/office/drawing/2014/main" id="{236E0F62-C0D4-4802-AF32-026810C3C8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731197-6820-46DA-816C-D2E71390FF7E}"/>
              </a:ext>
            </a:extLst>
          </p:cNvPr>
          <p:cNvSpPr>
            <a:spLocks noGrp="1"/>
          </p:cNvSpPr>
          <p:nvPr>
            <p:ph type="sldNum" sz="quarter" idx="12"/>
          </p:nvPr>
        </p:nvSpPr>
        <p:spPr/>
        <p:txBody>
          <a:bodyPr/>
          <a:lstStyle/>
          <a:p>
            <a:fld id="{4F791DEF-B652-4E17-AF8A-F3D119E2FEDF}" type="slidenum">
              <a:rPr lang="en-US" smtClean="0"/>
              <a:t>‹#›</a:t>
            </a:fld>
            <a:endParaRPr lang="en-US"/>
          </a:p>
        </p:txBody>
      </p:sp>
    </p:spTree>
    <p:extLst>
      <p:ext uri="{BB962C8B-B14F-4D97-AF65-F5344CB8AC3E}">
        <p14:creationId xmlns:p14="http://schemas.microsoft.com/office/powerpoint/2010/main" val="10256448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E5E0BE-FAC3-4961-B829-04A0196057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4418EE-1B21-4BEA-B2DC-86420495E02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89E2FD-57EE-42E9-B707-909EAB9A7843}"/>
              </a:ext>
            </a:extLst>
          </p:cNvPr>
          <p:cNvSpPr>
            <a:spLocks noGrp="1"/>
          </p:cNvSpPr>
          <p:nvPr>
            <p:ph type="dt" sz="half" idx="10"/>
          </p:nvPr>
        </p:nvSpPr>
        <p:spPr/>
        <p:txBody>
          <a:bodyPr/>
          <a:lstStyle/>
          <a:p>
            <a:fld id="{6E0D3829-B10D-44D6-A7C4-D7F43E0AF933}" type="datetimeFigureOut">
              <a:rPr lang="en-US" smtClean="0"/>
              <a:t>12/9/2021</a:t>
            </a:fld>
            <a:endParaRPr lang="en-US"/>
          </a:p>
        </p:txBody>
      </p:sp>
      <p:sp>
        <p:nvSpPr>
          <p:cNvPr id="5" name="Footer Placeholder 4">
            <a:extLst>
              <a:ext uri="{FF2B5EF4-FFF2-40B4-BE49-F238E27FC236}">
                <a16:creationId xmlns:a16="http://schemas.microsoft.com/office/drawing/2014/main" id="{50207682-B2D2-49D9-986B-ED1215F10D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59DE2C-E0A1-4590-AA42-FF974E98FECD}"/>
              </a:ext>
            </a:extLst>
          </p:cNvPr>
          <p:cNvSpPr>
            <a:spLocks noGrp="1"/>
          </p:cNvSpPr>
          <p:nvPr>
            <p:ph type="sldNum" sz="quarter" idx="12"/>
          </p:nvPr>
        </p:nvSpPr>
        <p:spPr/>
        <p:txBody>
          <a:bodyPr/>
          <a:lstStyle/>
          <a:p>
            <a:fld id="{4F791DEF-B652-4E17-AF8A-F3D119E2FEDF}" type="slidenum">
              <a:rPr lang="en-US" smtClean="0"/>
              <a:t>‹#›</a:t>
            </a:fld>
            <a:endParaRPr lang="en-US"/>
          </a:p>
        </p:txBody>
      </p:sp>
    </p:spTree>
    <p:extLst>
      <p:ext uri="{BB962C8B-B14F-4D97-AF65-F5344CB8AC3E}">
        <p14:creationId xmlns:p14="http://schemas.microsoft.com/office/powerpoint/2010/main" val="41205010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434BF-122F-4FB8-A421-88B3CB2184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1610CB-4541-4AC6-BA77-53AF3F0AD6A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44A79E-9731-4C90-A478-AD37C6866292}"/>
              </a:ext>
            </a:extLst>
          </p:cNvPr>
          <p:cNvSpPr>
            <a:spLocks noGrp="1"/>
          </p:cNvSpPr>
          <p:nvPr>
            <p:ph type="dt" sz="half" idx="10"/>
          </p:nvPr>
        </p:nvSpPr>
        <p:spPr/>
        <p:txBody>
          <a:bodyPr/>
          <a:lstStyle/>
          <a:p>
            <a:fld id="{6E0D3829-B10D-44D6-A7C4-D7F43E0AF933}" type="datetimeFigureOut">
              <a:rPr lang="en-US" smtClean="0"/>
              <a:t>12/9/2021</a:t>
            </a:fld>
            <a:endParaRPr lang="en-US"/>
          </a:p>
        </p:txBody>
      </p:sp>
      <p:sp>
        <p:nvSpPr>
          <p:cNvPr id="5" name="Footer Placeholder 4">
            <a:extLst>
              <a:ext uri="{FF2B5EF4-FFF2-40B4-BE49-F238E27FC236}">
                <a16:creationId xmlns:a16="http://schemas.microsoft.com/office/drawing/2014/main" id="{3EDFD353-8D5D-42EA-8D73-865055FC41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713CC0-6B82-4DEE-84B7-26DB3A788F51}"/>
              </a:ext>
            </a:extLst>
          </p:cNvPr>
          <p:cNvSpPr>
            <a:spLocks noGrp="1"/>
          </p:cNvSpPr>
          <p:nvPr>
            <p:ph type="sldNum" sz="quarter" idx="12"/>
          </p:nvPr>
        </p:nvSpPr>
        <p:spPr/>
        <p:txBody>
          <a:bodyPr/>
          <a:lstStyle/>
          <a:p>
            <a:fld id="{4F791DEF-B652-4E17-AF8A-F3D119E2FEDF}" type="slidenum">
              <a:rPr lang="en-US" smtClean="0"/>
              <a:t>‹#›</a:t>
            </a:fld>
            <a:endParaRPr lang="en-US"/>
          </a:p>
        </p:txBody>
      </p:sp>
    </p:spTree>
    <p:extLst>
      <p:ext uri="{BB962C8B-B14F-4D97-AF65-F5344CB8AC3E}">
        <p14:creationId xmlns:p14="http://schemas.microsoft.com/office/powerpoint/2010/main" val="4560988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B538E-7B36-4FD6-9510-AC5FE5C7CB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3F0BEEC-95EE-4147-9742-85E4D92EF21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1CEFF20-2071-4A88-A883-22F2168CAC6D}"/>
              </a:ext>
            </a:extLst>
          </p:cNvPr>
          <p:cNvSpPr>
            <a:spLocks noGrp="1"/>
          </p:cNvSpPr>
          <p:nvPr>
            <p:ph type="dt" sz="half" idx="10"/>
          </p:nvPr>
        </p:nvSpPr>
        <p:spPr/>
        <p:txBody>
          <a:bodyPr/>
          <a:lstStyle/>
          <a:p>
            <a:fld id="{6E0D3829-B10D-44D6-A7C4-D7F43E0AF933}" type="datetimeFigureOut">
              <a:rPr lang="en-US" smtClean="0"/>
              <a:t>12/9/2021</a:t>
            </a:fld>
            <a:endParaRPr lang="en-US"/>
          </a:p>
        </p:txBody>
      </p:sp>
      <p:sp>
        <p:nvSpPr>
          <p:cNvPr id="5" name="Footer Placeholder 4">
            <a:extLst>
              <a:ext uri="{FF2B5EF4-FFF2-40B4-BE49-F238E27FC236}">
                <a16:creationId xmlns:a16="http://schemas.microsoft.com/office/drawing/2014/main" id="{B08BDBC8-09A4-4832-917E-163E1F5AF9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C8F97C-5E39-4C57-8115-788592311C45}"/>
              </a:ext>
            </a:extLst>
          </p:cNvPr>
          <p:cNvSpPr>
            <a:spLocks noGrp="1"/>
          </p:cNvSpPr>
          <p:nvPr>
            <p:ph type="sldNum" sz="quarter" idx="12"/>
          </p:nvPr>
        </p:nvSpPr>
        <p:spPr/>
        <p:txBody>
          <a:bodyPr/>
          <a:lstStyle/>
          <a:p>
            <a:fld id="{4F791DEF-B652-4E17-AF8A-F3D119E2FEDF}" type="slidenum">
              <a:rPr lang="en-US" smtClean="0"/>
              <a:t>‹#›</a:t>
            </a:fld>
            <a:endParaRPr lang="en-US"/>
          </a:p>
        </p:txBody>
      </p:sp>
    </p:spTree>
    <p:extLst>
      <p:ext uri="{BB962C8B-B14F-4D97-AF65-F5344CB8AC3E}">
        <p14:creationId xmlns:p14="http://schemas.microsoft.com/office/powerpoint/2010/main" val="9457973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DA055-E731-4912-967F-F54E0E7061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83A17B-3AF9-4B0C-AD74-DACD131E4C6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347257-4F29-4F3C-AA8D-7B0CBDFAA25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CA6BA34-52F8-4906-A593-5BB34DAAC6CC}"/>
              </a:ext>
            </a:extLst>
          </p:cNvPr>
          <p:cNvSpPr>
            <a:spLocks noGrp="1"/>
          </p:cNvSpPr>
          <p:nvPr>
            <p:ph type="dt" sz="half" idx="10"/>
          </p:nvPr>
        </p:nvSpPr>
        <p:spPr/>
        <p:txBody>
          <a:bodyPr/>
          <a:lstStyle/>
          <a:p>
            <a:fld id="{6E0D3829-B10D-44D6-A7C4-D7F43E0AF933}" type="datetimeFigureOut">
              <a:rPr lang="en-US" smtClean="0"/>
              <a:t>12/9/2021</a:t>
            </a:fld>
            <a:endParaRPr lang="en-US"/>
          </a:p>
        </p:txBody>
      </p:sp>
      <p:sp>
        <p:nvSpPr>
          <p:cNvPr id="6" name="Footer Placeholder 5">
            <a:extLst>
              <a:ext uri="{FF2B5EF4-FFF2-40B4-BE49-F238E27FC236}">
                <a16:creationId xmlns:a16="http://schemas.microsoft.com/office/drawing/2014/main" id="{942E777E-C53F-4077-B039-66016F5A5F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658358-A6BF-4FF0-BCD7-062CAD3B4FD4}"/>
              </a:ext>
            </a:extLst>
          </p:cNvPr>
          <p:cNvSpPr>
            <a:spLocks noGrp="1"/>
          </p:cNvSpPr>
          <p:nvPr>
            <p:ph type="sldNum" sz="quarter" idx="12"/>
          </p:nvPr>
        </p:nvSpPr>
        <p:spPr/>
        <p:txBody>
          <a:bodyPr/>
          <a:lstStyle/>
          <a:p>
            <a:fld id="{4F791DEF-B652-4E17-AF8A-F3D119E2FEDF}" type="slidenum">
              <a:rPr lang="en-US" smtClean="0"/>
              <a:t>‹#›</a:t>
            </a:fld>
            <a:endParaRPr lang="en-US"/>
          </a:p>
        </p:txBody>
      </p:sp>
    </p:spTree>
    <p:extLst>
      <p:ext uri="{BB962C8B-B14F-4D97-AF65-F5344CB8AC3E}">
        <p14:creationId xmlns:p14="http://schemas.microsoft.com/office/powerpoint/2010/main" val="841336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09157-BA7B-421B-9AAE-3923024188C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4DE3524-CD95-457B-B4AE-431F2C16815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96FF50-63D3-4612-A769-8938D46EAD8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D9C3BA-EC64-43D3-BE8E-F9A28F0421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941C156-45FE-4EAB-8CAF-AA21B838BB2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753D7F6-0878-43FB-81F8-B45C21046130}"/>
              </a:ext>
            </a:extLst>
          </p:cNvPr>
          <p:cNvSpPr>
            <a:spLocks noGrp="1"/>
          </p:cNvSpPr>
          <p:nvPr>
            <p:ph type="dt" sz="half" idx="10"/>
          </p:nvPr>
        </p:nvSpPr>
        <p:spPr/>
        <p:txBody>
          <a:bodyPr/>
          <a:lstStyle/>
          <a:p>
            <a:fld id="{6E0D3829-B10D-44D6-A7C4-D7F43E0AF933}" type="datetimeFigureOut">
              <a:rPr lang="en-US" smtClean="0"/>
              <a:t>12/9/2021</a:t>
            </a:fld>
            <a:endParaRPr lang="en-US"/>
          </a:p>
        </p:txBody>
      </p:sp>
      <p:sp>
        <p:nvSpPr>
          <p:cNvPr id="8" name="Footer Placeholder 7">
            <a:extLst>
              <a:ext uri="{FF2B5EF4-FFF2-40B4-BE49-F238E27FC236}">
                <a16:creationId xmlns:a16="http://schemas.microsoft.com/office/drawing/2014/main" id="{915787D5-690B-44A9-933B-5645B34D5D2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88D67FC-985F-44A0-AE9B-85FC7FB1AC93}"/>
              </a:ext>
            </a:extLst>
          </p:cNvPr>
          <p:cNvSpPr>
            <a:spLocks noGrp="1"/>
          </p:cNvSpPr>
          <p:nvPr>
            <p:ph type="sldNum" sz="quarter" idx="12"/>
          </p:nvPr>
        </p:nvSpPr>
        <p:spPr/>
        <p:txBody>
          <a:bodyPr/>
          <a:lstStyle/>
          <a:p>
            <a:fld id="{4F791DEF-B652-4E17-AF8A-F3D119E2FEDF}" type="slidenum">
              <a:rPr lang="en-US" smtClean="0"/>
              <a:t>‹#›</a:t>
            </a:fld>
            <a:endParaRPr lang="en-US"/>
          </a:p>
        </p:txBody>
      </p:sp>
    </p:spTree>
    <p:extLst>
      <p:ext uri="{BB962C8B-B14F-4D97-AF65-F5344CB8AC3E}">
        <p14:creationId xmlns:p14="http://schemas.microsoft.com/office/powerpoint/2010/main" val="29537826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F12A7-688D-462D-AAFB-1ADF22AF6E1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868A211-CDD8-4C87-9083-D7AA55C29EB9}"/>
              </a:ext>
            </a:extLst>
          </p:cNvPr>
          <p:cNvSpPr>
            <a:spLocks noGrp="1"/>
          </p:cNvSpPr>
          <p:nvPr>
            <p:ph type="dt" sz="half" idx="10"/>
          </p:nvPr>
        </p:nvSpPr>
        <p:spPr/>
        <p:txBody>
          <a:bodyPr/>
          <a:lstStyle/>
          <a:p>
            <a:fld id="{6E0D3829-B10D-44D6-A7C4-D7F43E0AF933}" type="datetimeFigureOut">
              <a:rPr lang="en-US" smtClean="0"/>
              <a:t>12/9/2021</a:t>
            </a:fld>
            <a:endParaRPr lang="en-US"/>
          </a:p>
        </p:txBody>
      </p:sp>
      <p:sp>
        <p:nvSpPr>
          <p:cNvPr id="4" name="Footer Placeholder 3">
            <a:extLst>
              <a:ext uri="{FF2B5EF4-FFF2-40B4-BE49-F238E27FC236}">
                <a16:creationId xmlns:a16="http://schemas.microsoft.com/office/drawing/2014/main" id="{F9E4314E-54B2-4404-88AB-34AAAA1291B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978AA75-5570-4CAE-B91A-11E7B0441CFF}"/>
              </a:ext>
            </a:extLst>
          </p:cNvPr>
          <p:cNvSpPr>
            <a:spLocks noGrp="1"/>
          </p:cNvSpPr>
          <p:nvPr>
            <p:ph type="sldNum" sz="quarter" idx="12"/>
          </p:nvPr>
        </p:nvSpPr>
        <p:spPr/>
        <p:txBody>
          <a:bodyPr/>
          <a:lstStyle/>
          <a:p>
            <a:fld id="{4F791DEF-B652-4E17-AF8A-F3D119E2FEDF}" type="slidenum">
              <a:rPr lang="en-US" smtClean="0"/>
              <a:t>‹#›</a:t>
            </a:fld>
            <a:endParaRPr lang="en-US"/>
          </a:p>
        </p:txBody>
      </p:sp>
    </p:spTree>
    <p:extLst>
      <p:ext uri="{BB962C8B-B14F-4D97-AF65-F5344CB8AC3E}">
        <p14:creationId xmlns:p14="http://schemas.microsoft.com/office/powerpoint/2010/main" val="5515336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665F15-2F5D-4C1B-9940-42FF5C5ADCD9}"/>
              </a:ext>
            </a:extLst>
          </p:cNvPr>
          <p:cNvSpPr>
            <a:spLocks noGrp="1"/>
          </p:cNvSpPr>
          <p:nvPr>
            <p:ph type="dt" sz="half" idx="10"/>
          </p:nvPr>
        </p:nvSpPr>
        <p:spPr/>
        <p:txBody>
          <a:bodyPr/>
          <a:lstStyle/>
          <a:p>
            <a:fld id="{6E0D3829-B10D-44D6-A7C4-D7F43E0AF933}" type="datetimeFigureOut">
              <a:rPr lang="en-US" smtClean="0"/>
              <a:t>12/9/2021</a:t>
            </a:fld>
            <a:endParaRPr lang="en-US"/>
          </a:p>
        </p:txBody>
      </p:sp>
      <p:sp>
        <p:nvSpPr>
          <p:cNvPr id="3" name="Footer Placeholder 2">
            <a:extLst>
              <a:ext uri="{FF2B5EF4-FFF2-40B4-BE49-F238E27FC236}">
                <a16:creationId xmlns:a16="http://schemas.microsoft.com/office/drawing/2014/main" id="{0994E03D-349C-4869-8CDA-AC06C4A2734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C5668DD-20AF-4DB7-84C7-BD4FC799DB2A}"/>
              </a:ext>
            </a:extLst>
          </p:cNvPr>
          <p:cNvSpPr>
            <a:spLocks noGrp="1"/>
          </p:cNvSpPr>
          <p:nvPr>
            <p:ph type="sldNum" sz="quarter" idx="12"/>
          </p:nvPr>
        </p:nvSpPr>
        <p:spPr/>
        <p:txBody>
          <a:bodyPr/>
          <a:lstStyle/>
          <a:p>
            <a:fld id="{4F791DEF-B652-4E17-AF8A-F3D119E2FEDF}" type="slidenum">
              <a:rPr lang="en-US" smtClean="0"/>
              <a:t>‹#›</a:t>
            </a:fld>
            <a:endParaRPr lang="en-US"/>
          </a:p>
        </p:txBody>
      </p:sp>
    </p:spTree>
    <p:extLst>
      <p:ext uri="{BB962C8B-B14F-4D97-AF65-F5344CB8AC3E}">
        <p14:creationId xmlns:p14="http://schemas.microsoft.com/office/powerpoint/2010/main" val="7182772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13F62-5DCD-4AA9-818B-9D652E48EE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0BFC969-A6B9-4553-8DCD-6F840478017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BE71672-C366-4C81-84CE-29C652A1D9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814E70-DD7D-44B9-AF10-1EECD1D1BABD}"/>
              </a:ext>
            </a:extLst>
          </p:cNvPr>
          <p:cNvSpPr>
            <a:spLocks noGrp="1"/>
          </p:cNvSpPr>
          <p:nvPr>
            <p:ph type="dt" sz="half" idx="10"/>
          </p:nvPr>
        </p:nvSpPr>
        <p:spPr/>
        <p:txBody>
          <a:bodyPr/>
          <a:lstStyle/>
          <a:p>
            <a:fld id="{6E0D3829-B10D-44D6-A7C4-D7F43E0AF933}" type="datetimeFigureOut">
              <a:rPr lang="en-US" smtClean="0"/>
              <a:t>12/9/2021</a:t>
            </a:fld>
            <a:endParaRPr lang="en-US"/>
          </a:p>
        </p:txBody>
      </p:sp>
      <p:sp>
        <p:nvSpPr>
          <p:cNvPr id="6" name="Footer Placeholder 5">
            <a:extLst>
              <a:ext uri="{FF2B5EF4-FFF2-40B4-BE49-F238E27FC236}">
                <a16:creationId xmlns:a16="http://schemas.microsoft.com/office/drawing/2014/main" id="{C36906A5-C41C-4854-B658-932BD842FA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77BD80-E79B-49B3-87CD-34821E481C16}"/>
              </a:ext>
            </a:extLst>
          </p:cNvPr>
          <p:cNvSpPr>
            <a:spLocks noGrp="1"/>
          </p:cNvSpPr>
          <p:nvPr>
            <p:ph type="sldNum" sz="quarter" idx="12"/>
          </p:nvPr>
        </p:nvSpPr>
        <p:spPr/>
        <p:txBody>
          <a:bodyPr/>
          <a:lstStyle/>
          <a:p>
            <a:fld id="{4F791DEF-B652-4E17-AF8A-F3D119E2FEDF}" type="slidenum">
              <a:rPr lang="en-US" smtClean="0"/>
              <a:t>‹#›</a:t>
            </a:fld>
            <a:endParaRPr lang="en-US"/>
          </a:p>
        </p:txBody>
      </p:sp>
    </p:spTree>
    <p:extLst>
      <p:ext uri="{BB962C8B-B14F-4D97-AF65-F5344CB8AC3E}">
        <p14:creationId xmlns:p14="http://schemas.microsoft.com/office/powerpoint/2010/main" val="30024498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FF10F-2543-4AA0-A1C1-6ECED2BA99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A8D151A-F99A-4ED3-9186-D82865FCC2E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40650D4-3439-4A03-85A6-C2511C6C69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7C6D11-64A5-44DB-9031-AEE458625BA5}"/>
              </a:ext>
            </a:extLst>
          </p:cNvPr>
          <p:cNvSpPr>
            <a:spLocks noGrp="1"/>
          </p:cNvSpPr>
          <p:nvPr>
            <p:ph type="dt" sz="half" idx="10"/>
          </p:nvPr>
        </p:nvSpPr>
        <p:spPr/>
        <p:txBody>
          <a:bodyPr/>
          <a:lstStyle/>
          <a:p>
            <a:fld id="{6E0D3829-B10D-44D6-A7C4-D7F43E0AF933}" type="datetimeFigureOut">
              <a:rPr lang="en-US" smtClean="0"/>
              <a:t>12/9/2021</a:t>
            </a:fld>
            <a:endParaRPr lang="en-US"/>
          </a:p>
        </p:txBody>
      </p:sp>
      <p:sp>
        <p:nvSpPr>
          <p:cNvPr id="6" name="Footer Placeholder 5">
            <a:extLst>
              <a:ext uri="{FF2B5EF4-FFF2-40B4-BE49-F238E27FC236}">
                <a16:creationId xmlns:a16="http://schemas.microsoft.com/office/drawing/2014/main" id="{71524E5D-8788-42BD-A2FB-72B3410BC4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AB0D20-64B0-4741-BDC3-7B89DED937EF}"/>
              </a:ext>
            </a:extLst>
          </p:cNvPr>
          <p:cNvSpPr>
            <a:spLocks noGrp="1"/>
          </p:cNvSpPr>
          <p:nvPr>
            <p:ph type="sldNum" sz="quarter" idx="12"/>
          </p:nvPr>
        </p:nvSpPr>
        <p:spPr/>
        <p:txBody>
          <a:bodyPr/>
          <a:lstStyle/>
          <a:p>
            <a:fld id="{4F791DEF-B652-4E17-AF8A-F3D119E2FEDF}" type="slidenum">
              <a:rPr lang="en-US" smtClean="0"/>
              <a:t>‹#›</a:t>
            </a:fld>
            <a:endParaRPr lang="en-US"/>
          </a:p>
        </p:txBody>
      </p:sp>
    </p:spTree>
    <p:extLst>
      <p:ext uri="{BB962C8B-B14F-4D97-AF65-F5344CB8AC3E}">
        <p14:creationId xmlns:p14="http://schemas.microsoft.com/office/powerpoint/2010/main" val="4950239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CA5F0F-8468-4AFE-AA8A-B7F0F15FD7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4C31384-2549-48E3-A5DD-88D44C455D3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0FA1DA-1EAA-4FF5-ADE2-AEA81596E01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0D3829-B10D-44D6-A7C4-D7F43E0AF933}" type="datetimeFigureOut">
              <a:rPr lang="en-US" smtClean="0"/>
              <a:t>12/9/2021</a:t>
            </a:fld>
            <a:endParaRPr lang="en-US"/>
          </a:p>
        </p:txBody>
      </p:sp>
      <p:sp>
        <p:nvSpPr>
          <p:cNvPr id="5" name="Footer Placeholder 4">
            <a:extLst>
              <a:ext uri="{FF2B5EF4-FFF2-40B4-BE49-F238E27FC236}">
                <a16:creationId xmlns:a16="http://schemas.microsoft.com/office/drawing/2014/main" id="{BFE6423F-9D73-4A53-96E3-33AE50D1813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7DC9CB8-5BC5-478E-B602-D15AD82E43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791DEF-B652-4E17-AF8A-F3D119E2FEDF}" type="slidenum">
              <a:rPr lang="en-US" smtClean="0"/>
              <a:t>‹#›</a:t>
            </a:fld>
            <a:endParaRPr lang="en-US"/>
          </a:p>
        </p:txBody>
      </p:sp>
    </p:spTree>
    <p:extLst>
      <p:ext uri="{BB962C8B-B14F-4D97-AF65-F5344CB8AC3E}">
        <p14:creationId xmlns:p14="http://schemas.microsoft.com/office/powerpoint/2010/main" val="4996980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2.xml"/><Relationship Id="rId1" Type="http://schemas.openxmlformats.org/officeDocument/2006/relationships/video" Target="https://www.youtube.com/embed/F2bk_9T482g?feature=oembed" TargetMode="External"/></Relationships>
</file>

<file path=ppt/slides/_rels/slide14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96.gif"/><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stone, trunk&#10;&#10;Description automatically generated">
            <a:extLst>
              <a:ext uri="{FF2B5EF4-FFF2-40B4-BE49-F238E27FC236}">
                <a16:creationId xmlns:a16="http://schemas.microsoft.com/office/drawing/2014/main" id="{C6EAA518-0C93-4712-9AED-943ADEA1B872}"/>
              </a:ext>
            </a:extLst>
          </p:cNvPr>
          <p:cNvPicPr>
            <a:picLocks noChangeAspect="1"/>
          </p:cNvPicPr>
          <p:nvPr/>
        </p:nvPicPr>
        <p:blipFill rotWithShape="1">
          <a:blip r:embed="rId2">
            <a:extLst>
              <a:ext uri="{28A0092B-C50C-407E-A947-70E740481C1C}">
                <a14:useLocalDpi xmlns:a14="http://schemas.microsoft.com/office/drawing/2010/main" val="0"/>
              </a:ext>
            </a:extLst>
          </a:blip>
          <a:srcRect b="1747"/>
          <a:stretch/>
        </p:blipFill>
        <p:spPr>
          <a:xfrm>
            <a:off x="20" y="10"/>
            <a:ext cx="12191980" cy="6857990"/>
          </a:xfrm>
          <a:prstGeom prst="rect">
            <a:avLst/>
          </a:prstGeom>
        </p:spPr>
      </p:pic>
      <p:sp>
        <p:nvSpPr>
          <p:cNvPr id="23" name="Rectangle 22">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A9AD67F-00B6-4BB1-B667-B81C40CAF6CF}"/>
              </a:ext>
            </a:extLst>
          </p:cNvPr>
          <p:cNvSpPr/>
          <p:nvPr/>
        </p:nvSpPr>
        <p:spPr>
          <a:xfrm>
            <a:off x="523875" y="5317240"/>
            <a:ext cx="11210925"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600" b="1" dirty="0">
                <a:solidFill>
                  <a:schemeClr val="tx1">
                    <a:lumMod val="85000"/>
                    <a:lumOff val="15000"/>
                  </a:schemeClr>
                </a:solidFill>
                <a:latin typeface="+mj-lt"/>
                <a:ea typeface="+mj-ea"/>
                <a:cs typeface="+mj-cs"/>
              </a:rPr>
              <a:t>Did the Resurrection of Jesus Happen?</a:t>
            </a:r>
            <a:endParaRPr lang="en-US" sz="3600" dirty="0">
              <a:solidFill>
                <a:schemeClr val="tx1">
                  <a:lumMod val="85000"/>
                  <a:lumOff val="15000"/>
                </a:schemeClr>
              </a:solidFill>
              <a:latin typeface="+mj-lt"/>
              <a:ea typeface="+mj-ea"/>
              <a:cs typeface="+mj-cs"/>
            </a:endParaRPr>
          </a:p>
        </p:txBody>
      </p:sp>
      <p:cxnSp>
        <p:nvCxnSpPr>
          <p:cNvPr id="25" name="Straight Connector 24">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21633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Analyzing Evidence in Argument by Tawnya Ravy">
            <a:extLst>
              <a:ext uri="{FF2B5EF4-FFF2-40B4-BE49-F238E27FC236}">
                <a16:creationId xmlns:a16="http://schemas.microsoft.com/office/drawing/2014/main" id="{EFB6C981-6568-42BC-9503-00BD2858E3B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895" t="8629" r="26134" b="1"/>
          <a:stretch/>
        </p:blipFill>
        <p:spPr bwMode="auto">
          <a:xfrm>
            <a:off x="3522468" y="10"/>
            <a:ext cx="866953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7" name="Rectangle 7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EB2F119F-F399-4218-9074-8D5BC60BB42E}"/>
              </a:ext>
            </a:extLst>
          </p:cNvPr>
          <p:cNvSpPr txBox="1"/>
          <p:nvPr/>
        </p:nvSpPr>
        <p:spPr>
          <a:xfrm>
            <a:off x="371094" y="2718054"/>
            <a:ext cx="3438906" cy="3207258"/>
          </a:xfrm>
          <a:prstGeom prst="rect">
            <a:avLst/>
          </a:prstGeom>
        </p:spPr>
        <p:txBody>
          <a:bodyPr vert="horz" lIns="91440" tIns="45720" rIns="91440" bIns="45720" rtlCol="0" anchor="t">
            <a:noAutofit/>
          </a:bodyPr>
          <a:lstStyle/>
          <a:p>
            <a:pPr>
              <a:lnSpc>
                <a:spcPct val="90000"/>
              </a:lnSpc>
              <a:spcBef>
                <a:spcPct val="0"/>
              </a:spcBef>
              <a:spcAft>
                <a:spcPts val="600"/>
              </a:spcAft>
            </a:pPr>
            <a:r>
              <a:rPr lang="en-US" sz="5000" dirty="0"/>
              <a:t>Not all evidence is equal historically speaking</a:t>
            </a:r>
            <a:endParaRPr lang="en-US" sz="5000" b="0" i="0" dirty="0">
              <a:effectLst/>
            </a:endParaRPr>
          </a:p>
        </p:txBody>
      </p:sp>
      <p:sp>
        <p:nvSpPr>
          <p:cNvPr id="10" name="TextBox 9">
            <a:extLst>
              <a:ext uri="{FF2B5EF4-FFF2-40B4-BE49-F238E27FC236}">
                <a16:creationId xmlns:a16="http://schemas.microsoft.com/office/drawing/2014/main" id="{0D1C33ED-2137-4E80-A4AB-E4899D455AB5}"/>
              </a:ext>
            </a:extLst>
          </p:cNvPr>
          <p:cNvSpPr txBox="1"/>
          <p:nvPr/>
        </p:nvSpPr>
        <p:spPr>
          <a:xfrm>
            <a:off x="371094" y="1095186"/>
            <a:ext cx="3438906" cy="1330069"/>
          </a:xfrm>
          <a:prstGeom prst="rect">
            <a:avLst/>
          </a:prstGeom>
        </p:spPr>
        <p:txBody>
          <a:bodyPr vert="horz" lIns="91440" tIns="45720" rIns="91440" bIns="45720" rtlCol="0" anchor="t">
            <a:noAutofit/>
          </a:bodyPr>
          <a:lstStyle/>
          <a:p>
            <a:pPr>
              <a:lnSpc>
                <a:spcPct val="90000"/>
              </a:lnSpc>
              <a:spcBef>
                <a:spcPct val="0"/>
              </a:spcBef>
              <a:spcAft>
                <a:spcPts val="600"/>
              </a:spcAft>
            </a:pPr>
            <a:r>
              <a:rPr lang="en-US" sz="4600" b="1" dirty="0"/>
              <a:t>Historical Evidence</a:t>
            </a:r>
            <a:endParaRPr lang="en-US" sz="4600" b="1" i="0" dirty="0">
              <a:effectLst/>
            </a:endParaRPr>
          </a:p>
        </p:txBody>
      </p:sp>
    </p:spTree>
    <p:extLst>
      <p:ext uri="{BB962C8B-B14F-4D97-AF65-F5344CB8AC3E}">
        <p14:creationId xmlns:p14="http://schemas.microsoft.com/office/powerpoint/2010/main" val="2846535511"/>
      </p:ext>
    </p:extLst>
  </p:cSld>
  <p:clrMapOvr>
    <a:overrideClrMapping bg1="dk1" tx1="lt1" bg2="dk2" tx2="lt2" accent1="accent1" accent2="accent2" accent3="accent3" accent4="accent4" accent5="accent5" accent6="accent6" hlink="hlink" folHlink="folHlink"/>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353592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Why People Believe in Conspiracy Theories">
            <a:extLst>
              <a:ext uri="{FF2B5EF4-FFF2-40B4-BE49-F238E27FC236}">
                <a16:creationId xmlns:a16="http://schemas.microsoft.com/office/drawing/2014/main" id="{0FF0970D-D514-417A-B988-322FA89BF04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0" y="1"/>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135" name="Rectangle 134">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2D79788-04A2-4375-828A-7CB1E846E70F}"/>
              </a:ext>
            </a:extLst>
          </p:cNvPr>
          <p:cNvSpPr txBox="1"/>
          <p:nvPr/>
        </p:nvSpPr>
        <p:spPr>
          <a:xfrm>
            <a:off x="223837" y="5286027"/>
            <a:ext cx="11744325" cy="853790"/>
          </a:xfrm>
          <a:prstGeom prst="rect">
            <a:avLst/>
          </a:prstGeom>
        </p:spPr>
        <p:txBody>
          <a:bodyPr vert="horz" lIns="91440" tIns="45720" rIns="91440" bIns="45720" rtlCol="0" anchor="ctr">
            <a:noAutofit/>
          </a:bodyPr>
          <a:lstStyle/>
          <a:p>
            <a:pPr algn="ctr">
              <a:lnSpc>
                <a:spcPct val="90000"/>
              </a:lnSpc>
              <a:spcBef>
                <a:spcPct val="0"/>
              </a:spcBef>
              <a:spcAft>
                <a:spcPts val="600"/>
              </a:spcAft>
            </a:pPr>
            <a:r>
              <a:rPr lang="en-US" sz="4000" b="1" dirty="0">
                <a:solidFill>
                  <a:schemeClr val="tx1">
                    <a:lumMod val="85000"/>
                    <a:lumOff val="15000"/>
                  </a:schemeClr>
                </a:solidFill>
                <a:latin typeface="+mj-lt"/>
                <a:ea typeface="+mj-ea"/>
                <a:cs typeface="+mj-cs"/>
              </a:rPr>
              <a:t> “Conspiracy Theories” to Explain the Resurrection</a:t>
            </a:r>
          </a:p>
        </p:txBody>
      </p:sp>
      <p:cxnSp>
        <p:nvCxnSpPr>
          <p:cNvPr id="137" name="Straight Connector 136">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865469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Conspiracy theory doctor surrenders medical license - CalMatters">
            <a:extLst>
              <a:ext uri="{FF2B5EF4-FFF2-40B4-BE49-F238E27FC236}">
                <a16:creationId xmlns:a16="http://schemas.microsoft.com/office/drawing/2014/main" id="{7E81CF29-3AF4-4B11-927C-127846A0FD8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9122" b="-1"/>
          <a:stretch/>
        </p:blipFill>
        <p:spPr bwMode="auto">
          <a:xfrm>
            <a:off x="3882570" y="10"/>
            <a:ext cx="8309429" cy="6857990"/>
          </a:xfrm>
          <a:custGeom>
            <a:avLst/>
            <a:gdLst/>
            <a:ahLst/>
            <a:cxnLst/>
            <a:rect l="l" t="t" r="r" b="b"/>
            <a:pathLst>
              <a:path w="12192000" h="6858000">
                <a:moveTo>
                  <a:pt x="0" y="0"/>
                </a:moveTo>
                <a:lnTo>
                  <a:pt x="12192000" y="0"/>
                </a:lnTo>
                <a:lnTo>
                  <a:pt x="12192000"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8" name="Freeform: Shape 7">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9" name="Group 8">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0" name="Group 9">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4" name="Freeform: Shape 13">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1" name="Group 10">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3">
                  <a:alphaModFix amt="57000"/>
                </a:blip>
                <a:tile tx="0" ty="0" sx="100000" sy="100000" flip="none" algn="tl"/>
              </a:blipFill>
              <a:effectLst/>
            </p:grpSpPr>
            <p:sp>
              <p:nvSpPr>
                <p:cNvPr id="12" name="Freeform: Shape 11">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16" name="Rectangle 15">
            <a:extLst>
              <a:ext uri="{FF2B5EF4-FFF2-40B4-BE49-F238E27FC236}">
                <a16:creationId xmlns:a16="http://schemas.microsoft.com/office/drawing/2014/main" id="{27C4B747-D80A-4A5D-8205-CE5B1424FD81}"/>
              </a:ext>
            </a:extLst>
          </p:cNvPr>
          <p:cNvSpPr/>
          <p:nvPr/>
        </p:nvSpPr>
        <p:spPr>
          <a:xfrm>
            <a:off x="343691" y="181957"/>
            <a:ext cx="3143250" cy="6494085"/>
          </a:xfrm>
          <a:prstGeom prst="rect">
            <a:avLst/>
          </a:prstGeom>
        </p:spPr>
        <p:txBody>
          <a:bodyPr wrap="square">
            <a:spAutoFit/>
          </a:bodyPr>
          <a:lstStyle/>
          <a:p>
            <a:pPr algn="ctr"/>
            <a:r>
              <a:rPr lang="en-US" sz="5200" dirty="0">
                <a:solidFill>
                  <a:schemeClr val="bg1"/>
                </a:solidFill>
              </a:rPr>
              <a:t>Sadly, the Internet has Made People Believe These Bad “Theories” are True</a:t>
            </a:r>
          </a:p>
        </p:txBody>
      </p:sp>
    </p:spTree>
    <p:extLst>
      <p:ext uri="{BB962C8B-B14F-4D97-AF65-F5344CB8AC3E}">
        <p14:creationId xmlns:p14="http://schemas.microsoft.com/office/powerpoint/2010/main" val="2751416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900" decel="100000" fill="hold"/>
                                        <p:tgtEl>
                                          <p:spTgt spid="1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61 Racoon Stealing Illustrations &amp;amp; Clip Art - iStock">
            <a:extLst>
              <a:ext uri="{FF2B5EF4-FFF2-40B4-BE49-F238E27FC236}">
                <a16:creationId xmlns:a16="http://schemas.microsoft.com/office/drawing/2014/main" id="{328CE108-880C-4AB2-A71D-AD58DFED92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767" r="9089" b="6611"/>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1C136F89-4775-46C3-A383-90B59CAC10C4}"/>
              </a:ext>
            </a:extLst>
          </p:cNvPr>
          <p:cNvSpPr txBox="1"/>
          <p:nvPr/>
        </p:nvSpPr>
        <p:spPr>
          <a:xfrm>
            <a:off x="477981" y="1122363"/>
            <a:ext cx="4023360" cy="320413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400" b="1" dirty="0">
                <a:latin typeface="+mj-lt"/>
                <a:ea typeface="+mj-ea"/>
                <a:cs typeface="+mj-cs"/>
              </a:rPr>
              <a:t>Conspiracy 1: </a:t>
            </a:r>
            <a:r>
              <a:rPr lang="en-US" sz="5400" dirty="0">
                <a:latin typeface="+mj-lt"/>
                <a:ea typeface="+mj-ea"/>
                <a:cs typeface="+mj-cs"/>
              </a:rPr>
              <a:t>The Disciples Stole the Body of Jesus</a:t>
            </a:r>
          </a:p>
        </p:txBody>
      </p:sp>
      <p:sp>
        <p:nvSpPr>
          <p:cNvPr id="75" name="Rectangle 7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7" name="Rectangle 7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0488184E-8197-4813-A97A-FCB9AD842A5D}"/>
              </a:ext>
            </a:extLst>
          </p:cNvPr>
          <p:cNvSpPr txBox="1"/>
          <p:nvPr/>
        </p:nvSpPr>
        <p:spPr>
          <a:xfrm>
            <a:off x="477981" y="4785631"/>
            <a:ext cx="4023360" cy="1725278"/>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400" b="1" dirty="0">
                <a:latin typeface="+mj-lt"/>
                <a:ea typeface="+mj-ea"/>
                <a:cs typeface="+mj-cs"/>
              </a:rPr>
              <a:t>Hence the Empty Tomb</a:t>
            </a:r>
            <a:endParaRPr lang="en-US" sz="5400" dirty="0">
              <a:latin typeface="+mj-lt"/>
              <a:ea typeface="+mj-ea"/>
              <a:cs typeface="+mj-cs"/>
            </a:endParaRPr>
          </a:p>
        </p:txBody>
      </p:sp>
    </p:spTree>
    <p:extLst>
      <p:ext uri="{BB962C8B-B14F-4D97-AF65-F5344CB8AC3E}">
        <p14:creationId xmlns:p14="http://schemas.microsoft.com/office/powerpoint/2010/main" val="2927162537"/>
      </p:ext>
    </p:extLst>
  </p:cSld>
  <p:clrMapOvr>
    <a:overrideClrMapping bg1="dk1" tx1="lt1" bg2="dk2" tx2="lt2" accent1="accent1" accent2="accent2" accent3="accent3" accent4="accent4" accent5="accent5" accent6="accent6" hlink="hlink" folHlink="folHlink"/>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6" name="Picture 6" descr="How Should You Answer “What Are Your Weaknesses?” | Unchannel">
            <a:extLst>
              <a:ext uri="{FF2B5EF4-FFF2-40B4-BE49-F238E27FC236}">
                <a16:creationId xmlns:a16="http://schemas.microsoft.com/office/drawing/2014/main" id="{9C106DDA-B10A-4E82-9F98-9E0C139A67D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8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5128" name="Rectangle 74">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EA267B92-0ECA-4496-A90C-17D64718FC64}"/>
              </a:ext>
            </a:extLst>
          </p:cNvPr>
          <p:cNvSpPr txBox="1"/>
          <p:nvPr/>
        </p:nvSpPr>
        <p:spPr>
          <a:xfrm>
            <a:off x="523875" y="5317240"/>
            <a:ext cx="11210925"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400" b="1" dirty="0">
                <a:solidFill>
                  <a:schemeClr val="tx1">
                    <a:lumMod val="85000"/>
                    <a:lumOff val="15000"/>
                  </a:schemeClr>
                </a:solidFill>
                <a:latin typeface="+mj-lt"/>
                <a:ea typeface="+mj-ea"/>
                <a:cs typeface="+mj-cs"/>
              </a:rPr>
              <a:t>One of the Weakest Positions on the Topic</a:t>
            </a:r>
          </a:p>
        </p:txBody>
      </p:sp>
      <p:cxnSp>
        <p:nvCxnSpPr>
          <p:cNvPr id="77" name="Straight Connector 76">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How many engineers does it take to change a lightbulb?">
            <a:extLst>
              <a:ext uri="{FF2B5EF4-FFF2-40B4-BE49-F238E27FC236}">
                <a16:creationId xmlns:a16="http://schemas.microsoft.com/office/drawing/2014/main" id="{BD1EFBC6-5020-4159-929A-D9A253C79FD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884" r="-1" b="-1"/>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0C74F4BA-B397-473C-B947-9CBEA5AF49D9}"/>
              </a:ext>
            </a:extLst>
          </p:cNvPr>
          <p:cNvSpPr txBox="1"/>
          <p:nvPr/>
        </p:nvSpPr>
        <p:spPr>
          <a:xfrm>
            <a:off x="454609" y="217473"/>
            <a:ext cx="2871636" cy="3321670"/>
          </a:xfrm>
          <a:prstGeom prst="rect">
            <a:avLst/>
          </a:prstGeom>
        </p:spPr>
        <p:txBody>
          <a:bodyPr vert="horz" lIns="91440" tIns="45720" rIns="91440" bIns="45720" rtlCol="0">
            <a:normAutofit/>
          </a:bodyPr>
          <a:lstStyle/>
          <a:p>
            <a:pPr algn="ctr">
              <a:lnSpc>
                <a:spcPct val="90000"/>
              </a:lnSpc>
              <a:spcBef>
                <a:spcPct val="0"/>
              </a:spcBef>
              <a:spcAft>
                <a:spcPts val="600"/>
              </a:spcAft>
            </a:pPr>
            <a:r>
              <a:rPr lang="en-US" sz="4600" dirty="0"/>
              <a:t>History can shed some critical light on the theory</a:t>
            </a:r>
          </a:p>
        </p:txBody>
      </p:sp>
      <p:sp>
        <p:nvSpPr>
          <p:cNvPr id="6" name="TextBox 5">
            <a:extLst>
              <a:ext uri="{FF2B5EF4-FFF2-40B4-BE49-F238E27FC236}">
                <a16:creationId xmlns:a16="http://schemas.microsoft.com/office/drawing/2014/main" id="{B8D60602-CEB4-4AFD-818C-E8F23975D065}"/>
              </a:ext>
            </a:extLst>
          </p:cNvPr>
          <p:cNvSpPr txBox="1"/>
          <p:nvPr/>
        </p:nvSpPr>
        <p:spPr>
          <a:xfrm>
            <a:off x="454610" y="3756606"/>
            <a:ext cx="2871636" cy="2717655"/>
          </a:xfrm>
          <a:prstGeom prst="rect">
            <a:avLst/>
          </a:prstGeom>
        </p:spPr>
        <p:txBody>
          <a:bodyPr vert="horz" lIns="91440" tIns="45720" rIns="91440" bIns="45720" rtlCol="0">
            <a:normAutofit/>
          </a:bodyPr>
          <a:lstStyle/>
          <a:p>
            <a:pPr algn="ctr">
              <a:lnSpc>
                <a:spcPct val="90000"/>
              </a:lnSpc>
              <a:spcBef>
                <a:spcPct val="0"/>
              </a:spcBef>
              <a:spcAft>
                <a:spcPts val="600"/>
              </a:spcAft>
            </a:pPr>
            <a:r>
              <a:rPr lang="en-US" sz="4600" b="1" dirty="0"/>
              <a:t>Historical facts show the theory is false</a:t>
            </a:r>
          </a:p>
        </p:txBody>
      </p:sp>
    </p:spTree>
    <p:extLst>
      <p:ext uri="{BB962C8B-B14F-4D97-AF65-F5344CB8AC3E}">
        <p14:creationId xmlns:p14="http://schemas.microsoft.com/office/powerpoint/2010/main" val="231006340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0" name="Picture 2" descr="750+ Question Mark Pictures | Download Free Images on Unsplash">
            <a:extLst>
              <a:ext uri="{FF2B5EF4-FFF2-40B4-BE49-F238E27FC236}">
                <a16:creationId xmlns:a16="http://schemas.microsoft.com/office/drawing/2014/main" id="{29A5D9CD-A9A4-4701-AC33-3839F8CA2A8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33"/>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18F33F7-C0F4-4AAE-BBF2-4C5827F54884}"/>
              </a:ext>
            </a:extLst>
          </p:cNvPr>
          <p:cNvSpPr txBox="1"/>
          <p:nvPr/>
        </p:nvSpPr>
        <p:spPr>
          <a:xfrm>
            <a:off x="640079" y="640080"/>
            <a:ext cx="2988945" cy="2865120"/>
          </a:xfrm>
          <a:prstGeom prst="ellipse">
            <a:avLst/>
          </a:prstGeom>
          <a:solidFill>
            <a:srgbClr val="FFFFFF"/>
          </a:solidFill>
          <a:ln w="174625" cmpd="thinThick">
            <a:solidFill>
              <a:srgbClr val="FFFFFF"/>
            </a:solidFill>
          </a:ln>
        </p:spPr>
        <p:txBody>
          <a:bodyPr vert="horz" lIns="91440" tIns="45720" rIns="91440" bIns="45720" rtlCol="0" anchor="ctr">
            <a:noAutofit/>
          </a:bodyPr>
          <a:lstStyle/>
          <a:p>
            <a:pPr algn="ctr">
              <a:lnSpc>
                <a:spcPct val="90000"/>
              </a:lnSpc>
              <a:spcBef>
                <a:spcPct val="0"/>
              </a:spcBef>
              <a:spcAft>
                <a:spcPts val="600"/>
              </a:spcAft>
            </a:pPr>
            <a:r>
              <a:rPr lang="en-US" sz="4000" b="1" dirty="0">
                <a:solidFill>
                  <a:srgbClr val="262626"/>
                </a:solidFill>
                <a:latin typeface="+mj-lt"/>
                <a:ea typeface="+mj-ea"/>
                <a:cs typeface="+mj-cs"/>
              </a:rPr>
              <a:t>Problems with the Theory?</a:t>
            </a:r>
          </a:p>
        </p:txBody>
      </p:sp>
    </p:spTree>
    <p:extLst>
      <p:ext uri="{BB962C8B-B14F-4D97-AF65-F5344CB8AC3E}">
        <p14:creationId xmlns:p14="http://schemas.microsoft.com/office/powerpoint/2010/main" val="274006412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descr="12 Problem Solving Strategies to Overcome your Toughest Challenges">
            <a:extLst>
              <a:ext uri="{FF2B5EF4-FFF2-40B4-BE49-F238E27FC236}">
                <a16:creationId xmlns:a16="http://schemas.microsoft.com/office/drawing/2014/main" id="{661003F7-BFD9-4CCE-BC8A-5396114FA9A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294" t="6484" r="24215" b="-1"/>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137" name="Rectangle 136">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A79B456C-7928-472F-A4E1-BF32BAAC430A}"/>
              </a:ext>
            </a:extLst>
          </p:cNvPr>
          <p:cNvSpPr txBox="1"/>
          <p:nvPr/>
        </p:nvSpPr>
        <p:spPr>
          <a:xfrm>
            <a:off x="481029" y="1186435"/>
            <a:ext cx="4252896" cy="3192824"/>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5200" b="1" dirty="0">
                <a:latin typeface="+mj-lt"/>
                <a:ea typeface="+mj-ea"/>
                <a:cs typeface="+mj-cs"/>
              </a:rPr>
              <a:t>1. The disciples would need to concoct an elaborate plan.</a:t>
            </a:r>
          </a:p>
        </p:txBody>
      </p:sp>
      <p:sp>
        <p:nvSpPr>
          <p:cNvPr id="139" name="Rectangle 13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1" name="Rectangle 14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4F4F5679-DE25-4052-B938-2F002FBDFE69}"/>
              </a:ext>
            </a:extLst>
          </p:cNvPr>
          <p:cNvSpPr txBox="1"/>
          <p:nvPr/>
        </p:nvSpPr>
        <p:spPr>
          <a:xfrm>
            <a:off x="481029" y="4735500"/>
            <a:ext cx="4252896" cy="1593673"/>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5200" dirty="0">
                <a:latin typeface="+mj-lt"/>
                <a:ea typeface="+mj-ea"/>
                <a:cs typeface="+mj-cs"/>
              </a:rPr>
              <a:t>The guards are Roman Afterall </a:t>
            </a:r>
          </a:p>
        </p:txBody>
      </p:sp>
    </p:spTree>
    <p:extLst>
      <p:ext uri="{BB962C8B-B14F-4D97-AF65-F5344CB8AC3E}">
        <p14:creationId xmlns:p14="http://schemas.microsoft.com/office/powerpoint/2010/main" val="1398509066"/>
      </p:ext>
    </p:extLst>
  </p:cSld>
  <p:clrMapOvr>
    <a:overrideClrMapping bg1="dk1" tx1="lt1" bg2="dk2" tx2="lt2" accent1="accent1" accent2="accent2" accent3="accent3" accent4="accent4" accent5="accent5" accent6="accent6" hlink="hlink" folHlink="folHlink"/>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220" name="Picture 4" descr="Roman Soldier Wallpapers - Top Free Roman Soldier Backgrounds -  WallpaperAccess">
            <a:extLst>
              <a:ext uri="{FF2B5EF4-FFF2-40B4-BE49-F238E27FC236}">
                <a16:creationId xmlns:a16="http://schemas.microsoft.com/office/drawing/2014/main" id="{906940EF-66E0-4F9F-9AA2-EBD587225BC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3B432D73-5C38-474F-AF96-A3228731BF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0">
                <a:schemeClr val="tx1">
                  <a:lumMod val="95000"/>
                  <a:lumOff val="5000"/>
                </a:schemeClr>
              </a:gs>
              <a:gs pos="45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0B4FEFC-94CC-49C9-9AEF-EB20D20A1B1C}"/>
              </a:ext>
            </a:extLst>
          </p:cNvPr>
          <p:cNvSpPr txBox="1"/>
          <p:nvPr/>
        </p:nvSpPr>
        <p:spPr>
          <a:xfrm>
            <a:off x="277091" y="197346"/>
            <a:ext cx="3851564" cy="6463308"/>
          </a:xfrm>
          <a:prstGeom prst="rect">
            <a:avLst/>
          </a:prstGeom>
          <a:solidFill>
            <a:schemeClr val="tx1"/>
          </a:solidFill>
        </p:spPr>
        <p:txBody>
          <a:bodyPr wrap="square" rtlCol="0">
            <a:spAutoFit/>
          </a:bodyPr>
          <a:lstStyle/>
          <a:p>
            <a:pPr algn="ctr"/>
            <a:r>
              <a:rPr lang="en-US" sz="4600" dirty="0">
                <a:solidFill>
                  <a:schemeClr val="bg1"/>
                </a:solidFill>
              </a:rPr>
              <a:t>After all, we don’t have couple off duty security guards hired to protect the tomb of Jesus, we have the Roman military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900" decel="100000" fill="hold"/>
                                        <p:tgtEl>
                                          <p:spTgt spid="1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501FD87-319F-4A94-B83B-9700BE5756F7}"/>
              </a:ext>
            </a:extLst>
          </p:cNvPr>
          <p:cNvSpPr txBox="1"/>
          <p:nvPr/>
        </p:nvSpPr>
        <p:spPr>
          <a:xfrm>
            <a:off x="419757" y="349155"/>
            <a:ext cx="5390493" cy="2246983"/>
          </a:xfrm>
          <a:prstGeom prst="rect">
            <a:avLst/>
          </a:prstGeom>
        </p:spPr>
        <p:txBody>
          <a:bodyPr vert="horz" lIns="91440" tIns="45720" rIns="91440" bIns="45720" rtlCol="0">
            <a:normAutofit/>
          </a:bodyPr>
          <a:lstStyle/>
          <a:p>
            <a:pPr>
              <a:lnSpc>
                <a:spcPct val="90000"/>
              </a:lnSpc>
              <a:spcBef>
                <a:spcPct val="0"/>
              </a:spcBef>
              <a:spcAft>
                <a:spcPts val="600"/>
              </a:spcAft>
            </a:pPr>
            <a:r>
              <a:rPr lang="en-US" sz="4500" b="1" dirty="0"/>
              <a:t>The disciples would need to concoct an elaborate plan.</a:t>
            </a:r>
          </a:p>
        </p:txBody>
      </p:sp>
      <p:pic>
        <p:nvPicPr>
          <p:cNvPr id="10242" name="Picture 2" descr="Did Scholar Raymond Brown Believe in the Historicity of the Guards at the  Tomb Story? – Escaping Christian Fundamentalism">
            <a:extLst>
              <a:ext uri="{FF2B5EF4-FFF2-40B4-BE49-F238E27FC236}">
                <a16:creationId xmlns:a16="http://schemas.microsoft.com/office/drawing/2014/main" id="{6BB8BE8A-726A-48B3-BC6B-5E9E632D22E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80" r="22293"/>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CD16E94-209E-4C71-BED8-A22907682F76}"/>
              </a:ext>
            </a:extLst>
          </p:cNvPr>
          <p:cNvSpPr txBox="1"/>
          <p:nvPr/>
        </p:nvSpPr>
        <p:spPr>
          <a:xfrm>
            <a:off x="419757" y="2775283"/>
            <a:ext cx="4618967" cy="3912716"/>
          </a:xfrm>
          <a:prstGeom prst="rect">
            <a:avLst/>
          </a:prstGeom>
        </p:spPr>
        <p:txBody>
          <a:bodyPr vert="horz" lIns="91440" tIns="45720" rIns="91440" bIns="45720" rtlCol="0">
            <a:normAutofit/>
          </a:bodyPr>
          <a:lstStyle/>
          <a:p>
            <a:pPr>
              <a:lnSpc>
                <a:spcPct val="90000"/>
              </a:lnSpc>
              <a:spcBef>
                <a:spcPct val="0"/>
              </a:spcBef>
              <a:spcAft>
                <a:spcPts val="600"/>
              </a:spcAft>
            </a:pPr>
            <a:r>
              <a:rPr lang="en-US" sz="4500" dirty="0"/>
              <a:t>The Romans were prepared for the disciples to try and steal the body. There’s no way they could do it.</a:t>
            </a:r>
          </a:p>
        </p:txBody>
      </p:sp>
    </p:spTree>
    <p:extLst>
      <p:ext uri="{BB962C8B-B14F-4D97-AF65-F5344CB8AC3E}">
        <p14:creationId xmlns:p14="http://schemas.microsoft.com/office/powerpoint/2010/main" val="5962964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DC8829F-512C-4A1C-9CC4-2DDBD265F1B6}"/>
              </a:ext>
            </a:extLst>
          </p:cNvPr>
          <p:cNvSpPr txBox="1"/>
          <p:nvPr/>
        </p:nvSpPr>
        <p:spPr>
          <a:xfrm>
            <a:off x="534057" y="272574"/>
            <a:ext cx="4243589" cy="2017236"/>
          </a:xfrm>
          <a:prstGeom prst="rect">
            <a:avLst/>
          </a:prstGeom>
        </p:spPr>
        <p:txBody>
          <a:bodyPr vert="horz" lIns="91440" tIns="45720" rIns="91440" bIns="45720" rtlCol="0">
            <a:normAutofit/>
          </a:bodyPr>
          <a:lstStyle/>
          <a:p>
            <a:pPr>
              <a:lnSpc>
                <a:spcPct val="90000"/>
              </a:lnSpc>
              <a:spcBef>
                <a:spcPct val="0"/>
              </a:spcBef>
              <a:spcAft>
                <a:spcPts val="600"/>
              </a:spcAft>
            </a:pPr>
            <a:r>
              <a:rPr lang="en-US" sz="4600" b="1" dirty="0"/>
              <a:t>What Makes the Best Historical Evidence?</a:t>
            </a:r>
            <a:endParaRPr lang="en-US" sz="4600" b="1" i="0" dirty="0">
              <a:effectLst/>
            </a:endParaRPr>
          </a:p>
        </p:txBody>
      </p:sp>
      <p:pic>
        <p:nvPicPr>
          <p:cNvPr id="8194" name="Picture 2" descr="Historical Evidence and the Celtic Identity">
            <a:extLst>
              <a:ext uri="{FF2B5EF4-FFF2-40B4-BE49-F238E27FC236}">
                <a16:creationId xmlns:a16="http://schemas.microsoft.com/office/drawing/2014/main" id="{254D2B6F-E36E-40C0-BB1E-1F247AA286C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771" r="29565"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50CE897-CCFF-409D-B1DB-0637F9FE2074}"/>
              </a:ext>
            </a:extLst>
          </p:cNvPr>
          <p:cNvSpPr txBox="1"/>
          <p:nvPr/>
        </p:nvSpPr>
        <p:spPr>
          <a:xfrm>
            <a:off x="534057" y="2902466"/>
            <a:ext cx="4504668" cy="3536434"/>
          </a:xfrm>
          <a:prstGeom prst="rect">
            <a:avLst/>
          </a:prstGeom>
        </p:spPr>
        <p:txBody>
          <a:bodyPr vert="horz" lIns="91440" tIns="45720" rIns="91440" bIns="45720" rtlCol="0">
            <a:normAutofit/>
          </a:bodyPr>
          <a:lstStyle/>
          <a:p>
            <a:pPr>
              <a:lnSpc>
                <a:spcPct val="90000"/>
              </a:lnSpc>
              <a:spcBef>
                <a:spcPct val="0"/>
              </a:spcBef>
              <a:spcAft>
                <a:spcPts val="600"/>
              </a:spcAft>
            </a:pPr>
            <a:r>
              <a:rPr lang="en-US" sz="4600" dirty="0"/>
              <a:t>Eye-Witness Accounts Make the Strongest Form of Evidence by Far in History</a:t>
            </a:r>
            <a:endParaRPr lang="en-US" sz="4600" b="0" i="0" dirty="0">
              <a:effectLst/>
            </a:endParaRPr>
          </a:p>
        </p:txBody>
      </p:sp>
    </p:spTree>
    <p:extLst>
      <p:ext uri="{BB962C8B-B14F-4D97-AF65-F5344CB8AC3E}">
        <p14:creationId xmlns:p14="http://schemas.microsoft.com/office/powerpoint/2010/main" val="48518109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7FEEF3F-B1A7-4D56-BB8D-0B297F649DEF}"/>
              </a:ext>
            </a:extLst>
          </p:cNvPr>
          <p:cNvSpPr txBox="1"/>
          <p:nvPr/>
        </p:nvSpPr>
        <p:spPr>
          <a:xfrm>
            <a:off x="7558419" y="156627"/>
            <a:ext cx="4432111" cy="2189409"/>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en-US" sz="4800" dirty="0">
                <a:latin typeface="+mj-lt"/>
                <a:ea typeface="+mj-ea"/>
                <a:cs typeface="+mj-cs"/>
              </a:rPr>
              <a:t>Soldiers are under penalty of death of running</a:t>
            </a:r>
          </a:p>
        </p:txBody>
      </p:sp>
      <p:sp>
        <p:nvSpPr>
          <p:cNvPr id="71" name="Freeform: Shape 70">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1266" name="Picture 2" descr="Risen&amp;#39; gives interesting spin on resurrection story">
            <a:extLst>
              <a:ext uri="{FF2B5EF4-FFF2-40B4-BE49-F238E27FC236}">
                <a16:creationId xmlns:a16="http://schemas.microsoft.com/office/drawing/2014/main" id="{42499088-C44E-4896-B4FC-4463AC6522E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175" r="10177"/>
          <a:stretch/>
        </p:blipFill>
        <p:spPr bwMode="auto">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74F9159-1CA8-4D79-B3CD-E16352B96B1E}"/>
              </a:ext>
            </a:extLst>
          </p:cNvPr>
          <p:cNvSpPr txBox="1"/>
          <p:nvPr/>
        </p:nvSpPr>
        <p:spPr>
          <a:xfrm>
            <a:off x="7450855" y="2650837"/>
            <a:ext cx="4546023" cy="2802452"/>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en-US" sz="4800" dirty="0">
                <a:latin typeface="+mj-lt"/>
                <a:ea typeface="+mj-ea"/>
                <a:cs typeface="+mj-cs"/>
              </a:rPr>
              <a:t>The Roman seal was broken, why weren’t the disciples hunted?</a:t>
            </a:r>
          </a:p>
        </p:txBody>
      </p:sp>
      <p:sp>
        <p:nvSpPr>
          <p:cNvPr id="8" name="TextBox 7">
            <a:extLst>
              <a:ext uri="{FF2B5EF4-FFF2-40B4-BE49-F238E27FC236}">
                <a16:creationId xmlns:a16="http://schemas.microsoft.com/office/drawing/2014/main" id="{A7C41EDC-60E2-452C-92DB-0C681C3F6229}"/>
              </a:ext>
            </a:extLst>
          </p:cNvPr>
          <p:cNvSpPr txBox="1"/>
          <p:nvPr/>
        </p:nvSpPr>
        <p:spPr>
          <a:xfrm>
            <a:off x="5922239" y="5740105"/>
            <a:ext cx="6068291" cy="858787"/>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en-US" sz="4800" dirty="0">
                <a:latin typeface="+mj-lt"/>
                <a:ea typeface="+mj-ea"/>
                <a:cs typeface="+mj-cs"/>
              </a:rPr>
              <a:t>Why are the cloths left?</a:t>
            </a:r>
          </a:p>
        </p:txBody>
      </p:sp>
    </p:spTree>
  </p:cSld>
  <p:clrMapOvr>
    <a:overrideClrMapping bg1="dk1" tx1="lt1" bg2="dk2" tx2="lt2" accent1="accent1" accent2="accent2" accent3="accent3" accent4="accent4" accent5="accent5" accent6="accent6" hlink="hlink" folHlink="folHlink"/>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0" name="Picture 2" descr="Martyrdom Complex? | Dominicana">
            <a:extLst>
              <a:ext uri="{FF2B5EF4-FFF2-40B4-BE49-F238E27FC236}">
                <a16:creationId xmlns:a16="http://schemas.microsoft.com/office/drawing/2014/main" id="{65DFC06E-9DF6-4AEC-82DF-589E1A9941E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922" r="1479"/>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C0ACA248-AA24-4A7D-9CFD-48D39FFD1070}"/>
              </a:ext>
            </a:extLst>
          </p:cNvPr>
          <p:cNvSpPr txBox="1"/>
          <p:nvPr/>
        </p:nvSpPr>
        <p:spPr>
          <a:xfrm>
            <a:off x="8372758" y="229097"/>
            <a:ext cx="3445765" cy="3692028"/>
          </a:xfrm>
          <a:prstGeom prst="rect">
            <a:avLst/>
          </a:prstGeom>
          <a:noFill/>
        </p:spPr>
        <p:txBody>
          <a:bodyPr vert="horz" lIns="91440" tIns="45720" rIns="91440" bIns="45720" rtlCol="0" anchor="b">
            <a:normAutofit/>
          </a:bodyPr>
          <a:lstStyle/>
          <a:p>
            <a:pPr algn="ctr">
              <a:lnSpc>
                <a:spcPct val="90000"/>
              </a:lnSpc>
              <a:spcBef>
                <a:spcPct val="0"/>
              </a:spcBef>
              <a:spcAft>
                <a:spcPts val="600"/>
              </a:spcAft>
            </a:pPr>
            <a:r>
              <a:rPr lang="en-US" sz="5200" b="1" dirty="0">
                <a:latin typeface="+mj-lt"/>
                <a:ea typeface="+mj-ea"/>
                <a:cs typeface="+mj-cs"/>
              </a:rPr>
              <a:t>Why do they all die for their faith if they make it up?</a:t>
            </a:r>
          </a:p>
        </p:txBody>
      </p:sp>
      <p:sp>
        <p:nvSpPr>
          <p:cNvPr id="8" name="TextBox 7">
            <a:extLst>
              <a:ext uri="{FF2B5EF4-FFF2-40B4-BE49-F238E27FC236}">
                <a16:creationId xmlns:a16="http://schemas.microsoft.com/office/drawing/2014/main" id="{5936F3C3-EABA-4C79-BBC9-62D71DB35DAB}"/>
              </a:ext>
            </a:extLst>
          </p:cNvPr>
          <p:cNvSpPr txBox="1"/>
          <p:nvPr/>
        </p:nvSpPr>
        <p:spPr>
          <a:xfrm>
            <a:off x="8310415" y="4150212"/>
            <a:ext cx="3570450" cy="2324479"/>
          </a:xfrm>
          <a:prstGeom prst="rect">
            <a:avLst/>
          </a:prstGeom>
          <a:noFill/>
        </p:spPr>
        <p:txBody>
          <a:bodyPr vert="horz" lIns="91440" tIns="45720" rIns="91440" bIns="45720" rtlCol="0" anchor="b">
            <a:normAutofit/>
          </a:bodyPr>
          <a:lstStyle/>
          <a:p>
            <a:pPr algn="ctr">
              <a:lnSpc>
                <a:spcPct val="90000"/>
              </a:lnSpc>
              <a:spcBef>
                <a:spcPct val="0"/>
              </a:spcBef>
              <a:spcAft>
                <a:spcPts val="600"/>
              </a:spcAft>
            </a:pPr>
            <a:r>
              <a:rPr lang="en-US" sz="5200" dirty="0">
                <a:latin typeface="+mj-lt"/>
                <a:ea typeface="+mj-ea"/>
                <a:cs typeface="+mj-cs"/>
              </a:rPr>
              <a:t>They didn’t die for the empty tomb</a:t>
            </a:r>
          </a:p>
        </p:txBody>
      </p:sp>
    </p:spTree>
    <p:extLst>
      <p:ext uri="{BB962C8B-B14F-4D97-AF65-F5344CB8AC3E}">
        <p14:creationId xmlns:p14="http://schemas.microsoft.com/office/powerpoint/2010/main" val="198538212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316" name="Picture 4" descr="153 Young Man Preach The Gospel Stock Photos, Pictures &amp;amp; Royalty-Free  Images - iStock">
            <a:extLst>
              <a:ext uri="{FF2B5EF4-FFF2-40B4-BE49-F238E27FC236}">
                <a16:creationId xmlns:a16="http://schemas.microsoft.com/office/drawing/2014/main" id="{1903BACA-2B38-46CB-AC2B-19546548B63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573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2B1D4F77-A17C-43D7-B7FA-545148E4E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492064" y="321176"/>
            <a:ext cx="4332307"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B17C449-CA2C-4734-A803-8FE6973B171D}"/>
              </a:ext>
            </a:extLst>
          </p:cNvPr>
          <p:cNvSpPr txBox="1"/>
          <p:nvPr/>
        </p:nvSpPr>
        <p:spPr>
          <a:xfrm>
            <a:off x="7721462" y="465387"/>
            <a:ext cx="3873510" cy="5608319"/>
          </a:xfrm>
          <a:prstGeom prst="rect">
            <a:avLst/>
          </a:prstGeom>
        </p:spPr>
        <p:txBody>
          <a:bodyPr vert="horz" lIns="91440" tIns="45720" rIns="91440" bIns="45720" rtlCol="0">
            <a:noAutofit/>
          </a:bodyPr>
          <a:lstStyle/>
          <a:p>
            <a:pPr algn="ctr">
              <a:lnSpc>
                <a:spcPct val="90000"/>
              </a:lnSpc>
              <a:spcBef>
                <a:spcPct val="0"/>
              </a:spcBef>
              <a:spcAft>
                <a:spcPts val="600"/>
              </a:spcAft>
            </a:pPr>
            <a:r>
              <a:rPr lang="en-US" sz="4800" b="1" dirty="0"/>
              <a:t>Remember</a:t>
            </a:r>
            <a:r>
              <a:rPr lang="en-US" sz="4800" dirty="0"/>
              <a:t>: They die for the belief </a:t>
            </a:r>
          </a:p>
          <a:p>
            <a:pPr algn="ctr">
              <a:lnSpc>
                <a:spcPct val="90000"/>
              </a:lnSpc>
              <a:spcBef>
                <a:spcPct val="0"/>
              </a:spcBef>
              <a:spcAft>
                <a:spcPts val="600"/>
              </a:spcAft>
            </a:pPr>
            <a:r>
              <a:rPr lang="en-US" sz="4800" dirty="0"/>
              <a:t>that Jesus appeared to them after they found the tomb empty</a:t>
            </a:r>
          </a:p>
        </p:txBody>
      </p:sp>
    </p:spTree>
    <p:extLst>
      <p:ext uri="{BB962C8B-B14F-4D97-AF65-F5344CB8AC3E}">
        <p14:creationId xmlns:p14="http://schemas.microsoft.com/office/powerpoint/2010/main" val="234102775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526E0BFB-CDF1-4990-8C11-AC849311E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descr="The Radical Conversion Of Jesus&amp;#39; Brother James | Reasons for Jesus">
            <a:extLst>
              <a:ext uri="{FF2B5EF4-FFF2-40B4-BE49-F238E27FC236}">
                <a16:creationId xmlns:a16="http://schemas.microsoft.com/office/drawing/2014/main" id="{D667616C-B3CD-42D6-8814-7C8C8912A38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739"/>
          <a:stretch/>
        </p:blipFill>
        <p:spPr bwMode="auto">
          <a:xfrm>
            <a:off x="-2"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6069A1F8-9BEB-4786-9694-FC48B2D75D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788244" y="0"/>
            <a:ext cx="9403756" cy="6858000"/>
          </a:xfrm>
          <a:prstGeom prst="rect">
            <a:avLst/>
          </a:prstGeom>
          <a:gradFill>
            <a:gsLst>
              <a:gs pos="58000">
                <a:schemeClr val="bg1"/>
              </a:gs>
              <a:gs pos="30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A52BC966-37AF-4ADB-B7A0-71BF98D5CCD7}"/>
              </a:ext>
            </a:extLst>
          </p:cNvPr>
          <p:cNvSpPr txBox="1"/>
          <p:nvPr/>
        </p:nvSpPr>
        <p:spPr>
          <a:xfrm>
            <a:off x="7848600" y="1122363"/>
            <a:ext cx="4023360" cy="3204134"/>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en-US" sz="5500" b="1" dirty="0">
                <a:latin typeface="+mj-lt"/>
                <a:ea typeface="+mj-ea"/>
                <a:cs typeface="+mj-cs"/>
              </a:rPr>
              <a:t>Why do James and Paul both convert?</a:t>
            </a:r>
          </a:p>
        </p:txBody>
      </p:sp>
      <p:sp>
        <p:nvSpPr>
          <p:cNvPr id="75" name="Rectangle 7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7" name="Rectangle 7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2EFB5ADC-53D6-4E26-9BC3-3857C7DA3927}"/>
              </a:ext>
            </a:extLst>
          </p:cNvPr>
          <p:cNvSpPr txBox="1"/>
          <p:nvPr/>
        </p:nvSpPr>
        <p:spPr>
          <a:xfrm>
            <a:off x="7749540" y="4879068"/>
            <a:ext cx="4221480" cy="1477455"/>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en-US" sz="5000" b="1" dirty="0">
                <a:latin typeface="+mj-lt"/>
                <a:ea typeface="+mj-ea"/>
                <a:cs typeface="+mj-cs"/>
              </a:rPr>
              <a:t>They claim seeing Christ</a:t>
            </a:r>
          </a:p>
        </p:txBody>
      </p:sp>
    </p:spTree>
    <p:extLst>
      <p:ext uri="{BB962C8B-B14F-4D97-AF65-F5344CB8AC3E}">
        <p14:creationId xmlns:p14="http://schemas.microsoft.com/office/powerpoint/2010/main" val="3975785407"/>
      </p:ext>
    </p:extLst>
  </p:cSld>
  <p:clrMapOvr>
    <a:overrideClrMapping bg1="dk1" tx1="lt1" bg2="dk2" tx2="lt2" accent1="accent1" accent2="accent2" accent3="accent3" accent4="accent4" accent5="accent5" accent6="accent6" hlink="hlink" folHlink="folHlink"/>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338" name="Picture 2" descr="Abundance of Bread and Fish">
            <a:extLst>
              <a:ext uri="{FF2B5EF4-FFF2-40B4-BE49-F238E27FC236}">
                <a16:creationId xmlns:a16="http://schemas.microsoft.com/office/drawing/2014/main" id="{847D7E6B-6C2A-4A36-978E-3BD948BC598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376" r="9091" b="19015"/>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724CD679-7405-4CD3-A92A-9469F279A5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5735590"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4298A22-FEAF-4C04-8D51-96477BE16B69}"/>
              </a:ext>
            </a:extLst>
          </p:cNvPr>
          <p:cNvSpPr txBox="1"/>
          <p:nvPr/>
        </p:nvSpPr>
        <p:spPr>
          <a:xfrm>
            <a:off x="570218" y="575425"/>
            <a:ext cx="5268921" cy="2297083"/>
          </a:xfrm>
          <a:prstGeom prst="rect">
            <a:avLst/>
          </a:prstGeom>
        </p:spPr>
        <p:txBody>
          <a:bodyPr vert="horz" lIns="91440" tIns="45720" rIns="91440" bIns="45720" rtlCol="0">
            <a:normAutofit/>
          </a:bodyPr>
          <a:lstStyle/>
          <a:p>
            <a:pPr algn="ctr">
              <a:lnSpc>
                <a:spcPct val="90000"/>
              </a:lnSpc>
              <a:spcBef>
                <a:spcPct val="0"/>
              </a:spcBef>
              <a:spcAft>
                <a:spcPts val="600"/>
              </a:spcAft>
            </a:pPr>
            <a:r>
              <a:rPr lang="en-US" sz="5200" b="1" dirty="0"/>
              <a:t>What if another group of people stole the body?</a:t>
            </a:r>
          </a:p>
        </p:txBody>
      </p:sp>
      <p:sp>
        <p:nvSpPr>
          <p:cNvPr id="7" name="TextBox 6">
            <a:extLst>
              <a:ext uri="{FF2B5EF4-FFF2-40B4-BE49-F238E27FC236}">
                <a16:creationId xmlns:a16="http://schemas.microsoft.com/office/drawing/2014/main" id="{CCA390EA-AE9B-4D84-97C9-3978B95303AE}"/>
              </a:ext>
            </a:extLst>
          </p:cNvPr>
          <p:cNvSpPr txBox="1"/>
          <p:nvPr/>
        </p:nvSpPr>
        <p:spPr>
          <a:xfrm>
            <a:off x="570218" y="3126757"/>
            <a:ext cx="5268921" cy="2895352"/>
          </a:xfrm>
          <a:prstGeom prst="rect">
            <a:avLst/>
          </a:prstGeom>
        </p:spPr>
        <p:txBody>
          <a:bodyPr vert="horz" lIns="91440" tIns="45720" rIns="91440" bIns="45720" rtlCol="0">
            <a:normAutofit lnSpcReduction="10000"/>
          </a:bodyPr>
          <a:lstStyle/>
          <a:p>
            <a:pPr marL="685800" indent="-685800">
              <a:lnSpc>
                <a:spcPct val="90000"/>
              </a:lnSpc>
              <a:spcBef>
                <a:spcPct val="0"/>
              </a:spcBef>
              <a:spcAft>
                <a:spcPts val="600"/>
              </a:spcAft>
              <a:buFont typeface="Arial" panose="020B0604020202020204" pitchFamily="34" charset="0"/>
              <a:buChar char="•"/>
            </a:pPr>
            <a:r>
              <a:rPr lang="en-US" sz="5200" dirty="0"/>
              <a:t>Who's going to risk their lives? </a:t>
            </a:r>
          </a:p>
          <a:p>
            <a:pPr marL="685800" indent="-685800">
              <a:lnSpc>
                <a:spcPct val="90000"/>
              </a:lnSpc>
              <a:spcBef>
                <a:spcPct val="0"/>
              </a:spcBef>
              <a:spcAft>
                <a:spcPts val="600"/>
              </a:spcAft>
              <a:buFont typeface="Arial" panose="020B0604020202020204" pitchFamily="34" charset="0"/>
              <a:buChar char="•"/>
            </a:pPr>
            <a:r>
              <a:rPr lang="en-US" sz="5200" dirty="0"/>
              <a:t>Pranks aren’t worth dying for</a:t>
            </a:r>
          </a:p>
        </p:txBody>
      </p:sp>
    </p:spTree>
    <p:extLst>
      <p:ext uri="{BB962C8B-B14F-4D97-AF65-F5344CB8AC3E}">
        <p14:creationId xmlns:p14="http://schemas.microsoft.com/office/powerpoint/2010/main" val="222722547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descr="12 Problem Solving Strategies to Overcome your Toughest Challenges">
            <a:extLst>
              <a:ext uri="{FF2B5EF4-FFF2-40B4-BE49-F238E27FC236}">
                <a16:creationId xmlns:a16="http://schemas.microsoft.com/office/drawing/2014/main" id="{661003F7-BFD9-4CCE-BC8A-5396114FA9A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294" t="6484" r="24215" b="-1"/>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137" name="Rectangle 136">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A79B456C-7928-472F-A4E1-BF32BAAC430A}"/>
              </a:ext>
            </a:extLst>
          </p:cNvPr>
          <p:cNvSpPr txBox="1"/>
          <p:nvPr/>
        </p:nvSpPr>
        <p:spPr>
          <a:xfrm>
            <a:off x="481029" y="1186435"/>
            <a:ext cx="4044789" cy="3192824"/>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4800" b="1" dirty="0">
                <a:latin typeface="+mj-lt"/>
                <a:ea typeface="+mj-ea"/>
                <a:cs typeface="+mj-cs"/>
              </a:rPr>
              <a:t>The evidence of history says the disciples did not steal the body of Jesus</a:t>
            </a:r>
          </a:p>
        </p:txBody>
      </p:sp>
      <p:sp>
        <p:nvSpPr>
          <p:cNvPr id="139" name="Rectangle 13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1" name="Rectangle 14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4F4F5679-DE25-4052-B938-2F002FBDFE69}"/>
              </a:ext>
            </a:extLst>
          </p:cNvPr>
          <p:cNvSpPr txBox="1"/>
          <p:nvPr/>
        </p:nvSpPr>
        <p:spPr>
          <a:xfrm>
            <a:off x="481029" y="4768847"/>
            <a:ext cx="4441953" cy="1593673"/>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5200" dirty="0">
                <a:latin typeface="+mj-lt"/>
                <a:ea typeface="+mj-ea"/>
                <a:cs typeface="+mj-cs"/>
              </a:rPr>
              <a:t>They have other theories</a:t>
            </a:r>
          </a:p>
        </p:txBody>
      </p:sp>
    </p:spTree>
    <p:extLst>
      <p:ext uri="{BB962C8B-B14F-4D97-AF65-F5344CB8AC3E}">
        <p14:creationId xmlns:p14="http://schemas.microsoft.com/office/powerpoint/2010/main" val="3465109294"/>
      </p:ext>
    </p:extLst>
  </p:cSld>
  <p:clrMapOvr>
    <a:overrideClrMapping bg1="dk1" tx1="lt1" bg2="dk2" tx2="lt2" accent1="accent1" accent2="accent2" accent3="accent3" accent4="accent4" accent5="accent5" accent6="accent6" hlink="hlink" folHlink="folHlink"/>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362" name="Picture 2" descr="Jesus on the Cross - 10 Powerful Facts About the Crucifixion">
            <a:extLst>
              <a:ext uri="{FF2B5EF4-FFF2-40B4-BE49-F238E27FC236}">
                <a16:creationId xmlns:a16="http://schemas.microsoft.com/office/drawing/2014/main" id="{FB96EB2D-B52C-4A0C-BC11-39367614756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126" t="6676" r="14835" b="2415"/>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1CD04984-78DF-4C3C-9048-292A2063F0D9}"/>
              </a:ext>
            </a:extLst>
          </p:cNvPr>
          <p:cNvSpPr txBox="1"/>
          <p:nvPr/>
        </p:nvSpPr>
        <p:spPr>
          <a:xfrm>
            <a:off x="477981" y="1122363"/>
            <a:ext cx="4789344" cy="3204134"/>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5600" dirty="0">
                <a:latin typeface="+mj-lt"/>
                <a:ea typeface="+mj-ea"/>
                <a:cs typeface="+mj-cs"/>
              </a:rPr>
              <a:t>2. The Swoon or Fake Death Conspiracy Theory</a:t>
            </a:r>
          </a:p>
        </p:txBody>
      </p:sp>
      <p:sp>
        <p:nvSpPr>
          <p:cNvPr id="75" name="Rectangle 7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7" name="Rectangle 7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23B194DE-B7D6-468F-A78C-D7D62ABD4509}"/>
              </a:ext>
            </a:extLst>
          </p:cNvPr>
          <p:cNvSpPr txBox="1"/>
          <p:nvPr/>
        </p:nvSpPr>
        <p:spPr>
          <a:xfrm>
            <a:off x="477981" y="4785631"/>
            <a:ext cx="4789344" cy="1714854"/>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5600" dirty="0">
                <a:latin typeface="+mj-lt"/>
                <a:ea typeface="+mj-ea"/>
                <a:cs typeface="+mj-cs"/>
              </a:rPr>
              <a:t>Did Jesus Actually Die?</a:t>
            </a:r>
          </a:p>
        </p:txBody>
      </p:sp>
    </p:spTree>
    <p:extLst>
      <p:ext uri="{BB962C8B-B14F-4D97-AF65-F5344CB8AC3E}">
        <p14:creationId xmlns:p14="http://schemas.microsoft.com/office/powerpoint/2010/main" val="2138143534"/>
      </p:ext>
    </p:extLst>
  </p:cSld>
  <p:clrMapOvr>
    <a:overrideClrMapping bg1="dk1" tx1="lt1" bg2="dk2" tx2="lt2" accent1="accent1" accent2="accent2" accent3="accent3" accent4="accent4" accent5="accent5" accent6="accent6" hlink="hlink" folHlink="folHlink"/>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386" name="Picture 2" descr="Saint Joseph of Arimathea, Nicodemos, and the Holy Myrrhbearing Women - The  Catalog of Good Deeds">
            <a:extLst>
              <a:ext uri="{FF2B5EF4-FFF2-40B4-BE49-F238E27FC236}">
                <a16:creationId xmlns:a16="http://schemas.microsoft.com/office/drawing/2014/main" id="{7B4D67B1-2350-4932-AD5F-2D650297FFA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846" b="9884"/>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A6806CE-8215-4AD1-9BD6-FBE3E5957E13}"/>
              </a:ext>
            </a:extLst>
          </p:cNvPr>
          <p:cNvSpPr txBox="1"/>
          <p:nvPr/>
        </p:nvSpPr>
        <p:spPr>
          <a:xfrm>
            <a:off x="523875" y="5317240"/>
            <a:ext cx="11210925"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500" b="1" dirty="0">
                <a:solidFill>
                  <a:schemeClr val="tx1">
                    <a:lumMod val="85000"/>
                    <a:lumOff val="15000"/>
                  </a:schemeClr>
                </a:solidFill>
                <a:latin typeface="+mj-lt"/>
                <a:ea typeface="+mj-ea"/>
                <a:cs typeface="+mj-cs"/>
              </a:rPr>
              <a:t>Did Jesus just pass out on the cross?</a:t>
            </a:r>
          </a:p>
        </p:txBody>
      </p:sp>
      <p:cxnSp>
        <p:nvCxnSpPr>
          <p:cNvPr id="73" name="Straight Connector 7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73684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410" name="Picture 2" descr="What is the difference between an apostle and a disciple? | The United  Methodist Church">
            <a:extLst>
              <a:ext uri="{FF2B5EF4-FFF2-40B4-BE49-F238E27FC236}">
                <a16:creationId xmlns:a16="http://schemas.microsoft.com/office/drawing/2014/main" id="{339DF023-3B5D-4A15-A1CC-C179FE36A88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481" r="1409" b="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7412" name="Freeform: Shape 70">
            <a:extLst>
              <a:ext uri="{FF2B5EF4-FFF2-40B4-BE49-F238E27FC236}">
                <a16:creationId xmlns:a16="http://schemas.microsoft.com/office/drawing/2014/main" id="{6B3BAD04-E614-4C16-8360-019FCF0045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tx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a:extLst>
              <a:ext uri="{FF2B5EF4-FFF2-40B4-BE49-F238E27FC236}">
                <a16:creationId xmlns:a16="http://schemas.microsoft.com/office/drawing/2014/main" id="{87E2D42C-52A0-4772-AA8D-7C322CB8E175}"/>
              </a:ext>
            </a:extLst>
          </p:cNvPr>
          <p:cNvSpPr txBox="1"/>
          <p:nvPr/>
        </p:nvSpPr>
        <p:spPr>
          <a:xfrm>
            <a:off x="707898" y="4486583"/>
            <a:ext cx="8856059" cy="1336826"/>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5400" dirty="0">
                <a:solidFill>
                  <a:srgbClr val="FFFFFF"/>
                </a:solidFill>
                <a:latin typeface="+mj-lt"/>
                <a:ea typeface="+mj-ea"/>
                <a:cs typeface="+mj-cs"/>
              </a:rPr>
              <a:t>Jesus then Appears to the Disciples and Deceives Them</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0" name="Picture 2" descr="750+ Question Mark Pictures | Download Free Images on Unsplash">
            <a:extLst>
              <a:ext uri="{FF2B5EF4-FFF2-40B4-BE49-F238E27FC236}">
                <a16:creationId xmlns:a16="http://schemas.microsoft.com/office/drawing/2014/main" id="{29A5D9CD-A9A4-4701-AC33-3839F8CA2A8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33"/>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18F33F7-C0F4-4AAE-BBF2-4C5827F54884}"/>
              </a:ext>
            </a:extLst>
          </p:cNvPr>
          <p:cNvSpPr txBox="1"/>
          <p:nvPr/>
        </p:nvSpPr>
        <p:spPr>
          <a:xfrm>
            <a:off x="640079" y="640080"/>
            <a:ext cx="2988945" cy="2865120"/>
          </a:xfrm>
          <a:prstGeom prst="ellipse">
            <a:avLst/>
          </a:prstGeom>
          <a:solidFill>
            <a:srgbClr val="FFFFFF"/>
          </a:solidFill>
          <a:ln w="174625" cmpd="thinThick">
            <a:solidFill>
              <a:srgbClr val="FFFFFF"/>
            </a:solidFill>
          </a:ln>
        </p:spPr>
        <p:txBody>
          <a:bodyPr vert="horz" lIns="91440" tIns="45720" rIns="91440" bIns="45720" rtlCol="0" anchor="ctr">
            <a:noAutofit/>
          </a:bodyPr>
          <a:lstStyle/>
          <a:p>
            <a:pPr algn="ctr">
              <a:lnSpc>
                <a:spcPct val="90000"/>
              </a:lnSpc>
              <a:spcBef>
                <a:spcPct val="0"/>
              </a:spcBef>
              <a:spcAft>
                <a:spcPts val="600"/>
              </a:spcAft>
            </a:pPr>
            <a:r>
              <a:rPr lang="en-US" sz="4000" b="1" dirty="0">
                <a:solidFill>
                  <a:srgbClr val="262626"/>
                </a:solidFill>
                <a:latin typeface="+mj-lt"/>
                <a:ea typeface="+mj-ea"/>
                <a:cs typeface="+mj-cs"/>
              </a:rPr>
              <a:t>Problems with the Theory?</a:t>
            </a:r>
          </a:p>
        </p:txBody>
      </p:sp>
    </p:spTree>
    <p:extLst>
      <p:ext uri="{BB962C8B-B14F-4D97-AF65-F5344CB8AC3E}">
        <p14:creationId xmlns:p14="http://schemas.microsoft.com/office/powerpoint/2010/main" val="40375230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Picture 2" descr="Did You Know – Get An Eye Witness | Kelaher Connell Connor Law Firm">
            <a:extLst>
              <a:ext uri="{FF2B5EF4-FFF2-40B4-BE49-F238E27FC236}">
                <a16:creationId xmlns:a16="http://schemas.microsoft.com/office/drawing/2014/main" id="{F4BA59AC-F679-4F00-B0FA-94B14CCF36A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021" r="-1" b="-1"/>
          <a:stretch/>
        </p:blipFill>
        <p:spPr bwMode="auto">
          <a:xfrm>
            <a:off x="374275" y="417168"/>
            <a:ext cx="11443450" cy="6023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2062897"/>
      </p:ext>
    </p:extLst>
  </p:cSld>
  <p:clrMapOvr>
    <a:overrideClrMapping bg1="dk1" tx1="lt1" bg2="dk2" tx2="lt2" accent1="accent1" accent2="accent2" accent3="accent3" accent4="accent4" accent5="accent5" accent6="accent6" hlink="hlink" folHlink="folHlink"/>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A81E7530-396C-45F0-92F4-A885648D16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4 Reasons why Latter-day Saints should reverence and study the Crucifixion  more | Book of Mormon Central">
            <a:extLst>
              <a:ext uri="{FF2B5EF4-FFF2-40B4-BE49-F238E27FC236}">
                <a16:creationId xmlns:a16="http://schemas.microsoft.com/office/drawing/2014/main" id="{DE3E9777-AC02-4B3E-8ED0-D4BB4D8E371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62" r="1" b="1"/>
          <a:stretch/>
        </p:blipFill>
        <p:spPr bwMode="auto">
          <a:xfrm>
            <a:off x="603671" y="-1"/>
            <a:ext cx="11588329" cy="6857999"/>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7316481C-0A49-4796-812B-0D64F063B7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419898" cy="6858000"/>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7" name="Group 76">
            <a:extLst>
              <a:ext uri="{FF2B5EF4-FFF2-40B4-BE49-F238E27FC236}">
                <a16:creationId xmlns:a16="http://schemas.microsoft.com/office/drawing/2014/main" id="{81DE8B58-F373-409E-A253-4380A66091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1188720" y="73152"/>
            <a:chExt cx="1178966" cy="232963"/>
          </a:xfrm>
        </p:grpSpPr>
        <p:sp>
          <p:nvSpPr>
            <p:cNvPr id="78" name="Rectangle 64">
              <a:extLst>
                <a:ext uri="{FF2B5EF4-FFF2-40B4-BE49-F238E27FC236}">
                  <a16:creationId xmlns:a16="http://schemas.microsoft.com/office/drawing/2014/main" id="{F5ACE265-D22D-48CC-99DE-EB81AE9229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66">
              <a:extLst>
                <a:ext uri="{FF2B5EF4-FFF2-40B4-BE49-F238E27FC236}">
                  <a16:creationId xmlns:a16="http://schemas.microsoft.com/office/drawing/2014/main" id="{6FE80EEA-F4ED-4436-8861-0BEAAEFE76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64">
              <a:extLst>
                <a:ext uri="{FF2B5EF4-FFF2-40B4-BE49-F238E27FC236}">
                  <a16:creationId xmlns:a16="http://schemas.microsoft.com/office/drawing/2014/main" id="{C3642BC8-86E8-47D0-8846-3E4D49E4B4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66">
              <a:extLst>
                <a:ext uri="{FF2B5EF4-FFF2-40B4-BE49-F238E27FC236}">
                  <a16:creationId xmlns:a16="http://schemas.microsoft.com/office/drawing/2014/main" id="{82D35214-3634-4180-BF0E-45B6145161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64">
              <a:extLst>
                <a:ext uri="{FF2B5EF4-FFF2-40B4-BE49-F238E27FC236}">
                  <a16:creationId xmlns:a16="http://schemas.microsoft.com/office/drawing/2014/main" id="{15BE89E6-3D1C-42B5-A950-E72889F8BB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66">
              <a:extLst>
                <a:ext uri="{FF2B5EF4-FFF2-40B4-BE49-F238E27FC236}">
                  <a16:creationId xmlns:a16="http://schemas.microsoft.com/office/drawing/2014/main" id="{473771CC-5097-4E08-9606-24B0BC9A0D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64">
              <a:extLst>
                <a:ext uri="{FF2B5EF4-FFF2-40B4-BE49-F238E27FC236}">
                  <a16:creationId xmlns:a16="http://schemas.microsoft.com/office/drawing/2014/main" id="{BE872634-00DA-47BD-880D-5C05FFADCC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66">
              <a:extLst>
                <a:ext uri="{FF2B5EF4-FFF2-40B4-BE49-F238E27FC236}">
                  <a16:creationId xmlns:a16="http://schemas.microsoft.com/office/drawing/2014/main" id="{4F151F5C-DE9B-460E-BC51-471F4A8A5A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64">
              <a:extLst>
                <a:ext uri="{FF2B5EF4-FFF2-40B4-BE49-F238E27FC236}">
                  <a16:creationId xmlns:a16="http://schemas.microsoft.com/office/drawing/2014/main" id="{34557B8A-4D2F-4D0D-B746-59EA85318C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66">
              <a:extLst>
                <a:ext uri="{FF2B5EF4-FFF2-40B4-BE49-F238E27FC236}">
                  <a16:creationId xmlns:a16="http://schemas.microsoft.com/office/drawing/2014/main" id="{C764CD8E-E409-4E9B-8E87-746DDE36D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64">
              <a:extLst>
                <a:ext uri="{FF2B5EF4-FFF2-40B4-BE49-F238E27FC236}">
                  <a16:creationId xmlns:a16="http://schemas.microsoft.com/office/drawing/2014/main" id="{8E27A01D-2F01-4286-9453-3FBF6E848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66">
              <a:extLst>
                <a:ext uri="{FF2B5EF4-FFF2-40B4-BE49-F238E27FC236}">
                  <a16:creationId xmlns:a16="http://schemas.microsoft.com/office/drawing/2014/main" id="{460487A5-12EB-422E-9588-8FF06FAF73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64">
              <a:extLst>
                <a:ext uri="{FF2B5EF4-FFF2-40B4-BE49-F238E27FC236}">
                  <a16:creationId xmlns:a16="http://schemas.microsoft.com/office/drawing/2014/main" id="{7D522D20-C9F7-4B34-9066-4B43ADAABD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66">
              <a:extLst>
                <a:ext uri="{FF2B5EF4-FFF2-40B4-BE49-F238E27FC236}">
                  <a16:creationId xmlns:a16="http://schemas.microsoft.com/office/drawing/2014/main" id="{97B04F2C-295B-447A-8941-0AD4F55516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64">
              <a:extLst>
                <a:ext uri="{FF2B5EF4-FFF2-40B4-BE49-F238E27FC236}">
                  <a16:creationId xmlns:a16="http://schemas.microsoft.com/office/drawing/2014/main" id="{17D7FF91-B366-4534-B9B4-5710926EE7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66">
              <a:extLst>
                <a:ext uri="{FF2B5EF4-FFF2-40B4-BE49-F238E27FC236}">
                  <a16:creationId xmlns:a16="http://schemas.microsoft.com/office/drawing/2014/main" id="{B5B8116C-ADD9-4826-9C37-270377E8F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64">
              <a:extLst>
                <a:ext uri="{FF2B5EF4-FFF2-40B4-BE49-F238E27FC236}">
                  <a16:creationId xmlns:a16="http://schemas.microsoft.com/office/drawing/2014/main" id="{22D01D96-8DB8-40BF-83AC-4CA49EC263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66">
              <a:extLst>
                <a:ext uri="{FF2B5EF4-FFF2-40B4-BE49-F238E27FC236}">
                  <a16:creationId xmlns:a16="http://schemas.microsoft.com/office/drawing/2014/main" id="{44B584CD-5E60-4B15-847C-B30D15DA1A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64">
              <a:extLst>
                <a:ext uri="{FF2B5EF4-FFF2-40B4-BE49-F238E27FC236}">
                  <a16:creationId xmlns:a16="http://schemas.microsoft.com/office/drawing/2014/main" id="{CF2BB7DC-B968-4F0B-9748-BF0E6E297C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66">
              <a:extLst>
                <a:ext uri="{FF2B5EF4-FFF2-40B4-BE49-F238E27FC236}">
                  <a16:creationId xmlns:a16="http://schemas.microsoft.com/office/drawing/2014/main" id="{CF12C159-3F09-4861-9450-ECD5DB310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9" name="Rectangle 98">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5302274-4EEC-4412-9ACD-2A078D9B5767}"/>
              </a:ext>
            </a:extLst>
          </p:cNvPr>
          <p:cNvSpPr txBox="1"/>
          <p:nvPr/>
        </p:nvSpPr>
        <p:spPr>
          <a:xfrm>
            <a:off x="925455" y="420624"/>
            <a:ext cx="3997527" cy="1032604"/>
          </a:xfrm>
          <a:prstGeom prst="rect">
            <a:avLst/>
          </a:prstGeom>
        </p:spPr>
        <p:txBody>
          <a:bodyPr vert="horz" lIns="91440" tIns="45720" rIns="91440" bIns="45720" rtlCol="0" anchor="ctr">
            <a:noAutofit/>
          </a:bodyPr>
          <a:lstStyle/>
          <a:p>
            <a:pPr>
              <a:lnSpc>
                <a:spcPct val="90000"/>
              </a:lnSpc>
              <a:spcBef>
                <a:spcPct val="0"/>
              </a:spcBef>
              <a:spcAft>
                <a:spcPts val="600"/>
              </a:spcAft>
            </a:pPr>
            <a:r>
              <a:rPr lang="en-US" sz="5400" b="1" i="0" dirty="0">
                <a:solidFill>
                  <a:schemeClr val="bg1"/>
                </a:solidFill>
                <a:effectLst/>
              </a:rPr>
              <a:t>Problems:</a:t>
            </a:r>
          </a:p>
        </p:txBody>
      </p:sp>
      <p:sp>
        <p:nvSpPr>
          <p:cNvPr id="29" name="TextBox 28">
            <a:extLst>
              <a:ext uri="{FF2B5EF4-FFF2-40B4-BE49-F238E27FC236}">
                <a16:creationId xmlns:a16="http://schemas.microsoft.com/office/drawing/2014/main" id="{D9083A8C-F344-438A-B196-BE772A9A34DC}"/>
              </a:ext>
            </a:extLst>
          </p:cNvPr>
          <p:cNvSpPr txBox="1"/>
          <p:nvPr/>
        </p:nvSpPr>
        <p:spPr>
          <a:xfrm>
            <a:off x="936792" y="1404086"/>
            <a:ext cx="3986190" cy="5207026"/>
          </a:xfrm>
          <a:prstGeom prst="rect">
            <a:avLst/>
          </a:prstGeom>
        </p:spPr>
        <p:txBody>
          <a:bodyPr vert="horz" lIns="91440" tIns="45720" rIns="91440" bIns="45720" rtlCol="0" anchor="ctr">
            <a:noAutofit/>
          </a:bodyPr>
          <a:lstStyle/>
          <a:p>
            <a:pPr>
              <a:lnSpc>
                <a:spcPct val="90000"/>
              </a:lnSpc>
              <a:spcBef>
                <a:spcPct val="0"/>
              </a:spcBef>
              <a:spcAft>
                <a:spcPts val="600"/>
              </a:spcAft>
            </a:pPr>
            <a:r>
              <a:rPr lang="en-US" sz="5200" dirty="0">
                <a:solidFill>
                  <a:schemeClr val="bg1"/>
                </a:solidFill>
              </a:rPr>
              <a:t>When Jesus was stabbed in the side, blood and water came out, showing He was dead</a:t>
            </a:r>
            <a:endParaRPr lang="en-US" sz="5200" i="0" dirty="0">
              <a:solidFill>
                <a:schemeClr val="bg1"/>
              </a:solidFill>
              <a:effectLst/>
            </a:endParaRPr>
          </a:p>
        </p:txBody>
      </p:sp>
    </p:spTree>
    <p:extLst>
      <p:ext uri="{BB962C8B-B14F-4D97-AF65-F5344CB8AC3E}">
        <p14:creationId xmlns:p14="http://schemas.microsoft.com/office/powerpoint/2010/main" val="383237777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ook open on a table&#10;&#10;Description automatically generated with low confidence">
            <a:extLst>
              <a:ext uri="{FF2B5EF4-FFF2-40B4-BE49-F238E27FC236}">
                <a16:creationId xmlns:a16="http://schemas.microsoft.com/office/drawing/2014/main" id="{C2C699F0-819D-4605-9398-4F86C011D0A3}"/>
              </a:ext>
            </a:extLst>
          </p:cNvPr>
          <p:cNvPicPr>
            <a:picLocks noChangeAspect="1"/>
          </p:cNvPicPr>
          <p:nvPr/>
        </p:nvPicPr>
        <p:blipFill rotWithShape="1">
          <a:blip r:embed="rId2">
            <a:alphaModFix amt="29000"/>
            <a:extLst>
              <a:ext uri="{BEBA8EAE-BF5A-486C-A8C5-ECC9F3942E4B}">
                <a14:imgProps xmlns:a14="http://schemas.microsoft.com/office/drawing/2010/main">
                  <a14:imgLayer r:embed="rId3">
                    <a14:imgEffect>
                      <a14:saturation sat="181000"/>
                    </a14:imgEffect>
                    <a14:imgEffect>
                      <a14:brightnessContrast bright="-8000"/>
                    </a14:imgEffect>
                  </a14:imgLayer>
                </a14:imgProps>
              </a:ext>
              <a:ext uri="{28A0092B-C50C-407E-A947-70E740481C1C}">
                <a14:useLocalDpi xmlns:a14="http://schemas.microsoft.com/office/drawing/2010/main" val="0"/>
              </a:ext>
            </a:extLst>
          </a:blip>
          <a:srcRect b="3043"/>
          <a:stretch/>
        </p:blipFill>
        <p:spPr>
          <a:xfrm>
            <a:off x="29357" y="0"/>
            <a:ext cx="12162643" cy="6858000"/>
          </a:xfrm>
          <a:prstGeom prst="rect">
            <a:avLst/>
          </a:prstGeom>
        </p:spPr>
      </p:pic>
      <p:sp>
        <p:nvSpPr>
          <p:cNvPr id="8" name="Rectangle 7">
            <a:extLst>
              <a:ext uri="{FF2B5EF4-FFF2-40B4-BE49-F238E27FC236}">
                <a16:creationId xmlns:a16="http://schemas.microsoft.com/office/drawing/2014/main" id="{1B49D38C-BFD3-4D14-960F-C7E6DEFEEA69}"/>
              </a:ext>
            </a:extLst>
          </p:cNvPr>
          <p:cNvSpPr/>
          <p:nvPr/>
        </p:nvSpPr>
        <p:spPr>
          <a:xfrm>
            <a:off x="955253" y="555107"/>
            <a:ext cx="10281493" cy="3785652"/>
          </a:xfrm>
          <a:prstGeom prst="rect">
            <a:avLst/>
          </a:prstGeom>
        </p:spPr>
        <p:txBody>
          <a:bodyPr wrap="square">
            <a:spAutoFit/>
          </a:bodyPr>
          <a:lstStyle/>
          <a:p>
            <a:pPr algn="ctr"/>
            <a:r>
              <a:rPr lang="en-US" sz="6000" dirty="0">
                <a:solidFill>
                  <a:schemeClr val="bg1"/>
                </a:solidFill>
              </a:rPr>
              <a:t>John 19:34: “But one of the soldiers pierced His side with a spear, and immediately blood and water came out.”</a:t>
            </a:r>
          </a:p>
        </p:txBody>
      </p:sp>
    </p:spTree>
    <p:extLst>
      <p:ext uri="{BB962C8B-B14F-4D97-AF65-F5344CB8AC3E}">
        <p14:creationId xmlns:p14="http://schemas.microsoft.com/office/powerpoint/2010/main" val="280726944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434" name="Picture 2" descr="MRes Medical Science (MRes) | Chester Medical School Courses | University  of Chester">
            <a:extLst>
              <a:ext uri="{FF2B5EF4-FFF2-40B4-BE49-F238E27FC236}">
                <a16:creationId xmlns:a16="http://schemas.microsoft.com/office/drawing/2014/main" id="{3ED0BF6D-14FC-4F20-89A9-14AFEDCDEC2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091" r="19192"/>
          <a:stretch/>
        </p:blipFill>
        <p:spPr bwMode="auto">
          <a:xfrm>
            <a:off x="20" y="10"/>
            <a:ext cx="12191981"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6A959BBA-A09F-4AFB-921B-A30ACEC19420}"/>
              </a:ext>
            </a:extLst>
          </p:cNvPr>
          <p:cNvSpPr txBox="1"/>
          <p:nvPr/>
        </p:nvSpPr>
        <p:spPr>
          <a:xfrm>
            <a:off x="137853" y="4017818"/>
            <a:ext cx="9078562" cy="146171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600" b="1" i="0" dirty="0">
                <a:effectLst/>
                <a:latin typeface="+mj-lt"/>
                <a:ea typeface="+mj-ea"/>
                <a:cs typeface="+mj-cs"/>
              </a:rPr>
              <a:t>Even Modern Medical Science Agrees Blood and Water Means Dead</a:t>
            </a:r>
          </a:p>
        </p:txBody>
      </p:sp>
      <p:sp>
        <p:nvSpPr>
          <p:cNvPr id="75" name="Rectangle: Rounded Corners 74">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overrideClrMapping bg1="dk1" tx1="lt1" bg2="dk2" tx2="lt2" accent1="accent1" accent2="accent2" accent3="accent3" accent4="accent4" accent5="accent5" accent6="accent6" hlink="hlink" folHlink="folHlink"/>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458" name="Picture 2" descr="7 Key Points to Consider When Purchasing a New Firewall">
            <a:extLst>
              <a:ext uri="{FF2B5EF4-FFF2-40B4-BE49-F238E27FC236}">
                <a16:creationId xmlns:a16="http://schemas.microsoft.com/office/drawing/2014/main" id="{56BE9D21-CF89-48D2-9E4F-8C08862DBF9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717" r="33470" b="3709"/>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526DB1A7-340D-418C-948F-41EEC6C1C6DC}"/>
              </a:ext>
            </a:extLst>
          </p:cNvPr>
          <p:cNvSpPr txBox="1"/>
          <p:nvPr/>
        </p:nvSpPr>
        <p:spPr>
          <a:xfrm>
            <a:off x="477981" y="942975"/>
            <a:ext cx="4303570" cy="3383522"/>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400" i="0" dirty="0">
                <a:effectLst/>
                <a:latin typeface="+mj-lt"/>
                <a:ea typeface="+mj-ea"/>
                <a:cs typeface="+mj-cs"/>
              </a:rPr>
              <a:t>Jesus was also beaten, crucified, had severe blood loss, flogged,</a:t>
            </a:r>
            <a:r>
              <a:rPr lang="en-US" sz="4400" dirty="0">
                <a:latin typeface="+mj-lt"/>
                <a:ea typeface="+mj-ea"/>
                <a:cs typeface="+mj-cs"/>
              </a:rPr>
              <a:t> and a</a:t>
            </a:r>
            <a:r>
              <a:rPr lang="en-US" sz="4400" i="0" dirty="0">
                <a:effectLst/>
                <a:latin typeface="+mj-lt"/>
                <a:ea typeface="+mj-ea"/>
                <a:cs typeface="+mj-cs"/>
              </a:rPr>
              <a:t> crown of thorns</a:t>
            </a:r>
          </a:p>
        </p:txBody>
      </p:sp>
      <p:sp>
        <p:nvSpPr>
          <p:cNvPr id="75" name="Rectangle 7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7" name="Rectangle 7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060F2270-9429-4A10-91C1-D63113DD5326}"/>
              </a:ext>
            </a:extLst>
          </p:cNvPr>
          <p:cNvSpPr txBox="1"/>
          <p:nvPr/>
        </p:nvSpPr>
        <p:spPr>
          <a:xfrm>
            <a:off x="477981" y="4785631"/>
            <a:ext cx="4303570" cy="1746615"/>
          </a:xfrm>
          <a:prstGeom prst="rect">
            <a:avLst/>
          </a:prstGeom>
        </p:spPr>
        <p:txBody>
          <a:bodyPr vert="horz" lIns="91440" tIns="45720" rIns="91440" bIns="45720" rtlCol="0" anchor="b">
            <a:normAutofit lnSpcReduction="10000"/>
          </a:bodyPr>
          <a:lstStyle/>
          <a:p>
            <a:pPr>
              <a:lnSpc>
                <a:spcPct val="90000"/>
              </a:lnSpc>
              <a:spcBef>
                <a:spcPct val="0"/>
              </a:spcBef>
              <a:spcAft>
                <a:spcPts val="600"/>
              </a:spcAft>
            </a:pPr>
            <a:r>
              <a:rPr lang="en-US" sz="4400" b="1" i="0" dirty="0">
                <a:effectLst/>
                <a:latin typeface="+mj-lt"/>
                <a:ea typeface="+mj-ea"/>
                <a:cs typeface="+mj-cs"/>
              </a:rPr>
              <a:t>How on earth would he recover so quickly?</a:t>
            </a:r>
          </a:p>
        </p:txBody>
      </p:sp>
    </p:spTree>
    <p:extLst>
      <p:ext uri="{BB962C8B-B14F-4D97-AF65-F5344CB8AC3E}">
        <p14:creationId xmlns:p14="http://schemas.microsoft.com/office/powerpoint/2010/main" val="68693346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268" name="Rectangle 7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6" name="Picture 2" descr="John 20 Bible Pictures: Mary finds Jesus&amp;#39; empty tomb">
            <a:extLst>
              <a:ext uri="{FF2B5EF4-FFF2-40B4-BE49-F238E27FC236}">
                <a16:creationId xmlns:a16="http://schemas.microsoft.com/office/drawing/2014/main" id="{8BAAF8E4-1ED3-4402-A777-2722729685D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077" r="-1" b="31136"/>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11269" name="Rectangle 7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B2E24D89-62C2-4BA7-AEA5-BA4724741E7B}"/>
              </a:ext>
            </a:extLst>
          </p:cNvPr>
          <p:cNvSpPr txBox="1"/>
          <p:nvPr/>
        </p:nvSpPr>
        <p:spPr>
          <a:xfrm>
            <a:off x="477980" y="960212"/>
            <a:ext cx="4379791" cy="3366285"/>
          </a:xfrm>
          <a:prstGeom prst="rect">
            <a:avLst/>
          </a:prstGeom>
        </p:spPr>
        <p:txBody>
          <a:bodyPr vert="horz" lIns="91440" tIns="45720" rIns="91440" bIns="45720" rtlCol="0" anchor="b">
            <a:normAutofit fontScale="92500" lnSpcReduction="10000"/>
          </a:bodyPr>
          <a:lstStyle/>
          <a:p>
            <a:pPr>
              <a:lnSpc>
                <a:spcPct val="90000"/>
              </a:lnSpc>
              <a:spcBef>
                <a:spcPct val="0"/>
              </a:spcBef>
              <a:spcAft>
                <a:spcPts val="600"/>
              </a:spcAft>
            </a:pPr>
            <a:r>
              <a:rPr lang="en-US" sz="5500" b="1" dirty="0">
                <a:latin typeface="+mj-lt"/>
                <a:ea typeface="+mj-ea"/>
                <a:cs typeface="+mj-cs"/>
              </a:rPr>
              <a:t>How would Jesus wake up and move a 4k pound stone and leave?</a:t>
            </a:r>
            <a:endParaRPr lang="en-US" sz="5500" b="1" u="sng" dirty="0">
              <a:latin typeface="+mj-lt"/>
              <a:ea typeface="+mj-ea"/>
              <a:cs typeface="+mj-cs"/>
            </a:endParaRPr>
          </a:p>
        </p:txBody>
      </p:sp>
      <p:sp>
        <p:nvSpPr>
          <p:cNvPr id="11270" name="Rectangle 7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1271" name="Rectangle 7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E8A44B0D-4A09-4081-B13C-B595316A9273}"/>
              </a:ext>
            </a:extLst>
          </p:cNvPr>
          <p:cNvSpPr txBox="1"/>
          <p:nvPr/>
        </p:nvSpPr>
        <p:spPr>
          <a:xfrm>
            <a:off x="477980" y="4853584"/>
            <a:ext cx="4945519" cy="1477328"/>
          </a:xfrm>
          <a:prstGeom prst="rect">
            <a:avLst/>
          </a:prstGeom>
          <a:noFill/>
        </p:spPr>
        <p:txBody>
          <a:bodyPr wrap="square" rtlCol="0">
            <a:spAutoFit/>
          </a:bodyPr>
          <a:lstStyle/>
          <a:p>
            <a:r>
              <a:rPr lang="en-US" sz="4500" b="1" dirty="0"/>
              <a:t>He beats off the Roman Guards too?</a:t>
            </a:r>
          </a:p>
        </p:txBody>
      </p:sp>
    </p:spTree>
    <p:extLst>
      <p:ext uri="{BB962C8B-B14F-4D97-AF65-F5344CB8AC3E}">
        <p14:creationId xmlns:p14="http://schemas.microsoft.com/office/powerpoint/2010/main" val="263124701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900" decel="100000" fill="hold"/>
                                        <p:tgtEl>
                                          <p:spTgt spid="1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484" name="Picture 4" descr="What To Play: Ryse: Son Of Rome (2013) – That Moment In">
            <a:extLst>
              <a:ext uri="{FF2B5EF4-FFF2-40B4-BE49-F238E27FC236}">
                <a16:creationId xmlns:a16="http://schemas.microsoft.com/office/drawing/2014/main" id="{CF18B2C5-5C1B-4A0A-AF63-25F97D4783C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661" r="18184"/>
          <a:stretch/>
        </p:blipFill>
        <p:spPr bwMode="auto">
          <a:xfrm>
            <a:off x="3882570" y="10"/>
            <a:ext cx="8309429" cy="6857990"/>
          </a:xfrm>
          <a:custGeom>
            <a:avLst/>
            <a:gdLst/>
            <a:ahLst/>
            <a:cxnLst/>
            <a:rect l="l" t="t" r="r" b="b"/>
            <a:pathLst>
              <a:path w="12192000" h="6858000">
                <a:moveTo>
                  <a:pt x="0" y="0"/>
                </a:moveTo>
                <a:lnTo>
                  <a:pt x="12192000" y="0"/>
                </a:lnTo>
                <a:lnTo>
                  <a:pt x="12192000"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grpSp>
        <p:nvGrpSpPr>
          <p:cNvPr id="73" name="Group 72">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74" name="Freeform: Shape 73">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75" name="Group 74">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76" name="Group 75">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80" name="Freeform: Shape 79">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1" name="Freeform: Shape 80">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77" name="Group 76">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3">
                  <a:alphaModFix amt="57000"/>
                </a:blip>
                <a:tile tx="0" ty="0" sx="100000" sy="100000" flip="none" algn="tl"/>
              </a:blipFill>
              <a:effectLst/>
            </p:grpSpPr>
            <p:sp>
              <p:nvSpPr>
                <p:cNvPr id="78" name="Freeform: Shape 77">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9" name="Freeform: Shape 78">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16" name="TextBox 15">
            <a:extLst>
              <a:ext uri="{FF2B5EF4-FFF2-40B4-BE49-F238E27FC236}">
                <a16:creationId xmlns:a16="http://schemas.microsoft.com/office/drawing/2014/main" id="{923AA0AA-BD52-4624-993B-8E90559EC8B1}"/>
              </a:ext>
            </a:extLst>
          </p:cNvPr>
          <p:cNvSpPr txBox="1"/>
          <p:nvPr/>
        </p:nvSpPr>
        <p:spPr>
          <a:xfrm>
            <a:off x="403788" y="348259"/>
            <a:ext cx="3034737" cy="6247864"/>
          </a:xfrm>
          <a:prstGeom prst="rect">
            <a:avLst/>
          </a:prstGeom>
          <a:noFill/>
        </p:spPr>
        <p:txBody>
          <a:bodyPr wrap="square" rtlCol="0">
            <a:spAutoFit/>
          </a:bodyPr>
          <a:lstStyle/>
          <a:p>
            <a:pPr algn="ctr"/>
            <a:r>
              <a:rPr lang="en-US" sz="5000" dirty="0">
                <a:solidFill>
                  <a:schemeClr val="bg1"/>
                </a:solidFill>
              </a:rPr>
              <a:t>Multiple Guards Have to Sign Off on the Body Confirming the Victim is Dead</a:t>
            </a:r>
          </a:p>
        </p:txBody>
      </p:sp>
    </p:spTree>
    <p:extLst>
      <p:ext uri="{BB962C8B-B14F-4D97-AF65-F5344CB8AC3E}">
        <p14:creationId xmlns:p14="http://schemas.microsoft.com/office/powerpoint/2010/main" val="2735168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900" decel="100000" fill="hold"/>
                                        <p:tgtEl>
                                          <p:spTgt spid="1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506" name="Picture 2" descr="Dead&amp;#39; woman found alive in South Africa morgue fridge - BBC News">
            <a:extLst>
              <a:ext uri="{FF2B5EF4-FFF2-40B4-BE49-F238E27FC236}">
                <a16:creationId xmlns:a16="http://schemas.microsoft.com/office/drawing/2014/main" id="{720DD8BA-1224-44A1-8D22-57D9693C00C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0396" r="-1" b="13063"/>
          <a:stretch/>
        </p:blipFill>
        <p:spPr bwMode="auto">
          <a:xfrm>
            <a:off x="320040" y="320040"/>
            <a:ext cx="11548872" cy="4303462"/>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A27B6159-7734-4564-9E0F-C4BC43C36E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4782312"/>
            <a:ext cx="11548872"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5" name="Straight Connector 74">
            <a:extLst>
              <a:ext uri="{FF2B5EF4-FFF2-40B4-BE49-F238E27FC236}">
                <a16:creationId xmlns:a16="http://schemas.microsoft.com/office/drawing/2014/main" id="{E2FFB46B-05BC-4950-B18A-9593FDAE6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059936" y="523797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7278AFF3-7DF2-4120-9C3B-A39F20841D04}"/>
              </a:ext>
            </a:extLst>
          </p:cNvPr>
          <p:cNvSpPr txBox="1"/>
          <p:nvPr/>
        </p:nvSpPr>
        <p:spPr>
          <a:xfrm>
            <a:off x="4379975" y="5009083"/>
            <a:ext cx="7250049" cy="1345997"/>
          </a:xfrm>
          <a:prstGeom prst="rect">
            <a:avLst/>
          </a:prstGeom>
        </p:spPr>
        <p:txBody>
          <a:bodyPr vert="horz" lIns="91440" tIns="45720" rIns="91440" bIns="45720" rtlCol="0" anchor="ctr">
            <a:noAutofit/>
          </a:bodyPr>
          <a:lstStyle/>
          <a:p>
            <a:pPr>
              <a:lnSpc>
                <a:spcPct val="90000"/>
              </a:lnSpc>
              <a:spcAft>
                <a:spcPts val="600"/>
              </a:spcAft>
            </a:pPr>
            <a:r>
              <a:rPr lang="en-US" sz="4600" dirty="0">
                <a:solidFill>
                  <a:schemeClr val="bg1"/>
                </a:solidFill>
              </a:rPr>
              <a:t>Identifying a dead body is not difficult, changes happen</a:t>
            </a:r>
          </a:p>
        </p:txBody>
      </p:sp>
      <p:sp>
        <p:nvSpPr>
          <p:cNvPr id="8" name="TextBox 7">
            <a:extLst>
              <a:ext uri="{FF2B5EF4-FFF2-40B4-BE49-F238E27FC236}">
                <a16:creationId xmlns:a16="http://schemas.microsoft.com/office/drawing/2014/main" id="{5FBC4F90-353F-48CB-92BC-C2F4B6B5C61C}"/>
              </a:ext>
            </a:extLst>
          </p:cNvPr>
          <p:cNvSpPr txBox="1"/>
          <p:nvPr/>
        </p:nvSpPr>
        <p:spPr>
          <a:xfrm>
            <a:off x="561977" y="4999025"/>
            <a:ext cx="3257548" cy="1345997"/>
          </a:xfrm>
          <a:prstGeom prst="rect">
            <a:avLst/>
          </a:prstGeom>
        </p:spPr>
        <p:txBody>
          <a:bodyPr vert="horz" lIns="91440" tIns="45720" rIns="91440" bIns="45720" rtlCol="0" anchor="ctr">
            <a:noAutofit/>
          </a:bodyPr>
          <a:lstStyle/>
          <a:p>
            <a:pPr algn="ctr">
              <a:lnSpc>
                <a:spcPct val="90000"/>
              </a:lnSpc>
              <a:spcAft>
                <a:spcPts val="600"/>
              </a:spcAft>
            </a:pPr>
            <a:r>
              <a:rPr lang="en-US" sz="4600" b="1" dirty="0">
                <a:solidFill>
                  <a:schemeClr val="bg1"/>
                </a:solidFill>
              </a:rPr>
              <a:t>How likely is the theory?</a:t>
            </a:r>
          </a:p>
        </p:txBody>
      </p:sp>
    </p:spTree>
    <p:extLst>
      <p:ext uri="{BB962C8B-B14F-4D97-AF65-F5344CB8AC3E}">
        <p14:creationId xmlns:p14="http://schemas.microsoft.com/office/powerpoint/2010/main" val="3940998930"/>
      </p:ext>
    </p:extLst>
  </p:cSld>
  <p:clrMapOvr>
    <a:overrideClrMapping bg1="dk1" tx1="lt1" bg2="dk2" tx2="lt2" accent1="accent1" accent2="accent2" accent3="accent3" accent4="accent4" accent5="accent5" accent6="accent6" hlink="hlink" folHlink="folHlink"/>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530" name="Picture 2" descr="Why Did Jesus Fold The Napkin? Evidence — The Exalted Christ">
            <a:extLst>
              <a:ext uri="{FF2B5EF4-FFF2-40B4-BE49-F238E27FC236}">
                <a16:creationId xmlns:a16="http://schemas.microsoft.com/office/drawing/2014/main" id="{F22CE0AF-F07D-4952-BF07-F317818A1C1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650" b="125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2830876-00CF-45BA-8976-075B7800CB9F}"/>
              </a:ext>
            </a:extLst>
          </p:cNvPr>
          <p:cNvSpPr txBox="1"/>
          <p:nvPr/>
        </p:nvSpPr>
        <p:spPr>
          <a:xfrm>
            <a:off x="523875" y="5317240"/>
            <a:ext cx="11210925"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600" b="1" dirty="0">
                <a:solidFill>
                  <a:schemeClr val="tx1">
                    <a:lumMod val="85000"/>
                    <a:lumOff val="15000"/>
                  </a:schemeClr>
                </a:solidFill>
                <a:latin typeface="+mj-lt"/>
                <a:ea typeface="+mj-ea"/>
                <a:cs typeface="+mj-cs"/>
              </a:rPr>
              <a:t>Why Would Jesus Fold and Leave His Clothes?</a:t>
            </a:r>
          </a:p>
        </p:txBody>
      </p:sp>
      <p:cxnSp>
        <p:nvCxnSpPr>
          <p:cNvPr id="73" name="Straight Connector 7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554" name="Picture 2" descr="Invisible Drax Scene - Avengers Infinity War (2018) Movie Clip HD - YouTube">
            <a:extLst>
              <a:ext uri="{FF2B5EF4-FFF2-40B4-BE49-F238E27FC236}">
                <a16:creationId xmlns:a16="http://schemas.microsoft.com/office/drawing/2014/main" id="{6040D7F4-72FA-4B89-B7B4-55B95BEC867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16" t="9091" r="32148"/>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C1D87658-822B-48A6-A916-018C9253A51C}"/>
              </a:ext>
            </a:extLst>
          </p:cNvPr>
          <p:cNvSpPr txBox="1"/>
          <p:nvPr/>
        </p:nvSpPr>
        <p:spPr>
          <a:xfrm>
            <a:off x="481028" y="897595"/>
            <a:ext cx="5424471" cy="3318371"/>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5000" dirty="0">
                <a:latin typeface="+mj-lt"/>
                <a:ea typeface="+mj-ea"/>
                <a:cs typeface="+mj-cs"/>
              </a:rPr>
              <a:t>How did the body of Jesus remain completely still for hours before burial?</a:t>
            </a:r>
          </a:p>
        </p:txBody>
      </p:sp>
      <p:sp>
        <p:nvSpPr>
          <p:cNvPr id="75" name="Rectangle 7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7" name="Rectangle 7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E8CA9386-039C-4844-8E89-34B7EF256975}"/>
              </a:ext>
            </a:extLst>
          </p:cNvPr>
          <p:cNvSpPr txBox="1"/>
          <p:nvPr/>
        </p:nvSpPr>
        <p:spPr>
          <a:xfrm>
            <a:off x="481028" y="4931976"/>
            <a:ext cx="5176821" cy="1487424"/>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5000" b="1" dirty="0">
                <a:latin typeface="+mj-lt"/>
                <a:ea typeface="+mj-ea"/>
                <a:cs typeface="+mj-cs"/>
              </a:rPr>
              <a:t>They wouldn’t notice a breath?</a:t>
            </a:r>
          </a:p>
        </p:txBody>
      </p:sp>
    </p:spTree>
    <p:extLst>
      <p:ext uri="{BB962C8B-B14F-4D97-AF65-F5344CB8AC3E}">
        <p14:creationId xmlns:p14="http://schemas.microsoft.com/office/powerpoint/2010/main" val="2638551721"/>
      </p:ext>
    </p:extLst>
  </p:cSld>
  <p:clrMapOvr>
    <a:overrideClrMapping bg1="dk1" tx1="lt1" bg2="dk2" tx2="lt2" accent1="accent1" accent2="accent2" accent3="accent3" accent4="accent4" accent5="accent5" accent6="accent6" hlink="hlink" folHlink="folHlink"/>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82753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668630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268" name="Rectangle 7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6" name="Picture 2" descr="John 20 Bible Pictures: Mary finds Jesus&amp;#39; empty tomb">
            <a:extLst>
              <a:ext uri="{FF2B5EF4-FFF2-40B4-BE49-F238E27FC236}">
                <a16:creationId xmlns:a16="http://schemas.microsoft.com/office/drawing/2014/main" id="{8BAAF8E4-1ED3-4402-A777-2722729685D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077" r="-1" b="31136"/>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11269" name="Rectangle 7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B2E24D89-62C2-4BA7-AEA5-BA4724741E7B}"/>
              </a:ext>
            </a:extLst>
          </p:cNvPr>
          <p:cNvSpPr txBox="1"/>
          <p:nvPr/>
        </p:nvSpPr>
        <p:spPr>
          <a:xfrm>
            <a:off x="477980" y="960212"/>
            <a:ext cx="4463475" cy="3366285"/>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5500" b="1" dirty="0">
                <a:latin typeface="+mj-lt"/>
                <a:ea typeface="+mj-ea"/>
                <a:cs typeface="+mj-cs"/>
              </a:rPr>
              <a:t>3. Displaced body of Jesus Conspiracy Theory</a:t>
            </a:r>
          </a:p>
        </p:txBody>
      </p:sp>
      <p:sp>
        <p:nvSpPr>
          <p:cNvPr id="11270" name="Rectangle 7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1271" name="Rectangle 7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E8A44B0D-4A09-4081-B13C-B595316A9273}"/>
              </a:ext>
            </a:extLst>
          </p:cNvPr>
          <p:cNvSpPr txBox="1"/>
          <p:nvPr/>
        </p:nvSpPr>
        <p:spPr>
          <a:xfrm>
            <a:off x="477980" y="4853584"/>
            <a:ext cx="4945519" cy="1477328"/>
          </a:xfrm>
          <a:prstGeom prst="rect">
            <a:avLst/>
          </a:prstGeom>
          <a:noFill/>
        </p:spPr>
        <p:txBody>
          <a:bodyPr wrap="square" rtlCol="0">
            <a:spAutoFit/>
          </a:bodyPr>
          <a:lstStyle/>
          <a:p>
            <a:r>
              <a:rPr lang="en-US" sz="4500" b="1" dirty="0"/>
              <a:t>Maybe the body of Jesus was moved…</a:t>
            </a:r>
          </a:p>
        </p:txBody>
      </p:sp>
    </p:spTree>
    <p:extLst>
      <p:ext uri="{BB962C8B-B14F-4D97-AF65-F5344CB8AC3E}">
        <p14:creationId xmlns:p14="http://schemas.microsoft.com/office/powerpoint/2010/main" val="358660737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900" decel="100000" fill="hold"/>
                                        <p:tgtEl>
                                          <p:spTgt spid="1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530" name="Picture 2" descr="Why Did Jesus Fold The Napkin? Evidence — The Exalted Christ">
            <a:extLst>
              <a:ext uri="{FF2B5EF4-FFF2-40B4-BE49-F238E27FC236}">
                <a16:creationId xmlns:a16="http://schemas.microsoft.com/office/drawing/2014/main" id="{F22CE0AF-F07D-4952-BF07-F317818A1C1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650" b="125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2830876-00CF-45BA-8976-075B7800CB9F}"/>
              </a:ext>
            </a:extLst>
          </p:cNvPr>
          <p:cNvSpPr txBox="1"/>
          <p:nvPr/>
        </p:nvSpPr>
        <p:spPr>
          <a:xfrm>
            <a:off x="523875" y="5317240"/>
            <a:ext cx="11210925" cy="744836"/>
          </a:xfrm>
          <a:prstGeom prst="rect">
            <a:avLst/>
          </a:prstGeom>
        </p:spPr>
        <p:txBody>
          <a:bodyPr vert="horz" lIns="91440" tIns="45720" rIns="91440" bIns="45720" rtlCol="0" anchor="ctr">
            <a:normAutofit fontScale="92500"/>
          </a:bodyPr>
          <a:lstStyle/>
          <a:p>
            <a:pPr algn="ctr">
              <a:lnSpc>
                <a:spcPct val="90000"/>
              </a:lnSpc>
              <a:spcBef>
                <a:spcPct val="0"/>
              </a:spcBef>
              <a:spcAft>
                <a:spcPts val="600"/>
              </a:spcAft>
            </a:pPr>
            <a:r>
              <a:rPr lang="en-US" sz="4600" b="1" dirty="0">
                <a:solidFill>
                  <a:schemeClr val="tx1">
                    <a:lumMod val="85000"/>
                    <a:lumOff val="15000"/>
                  </a:schemeClr>
                </a:solidFill>
                <a:latin typeface="+mj-lt"/>
                <a:ea typeface="+mj-ea"/>
                <a:cs typeface="+mj-cs"/>
              </a:rPr>
              <a:t>Was the body only temporarily in the first tomb?</a:t>
            </a:r>
          </a:p>
        </p:txBody>
      </p:sp>
      <p:cxnSp>
        <p:nvCxnSpPr>
          <p:cNvPr id="73" name="Straight Connector 7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342271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386" name="Picture 2" descr="Saint Joseph of Arimathea, Nicodemos, and the Holy Myrrhbearing Women - The  Catalog of Good Deeds">
            <a:extLst>
              <a:ext uri="{FF2B5EF4-FFF2-40B4-BE49-F238E27FC236}">
                <a16:creationId xmlns:a16="http://schemas.microsoft.com/office/drawing/2014/main" id="{7B4D67B1-2350-4932-AD5F-2D650297FFA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846" b="9884"/>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A6806CE-8215-4AD1-9BD6-FBE3E5957E13}"/>
              </a:ext>
            </a:extLst>
          </p:cNvPr>
          <p:cNvSpPr txBox="1"/>
          <p:nvPr/>
        </p:nvSpPr>
        <p:spPr>
          <a:xfrm>
            <a:off x="523875" y="5317240"/>
            <a:ext cx="11210925"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500" b="1" dirty="0">
                <a:solidFill>
                  <a:schemeClr val="tx1">
                    <a:lumMod val="85000"/>
                    <a:lumOff val="15000"/>
                  </a:schemeClr>
                </a:solidFill>
                <a:latin typeface="+mj-lt"/>
                <a:ea typeface="+mj-ea"/>
                <a:cs typeface="+mj-cs"/>
              </a:rPr>
              <a:t>Did they move the body to a new tomb?</a:t>
            </a:r>
          </a:p>
        </p:txBody>
      </p:sp>
      <p:cxnSp>
        <p:nvCxnSpPr>
          <p:cNvPr id="73" name="Straight Connector 7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526888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484" name="Picture 4" descr="What To Play: Ryse: Son Of Rome (2013) – That Moment In">
            <a:extLst>
              <a:ext uri="{FF2B5EF4-FFF2-40B4-BE49-F238E27FC236}">
                <a16:creationId xmlns:a16="http://schemas.microsoft.com/office/drawing/2014/main" id="{CF18B2C5-5C1B-4A0A-AF63-25F97D4783C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661" r="18184"/>
          <a:stretch/>
        </p:blipFill>
        <p:spPr bwMode="auto">
          <a:xfrm>
            <a:off x="3882570" y="10"/>
            <a:ext cx="8309429" cy="6857990"/>
          </a:xfrm>
          <a:custGeom>
            <a:avLst/>
            <a:gdLst/>
            <a:ahLst/>
            <a:cxnLst/>
            <a:rect l="l" t="t" r="r" b="b"/>
            <a:pathLst>
              <a:path w="12192000" h="6858000">
                <a:moveTo>
                  <a:pt x="0" y="0"/>
                </a:moveTo>
                <a:lnTo>
                  <a:pt x="12192000" y="0"/>
                </a:lnTo>
                <a:lnTo>
                  <a:pt x="12192000"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grpSp>
        <p:nvGrpSpPr>
          <p:cNvPr id="73" name="Group 72">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74" name="Freeform: Shape 73">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75" name="Group 74">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76" name="Group 75">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80" name="Freeform: Shape 79">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1" name="Freeform: Shape 80">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77" name="Group 76">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3">
                  <a:alphaModFix amt="57000"/>
                </a:blip>
                <a:tile tx="0" ty="0" sx="100000" sy="100000" flip="none" algn="tl"/>
              </a:blipFill>
              <a:effectLst/>
            </p:grpSpPr>
            <p:sp>
              <p:nvSpPr>
                <p:cNvPr id="78" name="Freeform: Shape 77">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9" name="Freeform: Shape 78">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16" name="TextBox 15">
            <a:extLst>
              <a:ext uri="{FF2B5EF4-FFF2-40B4-BE49-F238E27FC236}">
                <a16:creationId xmlns:a16="http://schemas.microsoft.com/office/drawing/2014/main" id="{923AA0AA-BD52-4624-993B-8E90559EC8B1}"/>
              </a:ext>
            </a:extLst>
          </p:cNvPr>
          <p:cNvSpPr txBox="1"/>
          <p:nvPr/>
        </p:nvSpPr>
        <p:spPr>
          <a:xfrm>
            <a:off x="403788" y="305068"/>
            <a:ext cx="3034737" cy="6247864"/>
          </a:xfrm>
          <a:prstGeom prst="rect">
            <a:avLst/>
          </a:prstGeom>
          <a:noFill/>
        </p:spPr>
        <p:txBody>
          <a:bodyPr wrap="square" rtlCol="0">
            <a:spAutoFit/>
          </a:bodyPr>
          <a:lstStyle/>
          <a:p>
            <a:pPr algn="ctr"/>
            <a:r>
              <a:rPr lang="en-US" sz="5000" dirty="0">
                <a:solidFill>
                  <a:schemeClr val="bg1"/>
                </a:solidFill>
              </a:rPr>
              <a:t>The Roman Guards were at the tomb to prevent this from happening</a:t>
            </a:r>
          </a:p>
        </p:txBody>
      </p:sp>
    </p:spTree>
    <p:extLst>
      <p:ext uri="{BB962C8B-B14F-4D97-AF65-F5344CB8AC3E}">
        <p14:creationId xmlns:p14="http://schemas.microsoft.com/office/powerpoint/2010/main" val="1414315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900" decel="100000" fill="hold"/>
                                        <p:tgtEl>
                                          <p:spTgt spid="1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Did Scholar Raymond Brown Believe in the Historicity of the Guards at the  Tomb Story? – Escaping Christian Fundamentalism">
            <a:extLst>
              <a:ext uri="{FF2B5EF4-FFF2-40B4-BE49-F238E27FC236}">
                <a16:creationId xmlns:a16="http://schemas.microsoft.com/office/drawing/2014/main" id="{BD97817E-190E-453D-B5B5-3ED2A3C7AF9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813" r="13818" b="3278"/>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B29F51E-6926-4513-AE96-6213A8DBCCCA}"/>
              </a:ext>
            </a:extLst>
          </p:cNvPr>
          <p:cNvSpPr/>
          <p:nvPr/>
        </p:nvSpPr>
        <p:spPr>
          <a:xfrm>
            <a:off x="481029" y="1160463"/>
            <a:ext cx="4478898" cy="3204134"/>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4800" b="1" dirty="0">
                <a:latin typeface="+mj-lt"/>
                <a:ea typeface="+mj-ea"/>
                <a:cs typeface="+mj-cs"/>
              </a:rPr>
              <a:t>The Roman Seal was placed on the tomb for three days, no one could open it</a:t>
            </a:r>
          </a:p>
        </p:txBody>
      </p:sp>
      <p:sp>
        <p:nvSpPr>
          <p:cNvPr id="75" name="Rectangle 7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7" name="Rectangle 7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8961ACE-CD52-4BBE-87E2-6DBF8BB6F08C}"/>
              </a:ext>
            </a:extLst>
          </p:cNvPr>
          <p:cNvSpPr/>
          <p:nvPr/>
        </p:nvSpPr>
        <p:spPr>
          <a:xfrm>
            <a:off x="481028" y="4911179"/>
            <a:ext cx="4913007" cy="1382712"/>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4800" b="1" dirty="0">
                <a:latin typeface="+mj-lt"/>
                <a:ea typeface="+mj-ea"/>
                <a:cs typeface="+mj-cs"/>
              </a:rPr>
              <a:t>Why didn’t they find the new tomb?</a:t>
            </a:r>
          </a:p>
        </p:txBody>
      </p:sp>
    </p:spTree>
    <p:extLst>
      <p:ext uri="{BB962C8B-B14F-4D97-AF65-F5344CB8AC3E}">
        <p14:creationId xmlns:p14="http://schemas.microsoft.com/office/powerpoint/2010/main" val="3741706812"/>
      </p:ext>
    </p:extLst>
  </p:cSld>
  <p:clrMapOvr>
    <a:overrideClrMapping bg1="dk1" tx1="lt1" bg2="dk2" tx2="lt2" accent1="accent1" accent2="accent2" accent3="accent3" accent4="accent4" accent5="accent5" accent6="accent6" hlink="hlink" folHlink="folHlink"/>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338" name="Picture 2" descr="Abundance of Bread and Fish">
            <a:extLst>
              <a:ext uri="{FF2B5EF4-FFF2-40B4-BE49-F238E27FC236}">
                <a16:creationId xmlns:a16="http://schemas.microsoft.com/office/drawing/2014/main" id="{847D7E6B-6C2A-4A36-978E-3BD948BC598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376" r="9091" b="19015"/>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724CD679-7405-4CD3-A92A-9469F279A5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5735590"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4298A22-FEAF-4C04-8D51-96477BE16B69}"/>
              </a:ext>
            </a:extLst>
          </p:cNvPr>
          <p:cNvSpPr txBox="1"/>
          <p:nvPr/>
        </p:nvSpPr>
        <p:spPr>
          <a:xfrm>
            <a:off x="570218" y="575425"/>
            <a:ext cx="5268921" cy="2297083"/>
          </a:xfrm>
          <a:prstGeom prst="rect">
            <a:avLst/>
          </a:prstGeom>
        </p:spPr>
        <p:txBody>
          <a:bodyPr vert="horz" lIns="91440" tIns="45720" rIns="91440" bIns="45720" rtlCol="0">
            <a:normAutofit/>
          </a:bodyPr>
          <a:lstStyle/>
          <a:p>
            <a:pPr algn="ctr">
              <a:lnSpc>
                <a:spcPct val="90000"/>
              </a:lnSpc>
              <a:spcBef>
                <a:spcPct val="0"/>
              </a:spcBef>
              <a:spcAft>
                <a:spcPts val="600"/>
              </a:spcAft>
            </a:pPr>
            <a:r>
              <a:rPr lang="en-US" sz="5200" b="1" dirty="0"/>
              <a:t>Joseph of Arimathea knew the disciples </a:t>
            </a:r>
          </a:p>
        </p:txBody>
      </p:sp>
      <p:sp>
        <p:nvSpPr>
          <p:cNvPr id="7" name="TextBox 6">
            <a:extLst>
              <a:ext uri="{FF2B5EF4-FFF2-40B4-BE49-F238E27FC236}">
                <a16:creationId xmlns:a16="http://schemas.microsoft.com/office/drawing/2014/main" id="{CCA390EA-AE9B-4D84-97C9-3978B95303AE}"/>
              </a:ext>
            </a:extLst>
          </p:cNvPr>
          <p:cNvSpPr txBox="1"/>
          <p:nvPr/>
        </p:nvSpPr>
        <p:spPr>
          <a:xfrm>
            <a:off x="570218" y="3126757"/>
            <a:ext cx="5268921" cy="2895352"/>
          </a:xfrm>
          <a:prstGeom prst="rect">
            <a:avLst/>
          </a:prstGeom>
        </p:spPr>
        <p:txBody>
          <a:bodyPr vert="horz" lIns="91440" tIns="45720" rIns="91440" bIns="45720" rtlCol="0">
            <a:normAutofit fontScale="92500"/>
          </a:bodyPr>
          <a:lstStyle/>
          <a:p>
            <a:pPr marL="685800" indent="-685800">
              <a:lnSpc>
                <a:spcPct val="90000"/>
              </a:lnSpc>
              <a:spcBef>
                <a:spcPct val="0"/>
              </a:spcBef>
              <a:spcAft>
                <a:spcPts val="600"/>
              </a:spcAft>
              <a:buFont typeface="Arial" panose="020B0604020202020204" pitchFamily="34" charset="0"/>
              <a:buChar char="•"/>
            </a:pPr>
            <a:r>
              <a:rPr lang="en-US" sz="5200" dirty="0"/>
              <a:t>Why didn’t he tell them the body was moved to a new tomb?</a:t>
            </a:r>
          </a:p>
        </p:txBody>
      </p:sp>
    </p:spTree>
    <p:extLst>
      <p:ext uri="{BB962C8B-B14F-4D97-AF65-F5344CB8AC3E}">
        <p14:creationId xmlns:p14="http://schemas.microsoft.com/office/powerpoint/2010/main" val="212456416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10 Tips for Historians from Ancient Writers - History of the Ancient World">
            <a:extLst>
              <a:ext uri="{FF2B5EF4-FFF2-40B4-BE49-F238E27FC236}">
                <a16:creationId xmlns:a16="http://schemas.microsoft.com/office/drawing/2014/main" id="{8529042B-4ED3-4D7E-82AB-526E0AF3281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797" r="12084" b="4295"/>
          <a:stretch/>
        </p:blipFill>
        <p:spPr bwMode="auto">
          <a:xfrm>
            <a:off x="3522468" y="10"/>
            <a:ext cx="866953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7" name="Rectangle 7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7A3F60DB-70DF-492B-B24E-02BF7596325A}"/>
              </a:ext>
            </a:extLst>
          </p:cNvPr>
          <p:cNvSpPr txBox="1"/>
          <p:nvPr/>
        </p:nvSpPr>
        <p:spPr>
          <a:xfrm>
            <a:off x="380999" y="2697671"/>
            <a:ext cx="6223001" cy="3638844"/>
          </a:xfrm>
          <a:prstGeom prst="rect">
            <a:avLst/>
          </a:prstGeom>
        </p:spPr>
        <p:txBody>
          <a:bodyPr vert="horz" lIns="91440" tIns="45720" rIns="91440" bIns="45720" rtlCol="0" anchor="t">
            <a:noAutofit/>
          </a:bodyPr>
          <a:lstStyle/>
          <a:p>
            <a:pPr indent="-228600">
              <a:lnSpc>
                <a:spcPct val="90000"/>
              </a:lnSpc>
              <a:spcAft>
                <a:spcPts val="600"/>
              </a:spcAft>
              <a:buFont typeface="Arial" panose="020B0604020202020204" pitchFamily="34" charset="0"/>
              <a:buChar char="•"/>
            </a:pPr>
            <a:r>
              <a:rPr lang="en-US" sz="5000" dirty="0"/>
              <a:t> No one though this was the case in history.</a:t>
            </a:r>
          </a:p>
          <a:p>
            <a:pPr indent="-228600">
              <a:lnSpc>
                <a:spcPct val="90000"/>
              </a:lnSpc>
              <a:spcAft>
                <a:spcPts val="600"/>
              </a:spcAft>
              <a:buFont typeface="Arial" panose="020B0604020202020204" pitchFamily="34" charset="0"/>
              <a:buChar char="•"/>
            </a:pPr>
            <a:r>
              <a:rPr lang="en-US" sz="5000" dirty="0"/>
              <a:t> No evidence in history exists for this theory or conspiracy.</a:t>
            </a:r>
          </a:p>
        </p:txBody>
      </p:sp>
      <p:sp>
        <p:nvSpPr>
          <p:cNvPr id="11" name="TextBox 10">
            <a:extLst>
              <a:ext uri="{FF2B5EF4-FFF2-40B4-BE49-F238E27FC236}">
                <a16:creationId xmlns:a16="http://schemas.microsoft.com/office/drawing/2014/main" id="{8430C287-48A7-4680-BC7D-96E4F8006D3B}"/>
              </a:ext>
            </a:extLst>
          </p:cNvPr>
          <p:cNvSpPr txBox="1"/>
          <p:nvPr/>
        </p:nvSpPr>
        <p:spPr>
          <a:xfrm>
            <a:off x="380999" y="1386270"/>
            <a:ext cx="6696457" cy="1054987"/>
          </a:xfrm>
          <a:prstGeom prst="rect">
            <a:avLst/>
          </a:prstGeom>
        </p:spPr>
        <p:txBody>
          <a:bodyPr vert="horz" lIns="91440" tIns="45720" rIns="91440" bIns="45720" rtlCol="0" anchor="t">
            <a:noAutofit/>
          </a:bodyPr>
          <a:lstStyle/>
          <a:p>
            <a:pPr>
              <a:lnSpc>
                <a:spcPct val="90000"/>
              </a:lnSpc>
              <a:spcAft>
                <a:spcPts val="600"/>
              </a:spcAft>
            </a:pPr>
            <a:r>
              <a:rPr lang="en-US" sz="5600" b="1" dirty="0"/>
              <a:t>History is Silent</a:t>
            </a:r>
          </a:p>
        </p:txBody>
      </p:sp>
    </p:spTree>
    <p:extLst>
      <p:ext uri="{BB962C8B-B14F-4D97-AF65-F5344CB8AC3E}">
        <p14:creationId xmlns:p14="http://schemas.microsoft.com/office/powerpoint/2010/main" val="694841383"/>
      </p:ext>
    </p:extLst>
  </p:cSld>
  <p:clrMapOvr>
    <a:overrideClrMapping bg1="dk1" tx1="lt1" bg2="dk2" tx2="lt2" accent1="accent1" accent2="accent2" accent3="accent3" accent4="accent4" accent5="accent5" accent6="accent6" hlink="hlink" folHlink="folHlink"/>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526E0BFB-CDF1-4990-8C11-AC849311E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descr="The Radical Conversion Of Jesus&amp;#39; Brother James | Reasons for Jesus">
            <a:extLst>
              <a:ext uri="{FF2B5EF4-FFF2-40B4-BE49-F238E27FC236}">
                <a16:creationId xmlns:a16="http://schemas.microsoft.com/office/drawing/2014/main" id="{D667616C-B3CD-42D6-8814-7C8C8912A38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739"/>
          <a:stretch/>
        </p:blipFill>
        <p:spPr bwMode="auto">
          <a:xfrm>
            <a:off x="-2"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6069A1F8-9BEB-4786-9694-FC48B2D75D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788244" y="0"/>
            <a:ext cx="9403756" cy="6858000"/>
          </a:xfrm>
          <a:prstGeom prst="rect">
            <a:avLst/>
          </a:prstGeom>
          <a:gradFill>
            <a:gsLst>
              <a:gs pos="58000">
                <a:schemeClr val="bg1"/>
              </a:gs>
              <a:gs pos="30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A52BC966-37AF-4ADB-B7A0-71BF98D5CCD7}"/>
              </a:ext>
            </a:extLst>
          </p:cNvPr>
          <p:cNvSpPr txBox="1"/>
          <p:nvPr/>
        </p:nvSpPr>
        <p:spPr>
          <a:xfrm>
            <a:off x="7848600" y="1122363"/>
            <a:ext cx="4023360" cy="3204134"/>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en-US" sz="5500" b="1" dirty="0">
                <a:latin typeface="+mj-lt"/>
                <a:ea typeface="+mj-ea"/>
                <a:cs typeface="+mj-cs"/>
              </a:rPr>
              <a:t>Why do James and Paul both convert?</a:t>
            </a:r>
          </a:p>
        </p:txBody>
      </p:sp>
      <p:sp>
        <p:nvSpPr>
          <p:cNvPr id="75" name="Rectangle 7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7" name="Rectangle 7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2EFB5ADC-53D6-4E26-9BC3-3857C7DA3927}"/>
              </a:ext>
            </a:extLst>
          </p:cNvPr>
          <p:cNvSpPr txBox="1"/>
          <p:nvPr/>
        </p:nvSpPr>
        <p:spPr>
          <a:xfrm>
            <a:off x="7749540" y="4879068"/>
            <a:ext cx="4221480" cy="1477455"/>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en-US" sz="5000" b="1" dirty="0">
                <a:latin typeface="+mj-lt"/>
                <a:ea typeface="+mj-ea"/>
                <a:cs typeface="+mj-cs"/>
              </a:rPr>
              <a:t>They claim seeing Christ</a:t>
            </a:r>
          </a:p>
        </p:txBody>
      </p:sp>
    </p:spTree>
    <p:extLst>
      <p:ext uri="{BB962C8B-B14F-4D97-AF65-F5344CB8AC3E}">
        <p14:creationId xmlns:p14="http://schemas.microsoft.com/office/powerpoint/2010/main" val="3439098027"/>
      </p:ext>
    </p:extLst>
  </p:cSld>
  <p:clrMapOvr>
    <a:overrideClrMapping bg1="dk1" tx1="lt1" bg2="dk2" tx2="lt2" accent1="accent1" accent2="accent2" accent3="accent3" accent4="accent4" accent5="accent5" accent6="accent6" hlink="hlink" folHlink="folHlink"/>
  </p:clrMapOvr>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A81E7530-396C-45F0-92F4-A885648D16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Was there a resurrection before Christ?">
            <a:extLst>
              <a:ext uri="{FF2B5EF4-FFF2-40B4-BE49-F238E27FC236}">
                <a16:creationId xmlns:a16="http://schemas.microsoft.com/office/drawing/2014/main" id="{4B9709E3-731B-409D-847A-E1F8F0C866C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62" r="1" b="1"/>
          <a:stretch/>
        </p:blipFill>
        <p:spPr bwMode="auto">
          <a:xfrm>
            <a:off x="603671" y="-1"/>
            <a:ext cx="11588329" cy="6857999"/>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7316481C-0A49-4796-812B-0D64F063B7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419898" cy="6858000"/>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7" name="Group 76">
            <a:extLst>
              <a:ext uri="{FF2B5EF4-FFF2-40B4-BE49-F238E27FC236}">
                <a16:creationId xmlns:a16="http://schemas.microsoft.com/office/drawing/2014/main" id="{81DE8B58-F373-409E-A253-4380A66091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1188720" y="73152"/>
            <a:chExt cx="1178966" cy="232963"/>
          </a:xfrm>
        </p:grpSpPr>
        <p:sp>
          <p:nvSpPr>
            <p:cNvPr id="78" name="Rectangle 64">
              <a:extLst>
                <a:ext uri="{FF2B5EF4-FFF2-40B4-BE49-F238E27FC236}">
                  <a16:creationId xmlns:a16="http://schemas.microsoft.com/office/drawing/2014/main" id="{F5ACE265-D22D-48CC-99DE-EB81AE9229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00"/>
            </a:p>
          </p:txBody>
        </p:sp>
        <p:sp>
          <p:nvSpPr>
            <p:cNvPr id="79" name="Rectangle 66">
              <a:extLst>
                <a:ext uri="{FF2B5EF4-FFF2-40B4-BE49-F238E27FC236}">
                  <a16:creationId xmlns:a16="http://schemas.microsoft.com/office/drawing/2014/main" id="{6FE80EEA-F4ED-4436-8861-0BEAAEFE76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00"/>
            </a:p>
          </p:txBody>
        </p:sp>
        <p:sp>
          <p:nvSpPr>
            <p:cNvPr id="80" name="Rectangle 64">
              <a:extLst>
                <a:ext uri="{FF2B5EF4-FFF2-40B4-BE49-F238E27FC236}">
                  <a16:creationId xmlns:a16="http://schemas.microsoft.com/office/drawing/2014/main" id="{C3642BC8-86E8-47D0-8846-3E4D49E4B4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00"/>
            </a:p>
          </p:txBody>
        </p:sp>
        <p:sp>
          <p:nvSpPr>
            <p:cNvPr id="81" name="Rectangle 66">
              <a:extLst>
                <a:ext uri="{FF2B5EF4-FFF2-40B4-BE49-F238E27FC236}">
                  <a16:creationId xmlns:a16="http://schemas.microsoft.com/office/drawing/2014/main" id="{82D35214-3634-4180-BF0E-45B6145161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00"/>
            </a:p>
          </p:txBody>
        </p:sp>
        <p:sp>
          <p:nvSpPr>
            <p:cNvPr id="82" name="Rectangle 64">
              <a:extLst>
                <a:ext uri="{FF2B5EF4-FFF2-40B4-BE49-F238E27FC236}">
                  <a16:creationId xmlns:a16="http://schemas.microsoft.com/office/drawing/2014/main" id="{15BE89E6-3D1C-42B5-A950-E72889F8BB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00"/>
            </a:p>
          </p:txBody>
        </p:sp>
        <p:sp>
          <p:nvSpPr>
            <p:cNvPr id="83" name="Rectangle 66">
              <a:extLst>
                <a:ext uri="{FF2B5EF4-FFF2-40B4-BE49-F238E27FC236}">
                  <a16:creationId xmlns:a16="http://schemas.microsoft.com/office/drawing/2014/main" id="{473771CC-5097-4E08-9606-24B0BC9A0D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00"/>
            </a:p>
          </p:txBody>
        </p:sp>
        <p:sp>
          <p:nvSpPr>
            <p:cNvPr id="84" name="Rectangle 64">
              <a:extLst>
                <a:ext uri="{FF2B5EF4-FFF2-40B4-BE49-F238E27FC236}">
                  <a16:creationId xmlns:a16="http://schemas.microsoft.com/office/drawing/2014/main" id="{BE872634-00DA-47BD-880D-5C05FFADCC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00"/>
            </a:p>
          </p:txBody>
        </p:sp>
        <p:sp>
          <p:nvSpPr>
            <p:cNvPr id="85" name="Rectangle 66">
              <a:extLst>
                <a:ext uri="{FF2B5EF4-FFF2-40B4-BE49-F238E27FC236}">
                  <a16:creationId xmlns:a16="http://schemas.microsoft.com/office/drawing/2014/main" id="{4F151F5C-DE9B-460E-BC51-471F4A8A5A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00"/>
            </a:p>
          </p:txBody>
        </p:sp>
        <p:sp>
          <p:nvSpPr>
            <p:cNvPr id="86" name="Rectangle 64">
              <a:extLst>
                <a:ext uri="{FF2B5EF4-FFF2-40B4-BE49-F238E27FC236}">
                  <a16:creationId xmlns:a16="http://schemas.microsoft.com/office/drawing/2014/main" id="{34557B8A-4D2F-4D0D-B746-59EA85318C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00"/>
            </a:p>
          </p:txBody>
        </p:sp>
        <p:sp>
          <p:nvSpPr>
            <p:cNvPr id="87" name="Rectangle 66">
              <a:extLst>
                <a:ext uri="{FF2B5EF4-FFF2-40B4-BE49-F238E27FC236}">
                  <a16:creationId xmlns:a16="http://schemas.microsoft.com/office/drawing/2014/main" id="{C764CD8E-E409-4E9B-8E87-746DDE36D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00"/>
            </a:p>
          </p:txBody>
        </p:sp>
        <p:sp>
          <p:nvSpPr>
            <p:cNvPr id="88" name="Rectangle 64">
              <a:extLst>
                <a:ext uri="{FF2B5EF4-FFF2-40B4-BE49-F238E27FC236}">
                  <a16:creationId xmlns:a16="http://schemas.microsoft.com/office/drawing/2014/main" id="{8E27A01D-2F01-4286-9453-3FBF6E848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00"/>
            </a:p>
          </p:txBody>
        </p:sp>
        <p:sp>
          <p:nvSpPr>
            <p:cNvPr id="89" name="Rectangle 66">
              <a:extLst>
                <a:ext uri="{FF2B5EF4-FFF2-40B4-BE49-F238E27FC236}">
                  <a16:creationId xmlns:a16="http://schemas.microsoft.com/office/drawing/2014/main" id="{460487A5-12EB-422E-9588-8FF06FAF73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00"/>
            </a:p>
          </p:txBody>
        </p:sp>
        <p:sp>
          <p:nvSpPr>
            <p:cNvPr id="90" name="Rectangle 64">
              <a:extLst>
                <a:ext uri="{FF2B5EF4-FFF2-40B4-BE49-F238E27FC236}">
                  <a16:creationId xmlns:a16="http://schemas.microsoft.com/office/drawing/2014/main" id="{7D522D20-C9F7-4B34-9066-4B43ADAABD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00"/>
            </a:p>
          </p:txBody>
        </p:sp>
        <p:sp>
          <p:nvSpPr>
            <p:cNvPr id="91" name="Rectangle 66">
              <a:extLst>
                <a:ext uri="{FF2B5EF4-FFF2-40B4-BE49-F238E27FC236}">
                  <a16:creationId xmlns:a16="http://schemas.microsoft.com/office/drawing/2014/main" id="{97B04F2C-295B-447A-8941-0AD4F55516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00"/>
            </a:p>
          </p:txBody>
        </p:sp>
        <p:sp>
          <p:nvSpPr>
            <p:cNvPr id="92" name="Rectangle 64">
              <a:extLst>
                <a:ext uri="{FF2B5EF4-FFF2-40B4-BE49-F238E27FC236}">
                  <a16:creationId xmlns:a16="http://schemas.microsoft.com/office/drawing/2014/main" id="{17D7FF91-B366-4534-B9B4-5710926EE7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00"/>
            </a:p>
          </p:txBody>
        </p:sp>
        <p:sp>
          <p:nvSpPr>
            <p:cNvPr id="93" name="Rectangle 66">
              <a:extLst>
                <a:ext uri="{FF2B5EF4-FFF2-40B4-BE49-F238E27FC236}">
                  <a16:creationId xmlns:a16="http://schemas.microsoft.com/office/drawing/2014/main" id="{B5B8116C-ADD9-4826-9C37-270377E8F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00"/>
            </a:p>
          </p:txBody>
        </p:sp>
        <p:sp>
          <p:nvSpPr>
            <p:cNvPr id="94" name="Rectangle 64">
              <a:extLst>
                <a:ext uri="{FF2B5EF4-FFF2-40B4-BE49-F238E27FC236}">
                  <a16:creationId xmlns:a16="http://schemas.microsoft.com/office/drawing/2014/main" id="{22D01D96-8DB8-40BF-83AC-4CA49EC263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00"/>
            </a:p>
          </p:txBody>
        </p:sp>
        <p:sp>
          <p:nvSpPr>
            <p:cNvPr id="95" name="Rectangle 66">
              <a:extLst>
                <a:ext uri="{FF2B5EF4-FFF2-40B4-BE49-F238E27FC236}">
                  <a16:creationId xmlns:a16="http://schemas.microsoft.com/office/drawing/2014/main" id="{44B584CD-5E60-4B15-847C-B30D15DA1A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00"/>
            </a:p>
          </p:txBody>
        </p:sp>
        <p:sp>
          <p:nvSpPr>
            <p:cNvPr id="96" name="Rectangle 64">
              <a:extLst>
                <a:ext uri="{FF2B5EF4-FFF2-40B4-BE49-F238E27FC236}">
                  <a16:creationId xmlns:a16="http://schemas.microsoft.com/office/drawing/2014/main" id="{CF2BB7DC-B968-4F0B-9748-BF0E6E297C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00"/>
            </a:p>
          </p:txBody>
        </p:sp>
        <p:sp>
          <p:nvSpPr>
            <p:cNvPr id="97" name="Rectangle 66">
              <a:extLst>
                <a:ext uri="{FF2B5EF4-FFF2-40B4-BE49-F238E27FC236}">
                  <a16:creationId xmlns:a16="http://schemas.microsoft.com/office/drawing/2014/main" id="{CF12C159-3F09-4861-9450-ECD5DB310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00"/>
            </a:p>
          </p:txBody>
        </p:sp>
      </p:grpSp>
      <p:sp>
        <p:nvSpPr>
          <p:cNvPr id="99" name="Rectangle 98">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20AE8E9-5AC1-420E-BC69-3F5F4456A71E}"/>
              </a:ext>
            </a:extLst>
          </p:cNvPr>
          <p:cNvSpPr txBox="1"/>
          <p:nvPr/>
        </p:nvSpPr>
        <p:spPr>
          <a:xfrm>
            <a:off x="899657" y="641686"/>
            <a:ext cx="4189580" cy="3186359"/>
          </a:xfrm>
          <a:prstGeom prst="rect">
            <a:avLst/>
          </a:prstGeom>
        </p:spPr>
        <p:txBody>
          <a:bodyPr vert="horz" lIns="91440" tIns="45720" rIns="91440" bIns="45720" rtlCol="0" anchor="ctr">
            <a:noAutofit/>
          </a:bodyPr>
          <a:lstStyle/>
          <a:p>
            <a:pPr>
              <a:lnSpc>
                <a:spcPct val="90000"/>
              </a:lnSpc>
              <a:spcAft>
                <a:spcPts val="600"/>
              </a:spcAft>
            </a:pPr>
            <a:r>
              <a:rPr lang="en-US" sz="5000" b="1" dirty="0">
                <a:solidFill>
                  <a:schemeClr val="bg1"/>
                </a:solidFill>
              </a:rPr>
              <a:t>Remember, the disciples don’t believe because of the empty tomb</a:t>
            </a:r>
            <a:endParaRPr lang="en-US" sz="5000" dirty="0">
              <a:solidFill>
                <a:schemeClr val="bg1"/>
              </a:solidFill>
            </a:endParaRPr>
          </a:p>
        </p:txBody>
      </p:sp>
      <p:sp>
        <p:nvSpPr>
          <p:cNvPr id="32" name="TextBox 31">
            <a:extLst>
              <a:ext uri="{FF2B5EF4-FFF2-40B4-BE49-F238E27FC236}">
                <a16:creationId xmlns:a16="http://schemas.microsoft.com/office/drawing/2014/main" id="{97ED7551-EDAE-4BCE-A25B-F936A5718A03}"/>
              </a:ext>
            </a:extLst>
          </p:cNvPr>
          <p:cNvSpPr txBox="1"/>
          <p:nvPr/>
        </p:nvSpPr>
        <p:spPr>
          <a:xfrm>
            <a:off x="802094" y="4091709"/>
            <a:ext cx="4422681" cy="2480604"/>
          </a:xfrm>
          <a:prstGeom prst="rect">
            <a:avLst/>
          </a:prstGeom>
        </p:spPr>
        <p:txBody>
          <a:bodyPr vert="horz" lIns="91440" tIns="45720" rIns="91440" bIns="45720" rtlCol="0" anchor="ctr">
            <a:noAutofit/>
          </a:bodyPr>
          <a:lstStyle/>
          <a:p>
            <a:pPr>
              <a:lnSpc>
                <a:spcPct val="90000"/>
              </a:lnSpc>
              <a:spcAft>
                <a:spcPts val="600"/>
              </a:spcAft>
            </a:pPr>
            <a:r>
              <a:rPr lang="en-US" sz="5500" dirty="0">
                <a:solidFill>
                  <a:schemeClr val="bg1"/>
                </a:solidFill>
              </a:rPr>
              <a:t>They believe because Jesus appeared after</a:t>
            </a:r>
          </a:p>
        </p:txBody>
      </p:sp>
    </p:spTree>
    <p:extLst>
      <p:ext uri="{BB962C8B-B14F-4D97-AF65-F5344CB8AC3E}">
        <p14:creationId xmlns:p14="http://schemas.microsoft.com/office/powerpoint/2010/main" val="307526866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How Painted Dogs Became Safari&amp;#39;s Hottest Sighting">
            <a:extLst>
              <a:ext uri="{FF2B5EF4-FFF2-40B4-BE49-F238E27FC236}">
                <a16:creationId xmlns:a16="http://schemas.microsoft.com/office/drawing/2014/main" id="{71700955-3FB6-49C8-BB6C-723075C690E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5364" b="9091"/>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FBFADA81-7556-4DC0-A4AF-336E36709958}"/>
              </a:ext>
            </a:extLst>
          </p:cNvPr>
          <p:cNvSpPr/>
          <p:nvPr/>
        </p:nvSpPr>
        <p:spPr>
          <a:xfrm>
            <a:off x="477981" y="1122363"/>
            <a:ext cx="4023360" cy="320413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500" b="1" dirty="0">
                <a:latin typeface="+mj-lt"/>
                <a:ea typeface="+mj-ea"/>
                <a:cs typeface="+mj-cs"/>
              </a:rPr>
              <a:t>4. Maybe the Dog-Ate-It conspiracy theory</a:t>
            </a:r>
          </a:p>
        </p:txBody>
      </p:sp>
      <p:sp>
        <p:nvSpPr>
          <p:cNvPr id="75" name="Rectangle 7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7" name="Rectangle 7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58B393AE-7B9C-4C3E-A68F-1B7AA72AF2AC}"/>
              </a:ext>
            </a:extLst>
          </p:cNvPr>
          <p:cNvSpPr/>
          <p:nvPr/>
        </p:nvSpPr>
        <p:spPr>
          <a:xfrm>
            <a:off x="477981" y="4850089"/>
            <a:ext cx="4702650" cy="1511281"/>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000" b="1" dirty="0">
                <a:latin typeface="+mj-lt"/>
                <a:ea typeface="+mj-ea"/>
                <a:cs typeface="+mj-cs"/>
              </a:rPr>
              <a:t>Maybe they never buried Him</a:t>
            </a:r>
          </a:p>
        </p:txBody>
      </p:sp>
    </p:spTree>
    <p:extLst>
      <p:ext uri="{BB962C8B-B14F-4D97-AF65-F5344CB8AC3E}">
        <p14:creationId xmlns:p14="http://schemas.microsoft.com/office/powerpoint/2010/main" val="1327789696"/>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Favorite Pixar's Up scene ever - Ellie and Carl's relationship through time, Sad scene">
            <a:hlinkClick r:id="" action="ppaction://media"/>
            <a:extLst>
              <a:ext uri="{FF2B5EF4-FFF2-40B4-BE49-F238E27FC236}">
                <a16:creationId xmlns:a16="http://schemas.microsoft.com/office/drawing/2014/main" id="{641B0F79-BBCC-4978-BA71-A65B619B1C09}"/>
              </a:ext>
            </a:extLst>
          </p:cNvPr>
          <p:cNvPicPr>
            <a:picLocks noRot="1" noChangeAspect="1"/>
          </p:cNvPicPr>
          <p:nvPr>
            <a:videoFile r:link="rId1"/>
          </p:nvPr>
        </p:nvPicPr>
        <p:blipFill>
          <a:blip r:embed="rId3"/>
          <a:stretch>
            <a:fillRect/>
          </a:stretch>
        </p:blipFill>
        <p:spPr>
          <a:xfrm>
            <a:off x="333899" y="190192"/>
            <a:ext cx="11437891" cy="6462408"/>
          </a:xfrm>
          <a:prstGeom prst="rect">
            <a:avLst/>
          </a:prstGeom>
        </p:spPr>
      </p:pic>
    </p:spTree>
    <p:extLst>
      <p:ext uri="{BB962C8B-B14F-4D97-AF65-F5344CB8AC3E}">
        <p14:creationId xmlns:p14="http://schemas.microsoft.com/office/powerpoint/2010/main" val="1795974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Jesus Christ God - Free image on Pixabay">
            <a:extLst>
              <a:ext uri="{FF2B5EF4-FFF2-40B4-BE49-F238E27FC236}">
                <a16:creationId xmlns:a16="http://schemas.microsoft.com/office/drawing/2014/main" id="{2F0D48B8-5F13-4EB0-9FB7-22CDBF0620E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42"/>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AA8DD64-C321-45A8-898E-C539D9F83EA0}"/>
              </a:ext>
            </a:extLst>
          </p:cNvPr>
          <p:cNvSpPr/>
          <p:nvPr/>
        </p:nvSpPr>
        <p:spPr>
          <a:xfrm>
            <a:off x="523875" y="5317240"/>
            <a:ext cx="11210925"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500" b="1" dirty="0">
                <a:solidFill>
                  <a:schemeClr val="tx1">
                    <a:lumMod val="85000"/>
                    <a:lumOff val="15000"/>
                  </a:schemeClr>
                </a:solidFill>
                <a:latin typeface="+mj-lt"/>
                <a:ea typeface="+mj-ea"/>
                <a:cs typeface="+mj-cs"/>
              </a:rPr>
              <a:t>They threw the body in the common-graveyard </a:t>
            </a:r>
            <a:endParaRPr lang="en-US" sz="4500" dirty="0">
              <a:solidFill>
                <a:schemeClr val="tx1">
                  <a:lumMod val="85000"/>
                  <a:lumOff val="15000"/>
                </a:schemeClr>
              </a:solidFill>
              <a:latin typeface="+mj-lt"/>
              <a:ea typeface="+mj-ea"/>
              <a:cs typeface="+mj-cs"/>
            </a:endParaRPr>
          </a:p>
        </p:txBody>
      </p:sp>
      <p:cxnSp>
        <p:nvCxnSpPr>
          <p:cNvPr id="73" name="Straight Connector 7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144295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0" name="Picture 2" descr="750+ Question Mark Pictures | Download Free Images on Unsplash">
            <a:extLst>
              <a:ext uri="{FF2B5EF4-FFF2-40B4-BE49-F238E27FC236}">
                <a16:creationId xmlns:a16="http://schemas.microsoft.com/office/drawing/2014/main" id="{29A5D9CD-A9A4-4701-AC33-3839F8CA2A8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33"/>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18F33F7-C0F4-4AAE-BBF2-4C5827F54884}"/>
              </a:ext>
            </a:extLst>
          </p:cNvPr>
          <p:cNvSpPr txBox="1"/>
          <p:nvPr/>
        </p:nvSpPr>
        <p:spPr>
          <a:xfrm>
            <a:off x="640079" y="508000"/>
            <a:ext cx="3137594" cy="2997200"/>
          </a:xfrm>
          <a:prstGeom prst="ellipse">
            <a:avLst/>
          </a:prstGeom>
          <a:solidFill>
            <a:srgbClr val="FFFFFF"/>
          </a:solidFill>
          <a:ln w="174625" cmpd="thinThick">
            <a:solidFill>
              <a:srgbClr val="FFFFFF"/>
            </a:solidFill>
          </a:ln>
        </p:spPr>
        <p:txBody>
          <a:bodyPr vert="horz" lIns="91440" tIns="45720" rIns="91440" bIns="45720" rtlCol="0" anchor="ctr">
            <a:noAutofit/>
          </a:bodyPr>
          <a:lstStyle/>
          <a:p>
            <a:pPr algn="ctr">
              <a:lnSpc>
                <a:spcPct val="90000"/>
              </a:lnSpc>
              <a:spcBef>
                <a:spcPct val="0"/>
              </a:spcBef>
              <a:spcAft>
                <a:spcPts val="600"/>
              </a:spcAft>
            </a:pPr>
            <a:r>
              <a:rPr lang="en-US" sz="4200" b="1" dirty="0">
                <a:solidFill>
                  <a:srgbClr val="262626"/>
                </a:solidFill>
                <a:latin typeface="+mj-lt"/>
                <a:ea typeface="+mj-ea"/>
                <a:cs typeface="+mj-cs"/>
              </a:rPr>
              <a:t>Problems with the Theory?</a:t>
            </a:r>
          </a:p>
        </p:txBody>
      </p:sp>
    </p:spTree>
    <p:extLst>
      <p:ext uri="{BB962C8B-B14F-4D97-AF65-F5344CB8AC3E}">
        <p14:creationId xmlns:p14="http://schemas.microsoft.com/office/powerpoint/2010/main" val="216637148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descr="12 Problem Solving Strategies to Overcome your Toughest Challenges">
            <a:extLst>
              <a:ext uri="{FF2B5EF4-FFF2-40B4-BE49-F238E27FC236}">
                <a16:creationId xmlns:a16="http://schemas.microsoft.com/office/drawing/2014/main" id="{661003F7-BFD9-4CCE-BC8A-5396114FA9A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294" t="6484" r="24215" b="-1"/>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137" name="Rectangle 136">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A79B456C-7928-472F-A4E1-BF32BAAC430A}"/>
              </a:ext>
            </a:extLst>
          </p:cNvPr>
          <p:cNvSpPr txBox="1"/>
          <p:nvPr/>
        </p:nvSpPr>
        <p:spPr>
          <a:xfrm>
            <a:off x="481029" y="1186435"/>
            <a:ext cx="4266462" cy="3192824"/>
          </a:xfrm>
          <a:prstGeom prst="rect">
            <a:avLst/>
          </a:prstGeom>
        </p:spPr>
        <p:txBody>
          <a:bodyPr vert="horz" lIns="91440" tIns="45720" rIns="91440" bIns="45720" rtlCol="0" anchor="b">
            <a:noAutofit/>
          </a:bodyPr>
          <a:lstStyle/>
          <a:p>
            <a:pPr marL="571500" indent="-571500">
              <a:lnSpc>
                <a:spcPct val="90000"/>
              </a:lnSpc>
              <a:spcBef>
                <a:spcPct val="0"/>
              </a:spcBef>
              <a:spcAft>
                <a:spcPts val="600"/>
              </a:spcAft>
              <a:buFont typeface="Arial" panose="020B0604020202020204" pitchFamily="34" charset="0"/>
              <a:buChar char="•"/>
            </a:pPr>
            <a:r>
              <a:rPr lang="en-US" sz="3600" b="1" dirty="0">
                <a:latin typeface="+mj-lt"/>
                <a:ea typeface="+mj-ea"/>
                <a:cs typeface="+mj-cs"/>
              </a:rPr>
              <a:t>Trustworthy burial story with Joseph.</a:t>
            </a:r>
          </a:p>
          <a:p>
            <a:pPr marL="571500" indent="-571500">
              <a:lnSpc>
                <a:spcPct val="90000"/>
              </a:lnSpc>
              <a:spcBef>
                <a:spcPct val="0"/>
              </a:spcBef>
              <a:spcAft>
                <a:spcPts val="600"/>
              </a:spcAft>
              <a:buFont typeface="Arial" panose="020B0604020202020204" pitchFamily="34" charset="0"/>
              <a:buChar char="•"/>
            </a:pPr>
            <a:r>
              <a:rPr lang="en-US" sz="3600" b="1" dirty="0">
                <a:latin typeface="+mj-lt"/>
                <a:ea typeface="+mj-ea"/>
                <a:cs typeface="+mj-cs"/>
              </a:rPr>
              <a:t>They claim to see Him after.</a:t>
            </a:r>
          </a:p>
          <a:p>
            <a:pPr marL="571500" indent="-571500">
              <a:lnSpc>
                <a:spcPct val="90000"/>
              </a:lnSpc>
              <a:spcBef>
                <a:spcPct val="0"/>
              </a:spcBef>
              <a:spcAft>
                <a:spcPts val="600"/>
              </a:spcAft>
              <a:buFont typeface="Arial" panose="020B0604020202020204" pitchFamily="34" charset="0"/>
              <a:buChar char="•"/>
            </a:pPr>
            <a:r>
              <a:rPr lang="en-US" sz="3600" b="1" dirty="0">
                <a:latin typeface="+mj-lt"/>
                <a:ea typeface="+mj-ea"/>
                <a:cs typeface="+mj-cs"/>
              </a:rPr>
              <a:t>Roman Seal on an Empty Tomb?</a:t>
            </a:r>
          </a:p>
        </p:txBody>
      </p:sp>
      <p:sp>
        <p:nvSpPr>
          <p:cNvPr id="139" name="Rectangle 13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1" name="Rectangle 14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4F4F5679-DE25-4052-B938-2F002FBDFE69}"/>
              </a:ext>
            </a:extLst>
          </p:cNvPr>
          <p:cNvSpPr txBox="1"/>
          <p:nvPr/>
        </p:nvSpPr>
        <p:spPr>
          <a:xfrm>
            <a:off x="481029" y="4768847"/>
            <a:ext cx="4441953" cy="1593673"/>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5200" dirty="0">
                <a:latin typeface="+mj-lt"/>
                <a:ea typeface="+mj-ea"/>
                <a:cs typeface="+mj-cs"/>
              </a:rPr>
              <a:t>Doesn’t make sense of history</a:t>
            </a:r>
          </a:p>
        </p:txBody>
      </p:sp>
    </p:spTree>
    <p:extLst>
      <p:ext uri="{BB962C8B-B14F-4D97-AF65-F5344CB8AC3E}">
        <p14:creationId xmlns:p14="http://schemas.microsoft.com/office/powerpoint/2010/main" val="400464095"/>
      </p:ext>
    </p:extLst>
  </p:cSld>
  <p:clrMapOvr>
    <a:overrideClrMapping bg1="dk1" tx1="lt1" bg2="dk2" tx2="lt2" accent1="accent1" accent2="accent2" accent3="accent3" accent4="accent4" accent5="accent5" accent6="accent6" hlink="hlink" folHlink="folHlink"/>
  </p:clrMapOvr>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2" name="Picture 2" descr="The 1 Type of VC You Don&amp;#39;t Want in Your Life | Inc.com">
            <a:extLst>
              <a:ext uri="{FF2B5EF4-FFF2-40B4-BE49-F238E27FC236}">
                <a16:creationId xmlns:a16="http://schemas.microsoft.com/office/drawing/2014/main" id="{186D190F-ED30-4B50-96EA-E4A0441F39D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934" r="27669" b="6615"/>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9E642364-D743-4AFC-9069-8C2C61DCA45A}"/>
              </a:ext>
            </a:extLst>
          </p:cNvPr>
          <p:cNvSpPr txBox="1"/>
          <p:nvPr/>
        </p:nvSpPr>
        <p:spPr>
          <a:xfrm>
            <a:off x="481029" y="1148827"/>
            <a:ext cx="5217807" cy="3204134"/>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4500" dirty="0">
                <a:latin typeface="+mj-lt"/>
                <a:ea typeface="+mj-ea"/>
                <a:cs typeface="+mj-cs"/>
              </a:rPr>
              <a:t>Why did the Pharisees make up the story the disciples stole the body if there wasn’t one?</a:t>
            </a:r>
          </a:p>
        </p:txBody>
      </p:sp>
      <p:sp>
        <p:nvSpPr>
          <p:cNvPr id="75" name="Rectangle 7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7" name="Rectangle 7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86B6C4E2-A74F-472E-9846-078FDDC9E770}"/>
              </a:ext>
            </a:extLst>
          </p:cNvPr>
          <p:cNvSpPr txBox="1"/>
          <p:nvPr/>
        </p:nvSpPr>
        <p:spPr>
          <a:xfrm>
            <a:off x="481028" y="4890425"/>
            <a:ext cx="5033081" cy="1430111"/>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4500" dirty="0">
                <a:latin typeface="+mj-lt"/>
                <a:ea typeface="+mj-ea"/>
                <a:cs typeface="+mj-cs"/>
              </a:rPr>
              <a:t>Why are his clothes in the tomb!</a:t>
            </a:r>
          </a:p>
        </p:txBody>
      </p:sp>
    </p:spTree>
    <p:extLst>
      <p:ext uri="{BB962C8B-B14F-4D97-AF65-F5344CB8AC3E}">
        <p14:creationId xmlns:p14="http://schemas.microsoft.com/office/powerpoint/2010/main" val="2880464262"/>
      </p:ext>
    </p:extLst>
  </p:cSld>
  <p:clrMapOvr>
    <a:overrideClrMapping bg1="dk1" tx1="lt1" bg2="dk2" tx2="lt2" accent1="accent1" accent2="accent2" accent3="accent3" accent4="accent4" accent5="accent5" accent6="accent6" hlink="hlink" folHlink="folHlink"/>
  </p:clrMapOvr>
</p:sld>
</file>

<file path=ppt/slides/slide1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Luke 24:1-12 The Resurrection! — HAMPTON ROADS CHURCH">
            <a:extLst>
              <a:ext uri="{FF2B5EF4-FFF2-40B4-BE49-F238E27FC236}">
                <a16:creationId xmlns:a16="http://schemas.microsoft.com/office/drawing/2014/main" id="{28252856-D60E-43AB-9A48-71E1D2AFE80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481" r="9089" b="-2"/>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F9E89C01-8A2A-4D45-8535-8692ABBE1F52}"/>
              </a:ext>
            </a:extLst>
          </p:cNvPr>
          <p:cNvSpPr txBox="1"/>
          <p:nvPr/>
        </p:nvSpPr>
        <p:spPr>
          <a:xfrm>
            <a:off x="477981" y="1122363"/>
            <a:ext cx="4023360" cy="3204134"/>
          </a:xfrm>
          <a:prstGeom prst="rect">
            <a:avLst/>
          </a:prstGeom>
        </p:spPr>
        <p:txBody>
          <a:bodyPr vert="horz" lIns="91440" tIns="45720" rIns="91440" bIns="45720" rtlCol="0" anchor="b">
            <a:normAutofit lnSpcReduction="10000"/>
          </a:bodyPr>
          <a:lstStyle/>
          <a:p>
            <a:pPr>
              <a:lnSpc>
                <a:spcPct val="90000"/>
              </a:lnSpc>
              <a:spcBef>
                <a:spcPct val="0"/>
              </a:spcBef>
              <a:spcAft>
                <a:spcPts val="600"/>
              </a:spcAft>
            </a:pPr>
            <a:r>
              <a:rPr lang="en-US" sz="4800" dirty="0">
                <a:latin typeface="+mj-lt"/>
                <a:ea typeface="+mj-ea"/>
                <a:cs typeface="+mj-cs"/>
              </a:rPr>
              <a:t>6. They went to the wrong tomb on Easter morning, and it was empty</a:t>
            </a:r>
          </a:p>
        </p:txBody>
      </p:sp>
      <p:sp>
        <p:nvSpPr>
          <p:cNvPr id="75" name="Rectangle 7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7" name="Rectangle 7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13927AEC-352A-46F4-8F34-FF8472079A72}"/>
              </a:ext>
            </a:extLst>
          </p:cNvPr>
          <p:cNvSpPr txBox="1"/>
          <p:nvPr/>
        </p:nvSpPr>
        <p:spPr>
          <a:xfrm>
            <a:off x="477981" y="4326497"/>
            <a:ext cx="4951269" cy="1974483"/>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800" dirty="0">
                <a:latin typeface="+mj-lt"/>
                <a:ea typeface="+mj-ea"/>
                <a:cs typeface="+mj-cs"/>
              </a:rPr>
              <a:t>An honest mistake, they got lost</a:t>
            </a:r>
          </a:p>
        </p:txBody>
      </p:sp>
    </p:spTree>
    <p:extLst>
      <p:ext uri="{BB962C8B-B14F-4D97-AF65-F5344CB8AC3E}">
        <p14:creationId xmlns:p14="http://schemas.microsoft.com/office/powerpoint/2010/main" val="1606921028"/>
      </p:ext>
    </p:extLst>
  </p:cSld>
  <p:clrMapOvr>
    <a:overrideClrMapping bg1="dk1" tx1="lt1" bg2="dk2" tx2="lt2" accent1="accent1" accent2="accent2" accent3="accent3" accent4="accent4" accent5="accent5" accent6="accent6" hlink="hlink" folHlink="folHlink"/>
  </p:clrMapOvr>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Mañana de Pascua . C.D. Friedrich | Caspar david friedrich, Landscape art,  Painting">
            <a:extLst>
              <a:ext uri="{FF2B5EF4-FFF2-40B4-BE49-F238E27FC236}">
                <a16:creationId xmlns:a16="http://schemas.microsoft.com/office/drawing/2014/main" id="{B8C6F143-49D2-480E-8495-0D5FB303EC6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7937" r="7623" b="3049"/>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59D4BC0A-047F-4B4E-86E3-43A277DC1BB2}"/>
              </a:ext>
            </a:extLst>
          </p:cNvPr>
          <p:cNvSpPr txBox="1"/>
          <p:nvPr/>
        </p:nvSpPr>
        <p:spPr>
          <a:xfrm>
            <a:off x="477980" y="863428"/>
            <a:ext cx="4589319" cy="3463069"/>
          </a:xfrm>
          <a:prstGeom prst="rect">
            <a:avLst/>
          </a:prstGeom>
        </p:spPr>
        <p:txBody>
          <a:bodyPr vert="horz" lIns="91440" tIns="45720" rIns="91440" bIns="45720" rtlCol="0" anchor="b">
            <a:normAutofit fontScale="92500"/>
          </a:bodyPr>
          <a:lstStyle/>
          <a:p>
            <a:pPr>
              <a:lnSpc>
                <a:spcPct val="90000"/>
              </a:lnSpc>
              <a:spcBef>
                <a:spcPct val="0"/>
              </a:spcBef>
              <a:spcAft>
                <a:spcPts val="600"/>
              </a:spcAft>
            </a:pPr>
            <a:r>
              <a:rPr lang="en-US" sz="4800" dirty="0">
                <a:latin typeface="+mj-lt"/>
                <a:ea typeface="+mj-ea"/>
                <a:cs typeface="+mj-cs"/>
              </a:rPr>
              <a:t>The women went to the wrong tomb? Then the men did the same thing by accident?</a:t>
            </a:r>
          </a:p>
        </p:txBody>
      </p:sp>
      <p:sp>
        <p:nvSpPr>
          <p:cNvPr id="75" name="Rectangle 7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7" name="Rectangle 7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39B7CB3D-C3F3-4D82-9B5A-E6B5FB945A17}"/>
              </a:ext>
            </a:extLst>
          </p:cNvPr>
          <p:cNvSpPr txBox="1"/>
          <p:nvPr/>
        </p:nvSpPr>
        <p:spPr>
          <a:xfrm>
            <a:off x="477980" y="4546920"/>
            <a:ext cx="6103795" cy="1685397"/>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800" dirty="0">
                <a:latin typeface="+mj-lt"/>
                <a:ea typeface="+mj-ea"/>
                <a:cs typeface="+mj-cs"/>
              </a:rPr>
              <a:t>Two identical, independent mistakes?</a:t>
            </a:r>
          </a:p>
        </p:txBody>
      </p:sp>
    </p:spTree>
    <p:extLst>
      <p:ext uri="{BB962C8B-B14F-4D97-AF65-F5344CB8AC3E}">
        <p14:creationId xmlns:p14="http://schemas.microsoft.com/office/powerpoint/2010/main" val="3821246278"/>
      </p:ext>
    </p:extLst>
  </p:cSld>
  <p:clrMapOvr>
    <a:overrideClrMapping bg1="dk1" tx1="lt1" bg2="dk2" tx2="lt2" accent1="accent1" accent2="accent2" accent3="accent3" accent4="accent4" accent5="accent5" accent6="accent6" hlink="hlink" folHlink="folHlink"/>
  </p:clrMapOvr>
</p:sld>
</file>

<file path=ppt/slides/slide1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530" name="Picture 2" descr="Why Did Jesus Fold The Napkin? Evidence — The Exalted Christ">
            <a:extLst>
              <a:ext uri="{FF2B5EF4-FFF2-40B4-BE49-F238E27FC236}">
                <a16:creationId xmlns:a16="http://schemas.microsoft.com/office/drawing/2014/main" id="{F22CE0AF-F07D-4952-BF07-F317818A1C1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650" b="125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2830876-00CF-45BA-8976-075B7800CB9F}"/>
              </a:ext>
            </a:extLst>
          </p:cNvPr>
          <p:cNvSpPr txBox="1"/>
          <p:nvPr/>
        </p:nvSpPr>
        <p:spPr>
          <a:xfrm>
            <a:off x="523875" y="5317240"/>
            <a:ext cx="11210925"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600" b="1" dirty="0">
                <a:solidFill>
                  <a:schemeClr val="tx1">
                    <a:lumMod val="85000"/>
                    <a:lumOff val="15000"/>
                  </a:schemeClr>
                </a:solidFill>
                <a:latin typeface="+mj-lt"/>
                <a:ea typeface="+mj-ea"/>
                <a:cs typeface="+mj-cs"/>
              </a:rPr>
              <a:t>Why were His clothes in the wrong tomb!?</a:t>
            </a:r>
          </a:p>
        </p:txBody>
      </p:sp>
      <p:cxnSp>
        <p:nvCxnSpPr>
          <p:cNvPr id="73" name="Straight Connector 7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8144870"/>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descr="12 Problem Solving Strategies to Overcome your Toughest Challenges">
            <a:extLst>
              <a:ext uri="{FF2B5EF4-FFF2-40B4-BE49-F238E27FC236}">
                <a16:creationId xmlns:a16="http://schemas.microsoft.com/office/drawing/2014/main" id="{661003F7-BFD9-4CCE-BC8A-5396114FA9A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294" t="6484" r="24215" b="-1"/>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137" name="Rectangle 136">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A79B456C-7928-472F-A4E1-BF32BAAC430A}"/>
              </a:ext>
            </a:extLst>
          </p:cNvPr>
          <p:cNvSpPr txBox="1"/>
          <p:nvPr/>
        </p:nvSpPr>
        <p:spPr>
          <a:xfrm>
            <a:off x="481029" y="904794"/>
            <a:ext cx="5393298" cy="3474465"/>
          </a:xfrm>
          <a:prstGeom prst="rect">
            <a:avLst/>
          </a:prstGeom>
        </p:spPr>
        <p:txBody>
          <a:bodyPr vert="horz" lIns="91440" tIns="45720" rIns="91440" bIns="45720" rtlCol="0" anchor="b">
            <a:noAutofit/>
          </a:bodyPr>
          <a:lstStyle/>
          <a:p>
            <a:pPr marL="571500" indent="-571500">
              <a:lnSpc>
                <a:spcPct val="90000"/>
              </a:lnSpc>
              <a:spcBef>
                <a:spcPct val="0"/>
              </a:spcBef>
              <a:spcAft>
                <a:spcPts val="600"/>
              </a:spcAft>
              <a:buFont typeface="Arial" panose="020B0604020202020204" pitchFamily="34" charset="0"/>
              <a:buChar char="•"/>
            </a:pPr>
            <a:r>
              <a:rPr lang="en-US" sz="4500" b="1" dirty="0">
                <a:latin typeface="+mj-lt"/>
                <a:ea typeface="+mj-ea"/>
                <a:cs typeface="+mj-cs"/>
              </a:rPr>
              <a:t>Why did the Pharisees say the body was gone?</a:t>
            </a:r>
          </a:p>
          <a:p>
            <a:pPr marL="571500" indent="-571500">
              <a:lnSpc>
                <a:spcPct val="90000"/>
              </a:lnSpc>
              <a:spcBef>
                <a:spcPct val="0"/>
              </a:spcBef>
              <a:spcAft>
                <a:spcPts val="600"/>
              </a:spcAft>
              <a:buFont typeface="Arial" panose="020B0604020202020204" pitchFamily="34" charset="0"/>
              <a:buChar char="•"/>
            </a:pPr>
            <a:r>
              <a:rPr lang="en-US" sz="4500" b="1" dirty="0">
                <a:latin typeface="+mj-lt"/>
                <a:ea typeface="+mj-ea"/>
                <a:cs typeface="+mj-cs"/>
              </a:rPr>
              <a:t>Why do they claim they saw Him alive?</a:t>
            </a:r>
          </a:p>
        </p:txBody>
      </p:sp>
      <p:sp>
        <p:nvSpPr>
          <p:cNvPr id="139" name="Rectangle 13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1" name="Rectangle 14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4F4F5679-DE25-4052-B938-2F002FBDFE69}"/>
              </a:ext>
            </a:extLst>
          </p:cNvPr>
          <p:cNvSpPr txBox="1"/>
          <p:nvPr/>
        </p:nvSpPr>
        <p:spPr>
          <a:xfrm>
            <a:off x="481029" y="4556064"/>
            <a:ext cx="5735044" cy="1593673"/>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4500" dirty="0">
                <a:latin typeface="+mj-lt"/>
                <a:ea typeface="+mj-ea"/>
                <a:cs typeface="+mj-cs"/>
              </a:rPr>
              <a:t>Yet another theory that doesn’t make sense</a:t>
            </a:r>
          </a:p>
        </p:txBody>
      </p:sp>
    </p:spTree>
    <p:extLst>
      <p:ext uri="{BB962C8B-B14F-4D97-AF65-F5344CB8AC3E}">
        <p14:creationId xmlns:p14="http://schemas.microsoft.com/office/powerpoint/2010/main" val="517748184"/>
      </p:ext>
    </p:extLst>
  </p:cSld>
  <p:clrMapOvr>
    <a:overrideClrMapping bg1="dk1" tx1="lt1" bg2="dk2" tx2="lt2" accent1="accent1" accent2="accent2" accent3="accent3" accent4="accent4" accent5="accent5" accent6="accent6" hlink="hlink" folHlink="folHlink"/>
  </p:clrMapOvr>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Identical Twins Accumulate Genetic Differences in the Womb | The Scientist  Magazine®">
            <a:extLst>
              <a:ext uri="{FF2B5EF4-FFF2-40B4-BE49-F238E27FC236}">
                <a16:creationId xmlns:a16="http://schemas.microsoft.com/office/drawing/2014/main" id="{85D5176D-9ECE-4CF8-9E75-2753BBCDB0A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644" r="11919" b="9091"/>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0869AEA3-50AC-478B-AEB7-17AE6D0A3048}"/>
              </a:ext>
            </a:extLst>
          </p:cNvPr>
          <p:cNvSpPr txBox="1"/>
          <p:nvPr/>
        </p:nvSpPr>
        <p:spPr>
          <a:xfrm>
            <a:off x="477980" y="1122363"/>
            <a:ext cx="4789345" cy="3204134"/>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5400" dirty="0">
                <a:latin typeface="+mj-lt"/>
                <a:ea typeface="+mj-ea"/>
                <a:cs typeface="+mj-cs"/>
              </a:rPr>
              <a:t>7. The Identical Twin Conspiracy Theory of the Resurrection</a:t>
            </a:r>
          </a:p>
        </p:txBody>
      </p:sp>
      <p:sp>
        <p:nvSpPr>
          <p:cNvPr id="75" name="Rectangle 7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7" name="Rectangle 7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E1E61986-BA76-48B1-97D1-ED4794D80B3C}"/>
              </a:ext>
            </a:extLst>
          </p:cNvPr>
          <p:cNvSpPr txBox="1"/>
          <p:nvPr/>
        </p:nvSpPr>
        <p:spPr>
          <a:xfrm>
            <a:off x="477979" y="4776219"/>
            <a:ext cx="5141771" cy="1664205"/>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5400" dirty="0">
                <a:latin typeface="+mj-lt"/>
                <a:ea typeface="+mj-ea"/>
                <a:cs typeface="+mj-cs"/>
              </a:rPr>
              <a:t>Did Jesus have an identical twin?</a:t>
            </a:r>
          </a:p>
        </p:txBody>
      </p:sp>
    </p:spTree>
    <p:extLst>
      <p:ext uri="{BB962C8B-B14F-4D97-AF65-F5344CB8AC3E}">
        <p14:creationId xmlns:p14="http://schemas.microsoft.com/office/powerpoint/2010/main" val="3636087393"/>
      </p:ext>
    </p:extLst>
  </p:cSld>
  <p:clrMapOvr>
    <a:overrideClrMapping bg1="dk1" tx1="lt1" bg2="dk2" tx2="lt2" accent1="accent1" accent2="accent2" accent3="accent3" accent4="accent4" accent5="accent5" accent6="accent6" hlink="hlink" folHlink="folHlink"/>
  </p:clrMapOvr>
</p:sld>
</file>

<file path=ppt/slides/slide1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Why People Believe in Conspiracy Theories">
            <a:extLst>
              <a:ext uri="{FF2B5EF4-FFF2-40B4-BE49-F238E27FC236}">
                <a16:creationId xmlns:a16="http://schemas.microsoft.com/office/drawing/2014/main" id="{0FF0970D-D514-417A-B988-322FA89BF04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0" y="1"/>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135" name="Rectangle 134">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2D79788-04A2-4375-828A-7CB1E846E70F}"/>
              </a:ext>
            </a:extLst>
          </p:cNvPr>
          <p:cNvSpPr txBox="1"/>
          <p:nvPr/>
        </p:nvSpPr>
        <p:spPr>
          <a:xfrm>
            <a:off x="223837" y="5286027"/>
            <a:ext cx="11744325" cy="853790"/>
          </a:xfrm>
          <a:prstGeom prst="rect">
            <a:avLst/>
          </a:prstGeom>
        </p:spPr>
        <p:txBody>
          <a:bodyPr vert="horz" lIns="91440" tIns="45720" rIns="91440" bIns="45720" rtlCol="0" anchor="ctr">
            <a:noAutofit/>
          </a:bodyPr>
          <a:lstStyle/>
          <a:p>
            <a:pPr algn="ctr">
              <a:lnSpc>
                <a:spcPct val="90000"/>
              </a:lnSpc>
              <a:spcBef>
                <a:spcPct val="0"/>
              </a:spcBef>
              <a:spcAft>
                <a:spcPts val="600"/>
              </a:spcAft>
            </a:pPr>
            <a:r>
              <a:rPr lang="en-US" sz="4000" b="1" dirty="0">
                <a:solidFill>
                  <a:schemeClr val="tx1">
                    <a:lumMod val="85000"/>
                    <a:lumOff val="15000"/>
                  </a:schemeClr>
                </a:solidFill>
                <a:latin typeface="+mj-lt"/>
                <a:ea typeface="+mj-ea"/>
                <a:cs typeface="+mj-cs"/>
              </a:rPr>
              <a:t>The Twin Brother Tricks Everyone into Believing</a:t>
            </a:r>
          </a:p>
        </p:txBody>
      </p:sp>
      <p:cxnSp>
        <p:nvCxnSpPr>
          <p:cNvPr id="137" name="Straight Connector 136">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01089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7CA0DAA6-33B8-4A25-810D-2F4D816FB4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972594"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F71B811-BBF2-4E9A-9254-BD65D37FD077}"/>
              </a:ext>
            </a:extLst>
          </p:cNvPr>
          <p:cNvSpPr txBox="1"/>
          <p:nvPr/>
        </p:nvSpPr>
        <p:spPr>
          <a:xfrm>
            <a:off x="364213" y="3210093"/>
            <a:ext cx="4056868" cy="3269792"/>
          </a:xfrm>
          <a:prstGeom prst="rect">
            <a:avLst/>
          </a:prstGeom>
          <a:noFill/>
        </p:spPr>
        <p:txBody>
          <a:bodyPr vert="horz" lIns="91440" tIns="45720" rIns="91440" bIns="45720" rtlCol="0" anchor="b">
            <a:noAutofit/>
          </a:bodyPr>
          <a:lstStyle/>
          <a:p>
            <a:pPr algn="ctr">
              <a:lnSpc>
                <a:spcPct val="90000"/>
              </a:lnSpc>
              <a:spcBef>
                <a:spcPct val="0"/>
              </a:spcBef>
              <a:spcAft>
                <a:spcPts val="600"/>
              </a:spcAft>
            </a:pPr>
            <a:r>
              <a:rPr lang="en-US" sz="4600" dirty="0">
                <a:solidFill>
                  <a:schemeClr val="bg1"/>
                </a:solidFill>
                <a:latin typeface="+mj-lt"/>
                <a:ea typeface="+mj-ea"/>
                <a:cs typeface="+mj-cs"/>
              </a:rPr>
              <a:t>Keep the following things  in mind with eye-witness testimony</a:t>
            </a:r>
            <a:endParaRPr lang="en-US" sz="4600" b="0" i="0" dirty="0">
              <a:solidFill>
                <a:schemeClr val="bg1"/>
              </a:solidFill>
              <a:effectLst/>
              <a:latin typeface="+mj-lt"/>
              <a:ea typeface="+mj-ea"/>
              <a:cs typeface="+mj-cs"/>
            </a:endParaRPr>
          </a:p>
        </p:txBody>
      </p:sp>
      <p:pic>
        <p:nvPicPr>
          <p:cNvPr id="10242" name="Picture 2" descr="JKIA&amp;#39;s aeronautical engineer stabbed to death by girlfriend in Umoja |  Lolwe Television Network">
            <a:extLst>
              <a:ext uri="{FF2B5EF4-FFF2-40B4-BE49-F238E27FC236}">
                <a16:creationId xmlns:a16="http://schemas.microsoft.com/office/drawing/2014/main" id="{AEB1ACDF-B384-42D4-B6BB-F31BE03E4BC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013" r="15224" b="-1"/>
          <a:stretch/>
        </p:blipFill>
        <p:spPr bwMode="auto">
          <a:xfrm>
            <a:off x="4654297" y="10"/>
            <a:ext cx="7537704" cy="685799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D64F934-4B0C-4AF1-93D7-2EC7300147A0}"/>
              </a:ext>
            </a:extLst>
          </p:cNvPr>
          <p:cNvSpPr txBox="1"/>
          <p:nvPr/>
        </p:nvSpPr>
        <p:spPr>
          <a:xfrm>
            <a:off x="328703" y="307094"/>
            <a:ext cx="4127888" cy="2666926"/>
          </a:xfrm>
          <a:prstGeom prst="rect">
            <a:avLst/>
          </a:prstGeom>
          <a:noFill/>
        </p:spPr>
        <p:txBody>
          <a:bodyPr vert="horz" lIns="91440" tIns="45720" rIns="91440" bIns="45720" rtlCol="0" anchor="b">
            <a:noAutofit/>
          </a:bodyPr>
          <a:lstStyle/>
          <a:p>
            <a:pPr algn="ctr">
              <a:lnSpc>
                <a:spcPct val="90000"/>
              </a:lnSpc>
              <a:spcBef>
                <a:spcPct val="0"/>
              </a:spcBef>
              <a:spcAft>
                <a:spcPts val="600"/>
              </a:spcAft>
            </a:pPr>
            <a:r>
              <a:rPr lang="en-US" sz="4600" b="0" i="0" dirty="0">
                <a:solidFill>
                  <a:schemeClr val="bg1"/>
                </a:solidFill>
                <a:effectLst/>
                <a:latin typeface="+mj-lt"/>
                <a:ea typeface="+mj-ea"/>
                <a:cs typeface="+mj-cs"/>
              </a:rPr>
              <a:t>Before we cover the resurrection, here are some details to know</a:t>
            </a:r>
          </a:p>
        </p:txBody>
      </p:sp>
    </p:spTree>
    <p:extLst>
      <p:ext uri="{BB962C8B-B14F-4D97-AF65-F5344CB8AC3E}">
        <p14:creationId xmlns:p14="http://schemas.microsoft.com/office/powerpoint/2010/main" val="1463784224"/>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530" name="Picture 2" descr="Why Did Jesus Fold The Napkin? Evidence — The Exalted Christ">
            <a:extLst>
              <a:ext uri="{FF2B5EF4-FFF2-40B4-BE49-F238E27FC236}">
                <a16:creationId xmlns:a16="http://schemas.microsoft.com/office/drawing/2014/main" id="{F22CE0AF-F07D-4952-BF07-F317818A1C1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650" b="125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2830876-00CF-45BA-8976-075B7800CB9F}"/>
              </a:ext>
            </a:extLst>
          </p:cNvPr>
          <p:cNvSpPr txBox="1"/>
          <p:nvPr/>
        </p:nvSpPr>
        <p:spPr>
          <a:xfrm>
            <a:off x="523875" y="5317240"/>
            <a:ext cx="11210925"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600" b="1" dirty="0">
                <a:solidFill>
                  <a:schemeClr val="tx1">
                    <a:lumMod val="85000"/>
                    <a:lumOff val="15000"/>
                  </a:schemeClr>
                </a:solidFill>
                <a:latin typeface="+mj-lt"/>
                <a:ea typeface="+mj-ea"/>
                <a:cs typeface="+mj-cs"/>
              </a:rPr>
              <a:t>WHY IS THE TOMB EMPTY STILL?!?</a:t>
            </a:r>
          </a:p>
        </p:txBody>
      </p:sp>
      <p:cxnSp>
        <p:nvCxnSpPr>
          <p:cNvPr id="73" name="Straight Connector 7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1160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Did Scholar Raymond Brown Believe in the Historicity of the Guards at the  Tomb Story? – Escaping Christian Fundamentalism">
            <a:extLst>
              <a:ext uri="{FF2B5EF4-FFF2-40B4-BE49-F238E27FC236}">
                <a16:creationId xmlns:a16="http://schemas.microsoft.com/office/drawing/2014/main" id="{BD97817E-190E-453D-B5B5-3ED2A3C7AF9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813" r="13818" b="3278"/>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B29F51E-6926-4513-AE96-6213A8DBCCCA}"/>
              </a:ext>
            </a:extLst>
          </p:cNvPr>
          <p:cNvSpPr/>
          <p:nvPr/>
        </p:nvSpPr>
        <p:spPr>
          <a:xfrm>
            <a:off x="481029" y="1160463"/>
            <a:ext cx="4478898" cy="3204134"/>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4800" b="1" dirty="0">
                <a:latin typeface="+mj-lt"/>
                <a:ea typeface="+mj-ea"/>
                <a:cs typeface="+mj-cs"/>
              </a:rPr>
              <a:t>Now you need an elaborate theory on how to steal the body like discussed earlier</a:t>
            </a:r>
          </a:p>
        </p:txBody>
      </p:sp>
      <p:sp>
        <p:nvSpPr>
          <p:cNvPr id="75" name="Rectangle 7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7" name="Rectangle 7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8961ACE-CD52-4BBE-87E2-6DBF8BB6F08C}"/>
              </a:ext>
            </a:extLst>
          </p:cNvPr>
          <p:cNvSpPr/>
          <p:nvPr/>
        </p:nvSpPr>
        <p:spPr>
          <a:xfrm>
            <a:off x="481028" y="4911179"/>
            <a:ext cx="4913007" cy="1382712"/>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4800" b="1" dirty="0">
                <a:latin typeface="+mj-lt"/>
                <a:ea typeface="+mj-ea"/>
                <a:cs typeface="+mj-cs"/>
              </a:rPr>
              <a:t>All for a prank being pulled off?</a:t>
            </a:r>
          </a:p>
        </p:txBody>
      </p:sp>
    </p:spTree>
    <p:extLst>
      <p:ext uri="{BB962C8B-B14F-4D97-AF65-F5344CB8AC3E}">
        <p14:creationId xmlns:p14="http://schemas.microsoft.com/office/powerpoint/2010/main" val="117365046"/>
      </p:ext>
    </p:extLst>
  </p:cSld>
  <p:clrMapOvr>
    <a:overrideClrMapping bg1="dk1" tx1="lt1" bg2="dk2" tx2="lt2" accent1="accent1" accent2="accent2" accent3="accent3" accent4="accent4" accent5="accent5" accent6="accent6" hlink="hlink" folHlink="folHlink"/>
  </p:clrMapOvr>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7" name="Rectangle 136">
            <a:extLst>
              <a:ext uri="{FF2B5EF4-FFF2-40B4-BE49-F238E27FC236}">
                <a16:creationId xmlns:a16="http://schemas.microsoft.com/office/drawing/2014/main" id="{C232B152-3720-4D3B-97ED-45CE5483F1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Freeform: Shape 138">
            <a:extLst>
              <a:ext uri="{FF2B5EF4-FFF2-40B4-BE49-F238E27FC236}">
                <a16:creationId xmlns:a16="http://schemas.microsoft.com/office/drawing/2014/main" id="{11BAB570-FF10-4E96-8A3F-FA9804702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693698" cy="6858000"/>
          </a:xfrm>
          <a:custGeom>
            <a:avLst/>
            <a:gdLst>
              <a:gd name="connsiteX0" fmla="*/ 0 w 4693698"/>
              <a:gd name="connsiteY0" fmla="*/ 0 h 6858000"/>
              <a:gd name="connsiteX1" fmla="*/ 420914 w 4693698"/>
              <a:gd name="connsiteY1" fmla="*/ 0 h 6858000"/>
              <a:gd name="connsiteX2" fmla="*/ 1582057 w 4693698"/>
              <a:gd name="connsiteY2" fmla="*/ 0 h 6858000"/>
              <a:gd name="connsiteX3" fmla="*/ 4503903 w 4693698"/>
              <a:gd name="connsiteY3" fmla="*/ 0 h 6858000"/>
              <a:gd name="connsiteX4" fmla="*/ 4508943 w 4693698"/>
              <a:gd name="connsiteY4" fmla="*/ 66675 h 6858000"/>
              <a:gd name="connsiteX5" fmla="*/ 4517340 w 4693698"/>
              <a:gd name="connsiteY5" fmla="*/ 122237 h 6858000"/>
              <a:gd name="connsiteX6" fmla="*/ 4527418 w 4693698"/>
              <a:gd name="connsiteY6" fmla="*/ 174625 h 6858000"/>
              <a:gd name="connsiteX7" fmla="*/ 4544214 w 4693698"/>
              <a:gd name="connsiteY7" fmla="*/ 217487 h 6858000"/>
              <a:gd name="connsiteX8" fmla="*/ 4561010 w 4693698"/>
              <a:gd name="connsiteY8" fmla="*/ 260350 h 6858000"/>
              <a:gd name="connsiteX9" fmla="*/ 4581165 w 4693698"/>
              <a:gd name="connsiteY9" fmla="*/ 296862 h 6858000"/>
              <a:gd name="connsiteX10" fmla="*/ 4601320 w 4693698"/>
              <a:gd name="connsiteY10" fmla="*/ 334962 h 6858000"/>
              <a:gd name="connsiteX11" fmla="*/ 4619796 w 4693698"/>
              <a:gd name="connsiteY11" fmla="*/ 369887 h 6858000"/>
              <a:gd name="connsiteX12" fmla="*/ 4638271 w 4693698"/>
              <a:gd name="connsiteY12" fmla="*/ 409575 h 6858000"/>
              <a:gd name="connsiteX13" fmla="*/ 4655067 w 4693698"/>
              <a:gd name="connsiteY13" fmla="*/ 450850 h 6858000"/>
              <a:gd name="connsiteX14" fmla="*/ 4670184 w 4693698"/>
              <a:gd name="connsiteY14" fmla="*/ 496887 h 6858000"/>
              <a:gd name="connsiteX15" fmla="*/ 4681941 w 4693698"/>
              <a:gd name="connsiteY15" fmla="*/ 546100 h 6858000"/>
              <a:gd name="connsiteX16" fmla="*/ 4690339 w 4693698"/>
              <a:gd name="connsiteY16" fmla="*/ 606425 h 6858000"/>
              <a:gd name="connsiteX17" fmla="*/ 4693698 w 4693698"/>
              <a:gd name="connsiteY17" fmla="*/ 673100 h 6858000"/>
              <a:gd name="connsiteX18" fmla="*/ 4690339 w 4693698"/>
              <a:gd name="connsiteY18" fmla="*/ 744537 h 6858000"/>
              <a:gd name="connsiteX19" fmla="*/ 4681941 w 4693698"/>
              <a:gd name="connsiteY19" fmla="*/ 801687 h 6858000"/>
              <a:gd name="connsiteX20" fmla="*/ 4670184 w 4693698"/>
              <a:gd name="connsiteY20" fmla="*/ 854075 h 6858000"/>
              <a:gd name="connsiteX21" fmla="*/ 4655067 w 4693698"/>
              <a:gd name="connsiteY21" fmla="*/ 901700 h 6858000"/>
              <a:gd name="connsiteX22" fmla="*/ 4638271 w 4693698"/>
              <a:gd name="connsiteY22" fmla="*/ 942975 h 6858000"/>
              <a:gd name="connsiteX23" fmla="*/ 4618116 w 4693698"/>
              <a:gd name="connsiteY23" fmla="*/ 981075 h 6858000"/>
              <a:gd name="connsiteX24" fmla="*/ 4597961 w 4693698"/>
              <a:gd name="connsiteY24" fmla="*/ 1017587 h 6858000"/>
              <a:gd name="connsiteX25" fmla="*/ 4577806 w 4693698"/>
              <a:gd name="connsiteY25" fmla="*/ 1055687 h 6858000"/>
              <a:gd name="connsiteX26" fmla="*/ 4559330 w 4693698"/>
              <a:gd name="connsiteY26" fmla="*/ 1095375 h 6858000"/>
              <a:gd name="connsiteX27" fmla="*/ 4540854 w 4693698"/>
              <a:gd name="connsiteY27" fmla="*/ 1136650 h 6858000"/>
              <a:gd name="connsiteX28" fmla="*/ 4525739 w 4693698"/>
              <a:gd name="connsiteY28" fmla="*/ 1182687 h 6858000"/>
              <a:gd name="connsiteX29" fmla="*/ 4515661 w 4693698"/>
              <a:gd name="connsiteY29" fmla="*/ 1235075 h 6858000"/>
              <a:gd name="connsiteX30" fmla="*/ 4505583 w 4693698"/>
              <a:gd name="connsiteY30" fmla="*/ 1295400 h 6858000"/>
              <a:gd name="connsiteX31" fmla="*/ 4503903 w 4693698"/>
              <a:gd name="connsiteY31" fmla="*/ 1363662 h 6858000"/>
              <a:gd name="connsiteX32" fmla="*/ 4505583 w 4693698"/>
              <a:gd name="connsiteY32" fmla="*/ 1431925 h 6858000"/>
              <a:gd name="connsiteX33" fmla="*/ 4515661 w 4693698"/>
              <a:gd name="connsiteY33" fmla="*/ 1492250 h 6858000"/>
              <a:gd name="connsiteX34" fmla="*/ 4525739 w 4693698"/>
              <a:gd name="connsiteY34" fmla="*/ 1544637 h 6858000"/>
              <a:gd name="connsiteX35" fmla="*/ 4540854 w 4693698"/>
              <a:gd name="connsiteY35" fmla="*/ 1589087 h 6858000"/>
              <a:gd name="connsiteX36" fmla="*/ 4559330 w 4693698"/>
              <a:gd name="connsiteY36" fmla="*/ 1631950 h 6858000"/>
              <a:gd name="connsiteX37" fmla="*/ 4577806 w 4693698"/>
              <a:gd name="connsiteY37" fmla="*/ 1671637 h 6858000"/>
              <a:gd name="connsiteX38" fmla="*/ 4597961 w 4693698"/>
              <a:gd name="connsiteY38" fmla="*/ 1708150 h 6858000"/>
              <a:gd name="connsiteX39" fmla="*/ 4618116 w 4693698"/>
              <a:gd name="connsiteY39" fmla="*/ 1743075 h 6858000"/>
              <a:gd name="connsiteX40" fmla="*/ 4638271 w 4693698"/>
              <a:gd name="connsiteY40" fmla="*/ 1782762 h 6858000"/>
              <a:gd name="connsiteX41" fmla="*/ 4655067 w 4693698"/>
              <a:gd name="connsiteY41" fmla="*/ 1824037 h 6858000"/>
              <a:gd name="connsiteX42" fmla="*/ 4670184 w 4693698"/>
              <a:gd name="connsiteY42" fmla="*/ 1870075 h 6858000"/>
              <a:gd name="connsiteX43" fmla="*/ 4681941 w 4693698"/>
              <a:gd name="connsiteY43" fmla="*/ 1922462 h 6858000"/>
              <a:gd name="connsiteX44" fmla="*/ 4690339 w 4693698"/>
              <a:gd name="connsiteY44" fmla="*/ 1982787 h 6858000"/>
              <a:gd name="connsiteX45" fmla="*/ 4693698 w 4693698"/>
              <a:gd name="connsiteY45" fmla="*/ 2051050 h 6858000"/>
              <a:gd name="connsiteX46" fmla="*/ 4690339 w 4693698"/>
              <a:gd name="connsiteY46" fmla="*/ 2119312 h 6858000"/>
              <a:gd name="connsiteX47" fmla="*/ 4681941 w 4693698"/>
              <a:gd name="connsiteY47" fmla="*/ 2179637 h 6858000"/>
              <a:gd name="connsiteX48" fmla="*/ 4670184 w 4693698"/>
              <a:gd name="connsiteY48" fmla="*/ 2232025 h 6858000"/>
              <a:gd name="connsiteX49" fmla="*/ 4655067 w 4693698"/>
              <a:gd name="connsiteY49" fmla="*/ 2278062 h 6858000"/>
              <a:gd name="connsiteX50" fmla="*/ 4638271 w 4693698"/>
              <a:gd name="connsiteY50" fmla="*/ 2319337 h 6858000"/>
              <a:gd name="connsiteX51" fmla="*/ 4618116 w 4693698"/>
              <a:gd name="connsiteY51" fmla="*/ 2359025 h 6858000"/>
              <a:gd name="connsiteX52" fmla="*/ 4597961 w 4693698"/>
              <a:gd name="connsiteY52" fmla="*/ 2395537 h 6858000"/>
              <a:gd name="connsiteX53" fmla="*/ 4577806 w 4693698"/>
              <a:gd name="connsiteY53" fmla="*/ 2433637 h 6858000"/>
              <a:gd name="connsiteX54" fmla="*/ 4559330 w 4693698"/>
              <a:gd name="connsiteY54" fmla="*/ 2471737 h 6858000"/>
              <a:gd name="connsiteX55" fmla="*/ 4540854 w 4693698"/>
              <a:gd name="connsiteY55" fmla="*/ 2513012 h 6858000"/>
              <a:gd name="connsiteX56" fmla="*/ 4525739 w 4693698"/>
              <a:gd name="connsiteY56" fmla="*/ 2560637 h 6858000"/>
              <a:gd name="connsiteX57" fmla="*/ 4515661 w 4693698"/>
              <a:gd name="connsiteY57" fmla="*/ 2613025 h 6858000"/>
              <a:gd name="connsiteX58" fmla="*/ 4505583 w 4693698"/>
              <a:gd name="connsiteY58" fmla="*/ 2671762 h 6858000"/>
              <a:gd name="connsiteX59" fmla="*/ 4503903 w 4693698"/>
              <a:gd name="connsiteY59" fmla="*/ 2741612 h 6858000"/>
              <a:gd name="connsiteX60" fmla="*/ 4505583 w 4693698"/>
              <a:gd name="connsiteY60" fmla="*/ 2809875 h 6858000"/>
              <a:gd name="connsiteX61" fmla="*/ 4515661 w 4693698"/>
              <a:gd name="connsiteY61" fmla="*/ 2868612 h 6858000"/>
              <a:gd name="connsiteX62" fmla="*/ 4525739 w 4693698"/>
              <a:gd name="connsiteY62" fmla="*/ 2922587 h 6858000"/>
              <a:gd name="connsiteX63" fmla="*/ 4540854 w 4693698"/>
              <a:gd name="connsiteY63" fmla="*/ 2967037 h 6858000"/>
              <a:gd name="connsiteX64" fmla="*/ 4559330 w 4693698"/>
              <a:gd name="connsiteY64" fmla="*/ 3009900 h 6858000"/>
              <a:gd name="connsiteX65" fmla="*/ 4577806 w 4693698"/>
              <a:gd name="connsiteY65" fmla="*/ 3046412 h 6858000"/>
              <a:gd name="connsiteX66" fmla="*/ 4597961 w 4693698"/>
              <a:gd name="connsiteY66" fmla="*/ 3084512 h 6858000"/>
              <a:gd name="connsiteX67" fmla="*/ 4618116 w 4693698"/>
              <a:gd name="connsiteY67" fmla="*/ 3121025 h 6858000"/>
              <a:gd name="connsiteX68" fmla="*/ 4638271 w 4693698"/>
              <a:gd name="connsiteY68" fmla="*/ 3160712 h 6858000"/>
              <a:gd name="connsiteX69" fmla="*/ 4655067 w 4693698"/>
              <a:gd name="connsiteY69" fmla="*/ 3201987 h 6858000"/>
              <a:gd name="connsiteX70" fmla="*/ 4670184 w 4693698"/>
              <a:gd name="connsiteY70" fmla="*/ 3248025 h 6858000"/>
              <a:gd name="connsiteX71" fmla="*/ 4681941 w 4693698"/>
              <a:gd name="connsiteY71" fmla="*/ 3300412 h 6858000"/>
              <a:gd name="connsiteX72" fmla="*/ 4690339 w 4693698"/>
              <a:gd name="connsiteY72" fmla="*/ 3360737 h 6858000"/>
              <a:gd name="connsiteX73" fmla="*/ 4693698 w 4693698"/>
              <a:gd name="connsiteY73" fmla="*/ 3427412 h 6858000"/>
              <a:gd name="connsiteX74" fmla="*/ 4690339 w 4693698"/>
              <a:gd name="connsiteY74" fmla="*/ 3497262 h 6858000"/>
              <a:gd name="connsiteX75" fmla="*/ 4681941 w 4693698"/>
              <a:gd name="connsiteY75" fmla="*/ 3557587 h 6858000"/>
              <a:gd name="connsiteX76" fmla="*/ 4670184 w 4693698"/>
              <a:gd name="connsiteY76" fmla="*/ 3609975 h 6858000"/>
              <a:gd name="connsiteX77" fmla="*/ 4655067 w 4693698"/>
              <a:gd name="connsiteY77" fmla="*/ 3656012 h 6858000"/>
              <a:gd name="connsiteX78" fmla="*/ 4638271 w 4693698"/>
              <a:gd name="connsiteY78" fmla="*/ 3697287 h 6858000"/>
              <a:gd name="connsiteX79" fmla="*/ 4618116 w 4693698"/>
              <a:gd name="connsiteY79" fmla="*/ 3736975 h 6858000"/>
              <a:gd name="connsiteX80" fmla="*/ 4577806 w 4693698"/>
              <a:gd name="connsiteY80" fmla="*/ 3811587 h 6858000"/>
              <a:gd name="connsiteX81" fmla="*/ 4559330 w 4693698"/>
              <a:gd name="connsiteY81" fmla="*/ 3848100 h 6858000"/>
              <a:gd name="connsiteX82" fmla="*/ 4540854 w 4693698"/>
              <a:gd name="connsiteY82" fmla="*/ 3890962 h 6858000"/>
              <a:gd name="connsiteX83" fmla="*/ 4525739 w 4693698"/>
              <a:gd name="connsiteY83" fmla="*/ 3935412 h 6858000"/>
              <a:gd name="connsiteX84" fmla="*/ 4515661 w 4693698"/>
              <a:gd name="connsiteY84" fmla="*/ 3987800 h 6858000"/>
              <a:gd name="connsiteX85" fmla="*/ 4505583 w 4693698"/>
              <a:gd name="connsiteY85" fmla="*/ 4048125 h 6858000"/>
              <a:gd name="connsiteX86" fmla="*/ 4503903 w 4693698"/>
              <a:gd name="connsiteY86" fmla="*/ 4116387 h 6858000"/>
              <a:gd name="connsiteX87" fmla="*/ 4505583 w 4693698"/>
              <a:gd name="connsiteY87" fmla="*/ 4186237 h 6858000"/>
              <a:gd name="connsiteX88" fmla="*/ 4515661 w 4693698"/>
              <a:gd name="connsiteY88" fmla="*/ 4244975 h 6858000"/>
              <a:gd name="connsiteX89" fmla="*/ 4525739 w 4693698"/>
              <a:gd name="connsiteY89" fmla="*/ 4297362 h 6858000"/>
              <a:gd name="connsiteX90" fmla="*/ 4540854 w 4693698"/>
              <a:gd name="connsiteY90" fmla="*/ 4343400 h 6858000"/>
              <a:gd name="connsiteX91" fmla="*/ 4559330 w 4693698"/>
              <a:gd name="connsiteY91" fmla="*/ 4386262 h 6858000"/>
              <a:gd name="connsiteX92" fmla="*/ 4577806 w 4693698"/>
              <a:gd name="connsiteY92" fmla="*/ 4424362 h 6858000"/>
              <a:gd name="connsiteX93" fmla="*/ 4618116 w 4693698"/>
              <a:gd name="connsiteY93" fmla="*/ 4498975 h 6858000"/>
              <a:gd name="connsiteX94" fmla="*/ 4638271 w 4693698"/>
              <a:gd name="connsiteY94" fmla="*/ 4537075 h 6858000"/>
              <a:gd name="connsiteX95" fmla="*/ 4655067 w 4693698"/>
              <a:gd name="connsiteY95" fmla="*/ 4579937 h 6858000"/>
              <a:gd name="connsiteX96" fmla="*/ 4670184 w 4693698"/>
              <a:gd name="connsiteY96" fmla="*/ 4625975 h 6858000"/>
              <a:gd name="connsiteX97" fmla="*/ 4681941 w 4693698"/>
              <a:gd name="connsiteY97" fmla="*/ 4678362 h 6858000"/>
              <a:gd name="connsiteX98" fmla="*/ 4690339 w 4693698"/>
              <a:gd name="connsiteY98" fmla="*/ 4738687 h 6858000"/>
              <a:gd name="connsiteX99" fmla="*/ 4693698 w 4693698"/>
              <a:gd name="connsiteY99" fmla="*/ 4806950 h 6858000"/>
              <a:gd name="connsiteX100" fmla="*/ 4690339 w 4693698"/>
              <a:gd name="connsiteY100" fmla="*/ 4875212 h 6858000"/>
              <a:gd name="connsiteX101" fmla="*/ 4681941 w 4693698"/>
              <a:gd name="connsiteY101" fmla="*/ 4935537 h 6858000"/>
              <a:gd name="connsiteX102" fmla="*/ 4670184 w 4693698"/>
              <a:gd name="connsiteY102" fmla="*/ 4987925 h 6858000"/>
              <a:gd name="connsiteX103" fmla="*/ 4655067 w 4693698"/>
              <a:gd name="connsiteY103" fmla="*/ 5033962 h 6858000"/>
              <a:gd name="connsiteX104" fmla="*/ 4638271 w 4693698"/>
              <a:gd name="connsiteY104" fmla="*/ 5075237 h 6858000"/>
              <a:gd name="connsiteX105" fmla="*/ 4618116 w 4693698"/>
              <a:gd name="connsiteY105" fmla="*/ 5114925 h 6858000"/>
              <a:gd name="connsiteX106" fmla="*/ 4597961 w 4693698"/>
              <a:gd name="connsiteY106" fmla="*/ 5149850 h 6858000"/>
              <a:gd name="connsiteX107" fmla="*/ 4577806 w 4693698"/>
              <a:gd name="connsiteY107" fmla="*/ 5186362 h 6858000"/>
              <a:gd name="connsiteX108" fmla="*/ 4559330 w 4693698"/>
              <a:gd name="connsiteY108" fmla="*/ 5226050 h 6858000"/>
              <a:gd name="connsiteX109" fmla="*/ 4540854 w 4693698"/>
              <a:gd name="connsiteY109" fmla="*/ 5268912 h 6858000"/>
              <a:gd name="connsiteX110" fmla="*/ 4525739 w 4693698"/>
              <a:gd name="connsiteY110" fmla="*/ 5313362 h 6858000"/>
              <a:gd name="connsiteX111" fmla="*/ 4515661 w 4693698"/>
              <a:gd name="connsiteY111" fmla="*/ 5365750 h 6858000"/>
              <a:gd name="connsiteX112" fmla="*/ 4505583 w 4693698"/>
              <a:gd name="connsiteY112" fmla="*/ 5426075 h 6858000"/>
              <a:gd name="connsiteX113" fmla="*/ 4503903 w 4693698"/>
              <a:gd name="connsiteY113" fmla="*/ 5494337 h 6858000"/>
              <a:gd name="connsiteX114" fmla="*/ 4505583 w 4693698"/>
              <a:gd name="connsiteY114" fmla="*/ 5562600 h 6858000"/>
              <a:gd name="connsiteX115" fmla="*/ 4515661 w 4693698"/>
              <a:gd name="connsiteY115" fmla="*/ 5622925 h 6858000"/>
              <a:gd name="connsiteX116" fmla="*/ 4525739 w 4693698"/>
              <a:gd name="connsiteY116" fmla="*/ 5675312 h 6858000"/>
              <a:gd name="connsiteX117" fmla="*/ 4540854 w 4693698"/>
              <a:gd name="connsiteY117" fmla="*/ 5721350 h 6858000"/>
              <a:gd name="connsiteX118" fmla="*/ 4559330 w 4693698"/>
              <a:gd name="connsiteY118" fmla="*/ 5762625 h 6858000"/>
              <a:gd name="connsiteX119" fmla="*/ 4577806 w 4693698"/>
              <a:gd name="connsiteY119" fmla="*/ 5802312 h 6858000"/>
              <a:gd name="connsiteX120" fmla="*/ 4597961 w 4693698"/>
              <a:gd name="connsiteY120" fmla="*/ 5840412 h 6858000"/>
              <a:gd name="connsiteX121" fmla="*/ 4618116 w 4693698"/>
              <a:gd name="connsiteY121" fmla="*/ 5876925 h 6858000"/>
              <a:gd name="connsiteX122" fmla="*/ 4638271 w 4693698"/>
              <a:gd name="connsiteY122" fmla="*/ 5915025 h 6858000"/>
              <a:gd name="connsiteX123" fmla="*/ 4655067 w 4693698"/>
              <a:gd name="connsiteY123" fmla="*/ 5956300 h 6858000"/>
              <a:gd name="connsiteX124" fmla="*/ 4670184 w 4693698"/>
              <a:gd name="connsiteY124" fmla="*/ 6003925 h 6858000"/>
              <a:gd name="connsiteX125" fmla="*/ 4681941 w 4693698"/>
              <a:gd name="connsiteY125" fmla="*/ 6056312 h 6858000"/>
              <a:gd name="connsiteX126" fmla="*/ 4690339 w 4693698"/>
              <a:gd name="connsiteY126" fmla="*/ 6113462 h 6858000"/>
              <a:gd name="connsiteX127" fmla="*/ 4693698 w 4693698"/>
              <a:gd name="connsiteY127" fmla="*/ 6183312 h 6858000"/>
              <a:gd name="connsiteX128" fmla="*/ 4690339 w 4693698"/>
              <a:gd name="connsiteY128" fmla="*/ 6251575 h 6858000"/>
              <a:gd name="connsiteX129" fmla="*/ 4681941 w 4693698"/>
              <a:gd name="connsiteY129" fmla="*/ 6311900 h 6858000"/>
              <a:gd name="connsiteX130" fmla="*/ 4670184 w 4693698"/>
              <a:gd name="connsiteY130" fmla="*/ 6361112 h 6858000"/>
              <a:gd name="connsiteX131" fmla="*/ 4655067 w 4693698"/>
              <a:gd name="connsiteY131" fmla="*/ 6407150 h 6858000"/>
              <a:gd name="connsiteX132" fmla="*/ 4638271 w 4693698"/>
              <a:gd name="connsiteY132" fmla="*/ 6448425 h 6858000"/>
              <a:gd name="connsiteX133" fmla="*/ 4619796 w 4693698"/>
              <a:gd name="connsiteY133" fmla="*/ 6488112 h 6858000"/>
              <a:gd name="connsiteX134" fmla="*/ 4601320 w 4693698"/>
              <a:gd name="connsiteY134" fmla="*/ 6523037 h 6858000"/>
              <a:gd name="connsiteX135" fmla="*/ 4581165 w 4693698"/>
              <a:gd name="connsiteY135" fmla="*/ 6561137 h 6858000"/>
              <a:gd name="connsiteX136" fmla="*/ 4561010 w 4693698"/>
              <a:gd name="connsiteY136" fmla="*/ 6597650 h 6858000"/>
              <a:gd name="connsiteX137" fmla="*/ 4544214 w 4693698"/>
              <a:gd name="connsiteY137" fmla="*/ 6640512 h 6858000"/>
              <a:gd name="connsiteX138" fmla="*/ 4527418 w 4693698"/>
              <a:gd name="connsiteY138" fmla="*/ 6683375 h 6858000"/>
              <a:gd name="connsiteX139" fmla="*/ 4517340 w 4693698"/>
              <a:gd name="connsiteY139" fmla="*/ 6735762 h 6858000"/>
              <a:gd name="connsiteX140" fmla="*/ 4508943 w 4693698"/>
              <a:gd name="connsiteY140" fmla="*/ 6791325 h 6858000"/>
              <a:gd name="connsiteX141" fmla="*/ 4503903 w 4693698"/>
              <a:gd name="connsiteY141" fmla="*/ 6858000 h 6858000"/>
              <a:gd name="connsiteX142" fmla="*/ 1582057 w 4693698"/>
              <a:gd name="connsiteY142" fmla="*/ 6858000 h 6858000"/>
              <a:gd name="connsiteX143" fmla="*/ 420914 w 4693698"/>
              <a:gd name="connsiteY143" fmla="*/ 6858000 h 6858000"/>
              <a:gd name="connsiteX144" fmla="*/ 0 w 4693698"/>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693698" h="6858000">
                <a:moveTo>
                  <a:pt x="0" y="0"/>
                </a:moveTo>
                <a:lnTo>
                  <a:pt x="420914" y="0"/>
                </a:lnTo>
                <a:lnTo>
                  <a:pt x="1582057" y="0"/>
                </a:lnTo>
                <a:lnTo>
                  <a:pt x="4503903" y="0"/>
                </a:lnTo>
                <a:lnTo>
                  <a:pt x="4508943" y="66675"/>
                </a:lnTo>
                <a:lnTo>
                  <a:pt x="4517340" y="122237"/>
                </a:lnTo>
                <a:lnTo>
                  <a:pt x="4527418" y="174625"/>
                </a:lnTo>
                <a:lnTo>
                  <a:pt x="4544214" y="217487"/>
                </a:lnTo>
                <a:lnTo>
                  <a:pt x="4561010" y="260350"/>
                </a:lnTo>
                <a:lnTo>
                  <a:pt x="4581165" y="296862"/>
                </a:lnTo>
                <a:lnTo>
                  <a:pt x="4601320" y="334962"/>
                </a:lnTo>
                <a:lnTo>
                  <a:pt x="4619796" y="369887"/>
                </a:lnTo>
                <a:lnTo>
                  <a:pt x="4638271" y="409575"/>
                </a:lnTo>
                <a:lnTo>
                  <a:pt x="4655067" y="450850"/>
                </a:lnTo>
                <a:lnTo>
                  <a:pt x="4670184" y="496887"/>
                </a:lnTo>
                <a:lnTo>
                  <a:pt x="4681941" y="546100"/>
                </a:lnTo>
                <a:lnTo>
                  <a:pt x="4690339" y="606425"/>
                </a:lnTo>
                <a:lnTo>
                  <a:pt x="4693698" y="673100"/>
                </a:lnTo>
                <a:lnTo>
                  <a:pt x="4690339" y="744537"/>
                </a:lnTo>
                <a:lnTo>
                  <a:pt x="4681941" y="801687"/>
                </a:lnTo>
                <a:lnTo>
                  <a:pt x="4670184" y="854075"/>
                </a:lnTo>
                <a:lnTo>
                  <a:pt x="4655067" y="901700"/>
                </a:lnTo>
                <a:lnTo>
                  <a:pt x="4638271" y="942975"/>
                </a:lnTo>
                <a:lnTo>
                  <a:pt x="4618116" y="981075"/>
                </a:lnTo>
                <a:lnTo>
                  <a:pt x="4597961" y="1017587"/>
                </a:lnTo>
                <a:lnTo>
                  <a:pt x="4577806" y="1055687"/>
                </a:lnTo>
                <a:lnTo>
                  <a:pt x="4559330" y="1095375"/>
                </a:lnTo>
                <a:lnTo>
                  <a:pt x="4540854" y="1136650"/>
                </a:lnTo>
                <a:lnTo>
                  <a:pt x="4525739" y="1182687"/>
                </a:lnTo>
                <a:lnTo>
                  <a:pt x="4515661" y="1235075"/>
                </a:lnTo>
                <a:lnTo>
                  <a:pt x="4505583" y="1295400"/>
                </a:lnTo>
                <a:lnTo>
                  <a:pt x="4503903" y="1363662"/>
                </a:lnTo>
                <a:lnTo>
                  <a:pt x="4505583" y="1431925"/>
                </a:lnTo>
                <a:lnTo>
                  <a:pt x="4515661" y="1492250"/>
                </a:lnTo>
                <a:lnTo>
                  <a:pt x="4525739" y="1544637"/>
                </a:lnTo>
                <a:lnTo>
                  <a:pt x="4540854" y="1589087"/>
                </a:lnTo>
                <a:lnTo>
                  <a:pt x="4559330" y="1631950"/>
                </a:lnTo>
                <a:lnTo>
                  <a:pt x="4577806" y="1671637"/>
                </a:lnTo>
                <a:lnTo>
                  <a:pt x="4597961" y="1708150"/>
                </a:lnTo>
                <a:lnTo>
                  <a:pt x="4618116" y="1743075"/>
                </a:lnTo>
                <a:lnTo>
                  <a:pt x="4638271" y="1782762"/>
                </a:lnTo>
                <a:lnTo>
                  <a:pt x="4655067" y="1824037"/>
                </a:lnTo>
                <a:lnTo>
                  <a:pt x="4670184" y="1870075"/>
                </a:lnTo>
                <a:lnTo>
                  <a:pt x="4681941" y="1922462"/>
                </a:lnTo>
                <a:lnTo>
                  <a:pt x="4690339" y="1982787"/>
                </a:lnTo>
                <a:lnTo>
                  <a:pt x="4693698" y="2051050"/>
                </a:lnTo>
                <a:lnTo>
                  <a:pt x="4690339" y="2119312"/>
                </a:lnTo>
                <a:lnTo>
                  <a:pt x="4681941" y="2179637"/>
                </a:lnTo>
                <a:lnTo>
                  <a:pt x="4670184" y="2232025"/>
                </a:lnTo>
                <a:lnTo>
                  <a:pt x="4655067" y="2278062"/>
                </a:lnTo>
                <a:lnTo>
                  <a:pt x="4638271" y="2319337"/>
                </a:lnTo>
                <a:lnTo>
                  <a:pt x="4618116" y="2359025"/>
                </a:lnTo>
                <a:lnTo>
                  <a:pt x="4597961" y="2395537"/>
                </a:lnTo>
                <a:lnTo>
                  <a:pt x="4577806" y="2433637"/>
                </a:lnTo>
                <a:lnTo>
                  <a:pt x="4559330" y="2471737"/>
                </a:lnTo>
                <a:lnTo>
                  <a:pt x="4540854" y="2513012"/>
                </a:lnTo>
                <a:lnTo>
                  <a:pt x="4525739" y="2560637"/>
                </a:lnTo>
                <a:lnTo>
                  <a:pt x="4515661" y="2613025"/>
                </a:lnTo>
                <a:lnTo>
                  <a:pt x="4505583" y="2671762"/>
                </a:lnTo>
                <a:lnTo>
                  <a:pt x="4503903" y="2741612"/>
                </a:lnTo>
                <a:lnTo>
                  <a:pt x="4505583" y="2809875"/>
                </a:lnTo>
                <a:lnTo>
                  <a:pt x="4515661" y="2868612"/>
                </a:lnTo>
                <a:lnTo>
                  <a:pt x="4525739" y="2922587"/>
                </a:lnTo>
                <a:lnTo>
                  <a:pt x="4540854" y="2967037"/>
                </a:lnTo>
                <a:lnTo>
                  <a:pt x="4559330" y="3009900"/>
                </a:lnTo>
                <a:lnTo>
                  <a:pt x="4577806" y="3046412"/>
                </a:lnTo>
                <a:lnTo>
                  <a:pt x="4597961" y="3084512"/>
                </a:lnTo>
                <a:lnTo>
                  <a:pt x="4618116" y="3121025"/>
                </a:lnTo>
                <a:lnTo>
                  <a:pt x="4638271" y="3160712"/>
                </a:lnTo>
                <a:lnTo>
                  <a:pt x="4655067" y="3201987"/>
                </a:lnTo>
                <a:lnTo>
                  <a:pt x="4670184" y="3248025"/>
                </a:lnTo>
                <a:lnTo>
                  <a:pt x="4681941" y="3300412"/>
                </a:lnTo>
                <a:lnTo>
                  <a:pt x="4690339" y="3360737"/>
                </a:lnTo>
                <a:lnTo>
                  <a:pt x="4693698" y="3427412"/>
                </a:lnTo>
                <a:lnTo>
                  <a:pt x="4690339" y="3497262"/>
                </a:lnTo>
                <a:lnTo>
                  <a:pt x="4681941" y="3557587"/>
                </a:lnTo>
                <a:lnTo>
                  <a:pt x="4670184" y="3609975"/>
                </a:lnTo>
                <a:lnTo>
                  <a:pt x="4655067" y="3656012"/>
                </a:lnTo>
                <a:lnTo>
                  <a:pt x="4638271" y="3697287"/>
                </a:lnTo>
                <a:lnTo>
                  <a:pt x="4618116" y="3736975"/>
                </a:lnTo>
                <a:lnTo>
                  <a:pt x="4577806" y="3811587"/>
                </a:lnTo>
                <a:lnTo>
                  <a:pt x="4559330" y="3848100"/>
                </a:lnTo>
                <a:lnTo>
                  <a:pt x="4540854" y="3890962"/>
                </a:lnTo>
                <a:lnTo>
                  <a:pt x="4525739" y="3935412"/>
                </a:lnTo>
                <a:lnTo>
                  <a:pt x="4515661" y="3987800"/>
                </a:lnTo>
                <a:lnTo>
                  <a:pt x="4505583" y="4048125"/>
                </a:lnTo>
                <a:lnTo>
                  <a:pt x="4503903" y="4116387"/>
                </a:lnTo>
                <a:lnTo>
                  <a:pt x="4505583" y="4186237"/>
                </a:lnTo>
                <a:lnTo>
                  <a:pt x="4515661" y="4244975"/>
                </a:lnTo>
                <a:lnTo>
                  <a:pt x="4525739" y="4297362"/>
                </a:lnTo>
                <a:lnTo>
                  <a:pt x="4540854" y="4343400"/>
                </a:lnTo>
                <a:lnTo>
                  <a:pt x="4559330" y="4386262"/>
                </a:lnTo>
                <a:lnTo>
                  <a:pt x="4577806" y="4424362"/>
                </a:lnTo>
                <a:lnTo>
                  <a:pt x="4618116" y="4498975"/>
                </a:lnTo>
                <a:lnTo>
                  <a:pt x="4638271" y="4537075"/>
                </a:lnTo>
                <a:lnTo>
                  <a:pt x="4655067" y="4579937"/>
                </a:lnTo>
                <a:lnTo>
                  <a:pt x="4670184" y="4625975"/>
                </a:lnTo>
                <a:lnTo>
                  <a:pt x="4681941" y="4678362"/>
                </a:lnTo>
                <a:lnTo>
                  <a:pt x="4690339" y="4738687"/>
                </a:lnTo>
                <a:lnTo>
                  <a:pt x="4693698" y="4806950"/>
                </a:lnTo>
                <a:lnTo>
                  <a:pt x="4690339" y="4875212"/>
                </a:lnTo>
                <a:lnTo>
                  <a:pt x="4681941" y="4935537"/>
                </a:lnTo>
                <a:lnTo>
                  <a:pt x="4670184" y="4987925"/>
                </a:lnTo>
                <a:lnTo>
                  <a:pt x="4655067" y="5033962"/>
                </a:lnTo>
                <a:lnTo>
                  <a:pt x="4638271" y="5075237"/>
                </a:lnTo>
                <a:lnTo>
                  <a:pt x="4618116" y="5114925"/>
                </a:lnTo>
                <a:lnTo>
                  <a:pt x="4597961" y="5149850"/>
                </a:lnTo>
                <a:lnTo>
                  <a:pt x="4577806" y="5186362"/>
                </a:lnTo>
                <a:lnTo>
                  <a:pt x="4559330" y="5226050"/>
                </a:lnTo>
                <a:lnTo>
                  <a:pt x="4540854" y="5268912"/>
                </a:lnTo>
                <a:lnTo>
                  <a:pt x="4525739" y="5313362"/>
                </a:lnTo>
                <a:lnTo>
                  <a:pt x="4515661" y="5365750"/>
                </a:lnTo>
                <a:lnTo>
                  <a:pt x="4505583" y="5426075"/>
                </a:lnTo>
                <a:lnTo>
                  <a:pt x="4503903" y="5494337"/>
                </a:lnTo>
                <a:lnTo>
                  <a:pt x="4505583" y="5562600"/>
                </a:lnTo>
                <a:lnTo>
                  <a:pt x="4515661" y="5622925"/>
                </a:lnTo>
                <a:lnTo>
                  <a:pt x="4525739" y="5675312"/>
                </a:lnTo>
                <a:lnTo>
                  <a:pt x="4540854" y="5721350"/>
                </a:lnTo>
                <a:lnTo>
                  <a:pt x="4559330" y="5762625"/>
                </a:lnTo>
                <a:lnTo>
                  <a:pt x="4577806" y="5802312"/>
                </a:lnTo>
                <a:lnTo>
                  <a:pt x="4597961" y="5840412"/>
                </a:lnTo>
                <a:lnTo>
                  <a:pt x="4618116" y="5876925"/>
                </a:lnTo>
                <a:lnTo>
                  <a:pt x="4638271" y="5915025"/>
                </a:lnTo>
                <a:lnTo>
                  <a:pt x="4655067" y="5956300"/>
                </a:lnTo>
                <a:lnTo>
                  <a:pt x="4670184" y="6003925"/>
                </a:lnTo>
                <a:lnTo>
                  <a:pt x="4681941" y="6056312"/>
                </a:lnTo>
                <a:lnTo>
                  <a:pt x="4690339" y="6113462"/>
                </a:lnTo>
                <a:lnTo>
                  <a:pt x="4693698" y="6183312"/>
                </a:lnTo>
                <a:lnTo>
                  <a:pt x="4690339" y="6251575"/>
                </a:lnTo>
                <a:lnTo>
                  <a:pt x="4681941" y="6311900"/>
                </a:lnTo>
                <a:lnTo>
                  <a:pt x="4670184" y="6361112"/>
                </a:lnTo>
                <a:lnTo>
                  <a:pt x="4655067" y="6407150"/>
                </a:lnTo>
                <a:lnTo>
                  <a:pt x="4638271" y="6448425"/>
                </a:lnTo>
                <a:lnTo>
                  <a:pt x="4619796" y="6488112"/>
                </a:lnTo>
                <a:lnTo>
                  <a:pt x="4601320" y="6523037"/>
                </a:lnTo>
                <a:lnTo>
                  <a:pt x="4581165" y="6561137"/>
                </a:lnTo>
                <a:lnTo>
                  <a:pt x="4561010" y="6597650"/>
                </a:lnTo>
                <a:lnTo>
                  <a:pt x="4544214" y="6640512"/>
                </a:lnTo>
                <a:lnTo>
                  <a:pt x="4527418" y="6683375"/>
                </a:lnTo>
                <a:lnTo>
                  <a:pt x="4517340" y="6735762"/>
                </a:lnTo>
                <a:lnTo>
                  <a:pt x="4508943" y="6791325"/>
                </a:lnTo>
                <a:lnTo>
                  <a:pt x="4503903" y="6858000"/>
                </a:lnTo>
                <a:lnTo>
                  <a:pt x="1582057" y="6858000"/>
                </a:lnTo>
                <a:lnTo>
                  <a:pt x="420914" y="6858000"/>
                </a:lnTo>
                <a:lnTo>
                  <a:pt x="0" y="6858000"/>
                </a:lnTo>
                <a:close/>
              </a:path>
            </a:pathLst>
          </a:custGeom>
          <a:solidFill>
            <a:schemeClr val="tx1"/>
          </a:solidFill>
          <a:ln w="0">
            <a:noFill/>
            <a:prstDash val="solid"/>
            <a:round/>
            <a:headEnd/>
            <a:tailEnd/>
          </a:ln>
        </p:spPr>
        <p:txBody>
          <a:bodyPr wrap="square">
            <a:noAutofit/>
          </a:bodyPr>
          <a:lstStyle/>
          <a:p>
            <a:endParaRPr lang="en-US" dirty="0"/>
          </a:p>
        </p:txBody>
      </p:sp>
      <p:sp>
        <p:nvSpPr>
          <p:cNvPr id="141" name="Freeform: Shape 140">
            <a:extLst>
              <a:ext uri="{FF2B5EF4-FFF2-40B4-BE49-F238E27FC236}">
                <a16:creationId xmlns:a16="http://schemas.microsoft.com/office/drawing/2014/main" id="{4B9FAFB2-BEB5-4848-8018-BCAD99E2E1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838076" cy="6858000"/>
          </a:xfrm>
          <a:custGeom>
            <a:avLst/>
            <a:gdLst>
              <a:gd name="connsiteX0" fmla="*/ 4838076 w 4838076"/>
              <a:gd name="connsiteY0" fmla="*/ 0 h 6858000"/>
              <a:gd name="connsiteX1" fmla="*/ 4417162 w 4838076"/>
              <a:gd name="connsiteY1" fmla="*/ 0 h 6858000"/>
              <a:gd name="connsiteX2" fmla="*/ 3459219 w 4838076"/>
              <a:gd name="connsiteY2" fmla="*/ 0 h 6858000"/>
              <a:gd name="connsiteX3" fmla="*/ 334174 w 4838076"/>
              <a:gd name="connsiteY3" fmla="*/ 0 h 6858000"/>
              <a:gd name="connsiteX4" fmla="*/ 334173 w 4838076"/>
              <a:gd name="connsiteY4" fmla="*/ 0 h 6858000"/>
              <a:gd name="connsiteX5" fmla="*/ 189795 w 4838076"/>
              <a:gd name="connsiteY5" fmla="*/ 0 h 6858000"/>
              <a:gd name="connsiteX6" fmla="*/ 184756 w 4838076"/>
              <a:gd name="connsiteY6" fmla="*/ 66675 h 6858000"/>
              <a:gd name="connsiteX7" fmla="*/ 176358 w 4838076"/>
              <a:gd name="connsiteY7" fmla="*/ 122237 h 6858000"/>
              <a:gd name="connsiteX8" fmla="*/ 166281 w 4838076"/>
              <a:gd name="connsiteY8" fmla="*/ 174625 h 6858000"/>
              <a:gd name="connsiteX9" fmla="*/ 149485 w 4838076"/>
              <a:gd name="connsiteY9" fmla="*/ 217487 h 6858000"/>
              <a:gd name="connsiteX10" fmla="*/ 132689 w 4838076"/>
              <a:gd name="connsiteY10" fmla="*/ 260350 h 6858000"/>
              <a:gd name="connsiteX11" fmla="*/ 112534 w 4838076"/>
              <a:gd name="connsiteY11" fmla="*/ 296862 h 6858000"/>
              <a:gd name="connsiteX12" fmla="*/ 92379 w 4838076"/>
              <a:gd name="connsiteY12" fmla="*/ 334962 h 6858000"/>
              <a:gd name="connsiteX13" fmla="*/ 73903 w 4838076"/>
              <a:gd name="connsiteY13" fmla="*/ 369887 h 6858000"/>
              <a:gd name="connsiteX14" fmla="*/ 55427 w 4838076"/>
              <a:gd name="connsiteY14" fmla="*/ 409575 h 6858000"/>
              <a:gd name="connsiteX15" fmla="*/ 38632 w 4838076"/>
              <a:gd name="connsiteY15" fmla="*/ 450850 h 6858000"/>
              <a:gd name="connsiteX16" fmla="*/ 23515 w 4838076"/>
              <a:gd name="connsiteY16" fmla="*/ 496887 h 6858000"/>
              <a:gd name="connsiteX17" fmla="*/ 11758 w 4838076"/>
              <a:gd name="connsiteY17" fmla="*/ 546100 h 6858000"/>
              <a:gd name="connsiteX18" fmla="*/ 3359 w 4838076"/>
              <a:gd name="connsiteY18" fmla="*/ 606425 h 6858000"/>
              <a:gd name="connsiteX19" fmla="*/ 0 w 4838076"/>
              <a:gd name="connsiteY19" fmla="*/ 673100 h 6858000"/>
              <a:gd name="connsiteX20" fmla="*/ 3359 w 4838076"/>
              <a:gd name="connsiteY20" fmla="*/ 744537 h 6858000"/>
              <a:gd name="connsiteX21" fmla="*/ 11758 w 4838076"/>
              <a:gd name="connsiteY21" fmla="*/ 801687 h 6858000"/>
              <a:gd name="connsiteX22" fmla="*/ 23515 w 4838076"/>
              <a:gd name="connsiteY22" fmla="*/ 854075 h 6858000"/>
              <a:gd name="connsiteX23" fmla="*/ 38632 w 4838076"/>
              <a:gd name="connsiteY23" fmla="*/ 901700 h 6858000"/>
              <a:gd name="connsiteX24" fmla="*/ 55427 w 4838076"/>
              <a:gd name="connsiteY24" fmla="*/ 942975 h 6858000"/>
              <a:gd name="connsiteX25" fmla="*/ 75583 w 4838076"/>
              <a:gd name="connsiteY25" fmla="*/ 981075 h 6858000"/>
              <a:gd name="connsiteX26" fmla="*/ 95738 w 4838076"/>
              <a:gd name="connsiteY26" fmla="*/ 1017587 h 6858000"/>
              <a:gd name="connsiteX27" fmla="*/ 115893 w 4838076"/>
              <a:gd name="connsiteY27" fmla="*/ 1055687 h 6858000"/>
              <a:gd name="connsiteX28" fmla="*/ 134368 w 4838076"/>
              <a:gd name="connsiteY28" fmla="*/ 1095375 h 6858000"/>
              <a:gd name="connsiteX29" fmla="*/ 152844 w 4838076"/>
              <a:gd name="connsiteY29" fmla="*/ 1136650 h 6858000"/>
              <a:gd name="connsiteX30" fmla="*/ 167960 w 4838076"/>
              <a:gd name="connsiteY30" fmla="*/ 1182687 h 6858000"/>
              <a:gd name="connsiteX31" fmla="*/ 178038 w 4838076"/>
              <a:gd name="connsiteY31" fmla="*/ 1235075 h 6858000"/>
              <a:gd name="connsiteX32" fmla="*/ 188115 w 4838076"/>
              <a:gd name="connsiteY32" fmla="*/ 1295400 h 6858000"/>
              <a:gd name="connsiteX33" fmla="*/ 189795 w 4838076"/>
              <a:gd name="connsiteY33" fmla="*/ 1363662 h 6858000"/>
              <a:gd name="connsiteX34" fmla="*/ 188115 w 4838076"/>
              <a:gd name="connsiteY34" fmla="*/ 1431925 h 6858000"/>
              <a:gd name="connsiteX35" fmla="*/ 178038 w 4838076"/>
              <a:gd name="connsiteY35" fmla="*/ 1492250 h 6858000"/>
              <a:gd name="connsiteX36" fmla="*/ 167960 w 4838076"/>
              <a:gd name="connsiteY36" fmla="*/ 1544637 h 6858000"/>
              <a:gd name="connsiteX37" fmla="*/ 152844 w 4838076"/>
              <a:gd name="connsiteY37" fmla="*/ 1589087 h 6858000"/>
              <a:gd name="connsiteX38" fmla="*/ 134368 w 4838076"/>
              <a:gd name="connsiteY38" fmla="*/ 1631950 h 6858000"/>
              <a:gd name="connsiteX39" fmla="*/ 115893 w 4838076"/>
              <a:gd name="connsiteY39" fmla="*/ 1671637 h 6858000"/>
              <a:gd name="connsiteX40" fmla="*/ 95738 w 4838076"/>
              <a:gd name="connsiteY40" fmla="*/ 1708150 h 6858000"/>
              <a:gd name="connsiteX41" fmla="*/ 75583 w 4838076"/>
              <a:gd name="connsiteY41" fmla="*/ 1743075 h 6858000"/>
              <a:gd name="connsiteX42" fmla="*/ 55427 w 4838076"/>
              <a:gd name="connsiteY42" fmla="*/ 1782762 h 6858000"/>
              <a:gd name="connsiteX43" fmla="*/ 38632 w 4838076"/>
              <a:gd name="connsiteY43" fmla="*/ 1824037 h 6858000"/>
              <a:gd name="connsiteX44" fmla="*/ 23515 w 4838076"/>
              <a:gd name="connsiteY44" fmla="*/ 1870075 h 6858000"/>
              <a:gd name="connsiteX45" fmla="*/ 11758 w 4838076"/>
              <a:gd name="connsiteY45" fmla="*/ 1922462 h 6858000"/>
              <a:gd name="connsiteX46" fmla="*/ 3359 w 4838076"/>
              <a:gd name="connsiteY46" fmla="*/ 1982787 h 6858000"/>
              <a:gd name="connsiteX47" fmla="*/ 0 w 4838076"/>
              <a:gd name="connsiteY47" fmla="*/ 2051050 h 6858000"/>
              <a:gd name="connsiteX48" fmla="*/ 3359 w 4838076"/>
              <a:gd name="connsiteY48" fmla="*/ 2119312 h 6858000"/>
              <a:gd name="connsiteX49" fmla="*/ 11758 w 4838076"/>
              <a:gd name="connsiteY49" fmla="*/ 2179637 h 6858000"/>
              <a:gd name="connsiteX50" fmla="*/ 23515 w 4838076"/>
              <a:gd name="connsiteY50" fmla="*/ 2232025 h 6858000"/>
              <a:gd name="connsiteX51" fmla="*/ 38632 w 4838076"/>
              <a:gd name="connsiteY51" fmla="*/ 2278062 h 6858000"/>
              <a:gd name="connsiteX52" fmla="*/ 55427 w 4838076"/>
              <a:gd name="connsiteY52" fmla="*/ 2319337 h 6858000"/>
              <a:gd name="connsiteX53" fmla="*/ 75583 w 4838076"/>
              <a:gd name="connsiteY53" fmla="*/ 2359025 h 6858000"/>
              <a:gd name="connsiteX54" fmla="*/ 95738 w 4838076"/>
              <a:gd name="connsiteY54" fmla="*/ 2395537 h 6858000"/>
              <a:gd name="connsiteX55" fmla="*/ 115893 w 4838076"/>
              <a:gd name="connsiteY55" fmla="*/ 2433637 h 6858000"/>
              <a:gd name="connsiteX56" fmla="*/ 134368 w 4838076"/>
              <a:gd name="connsiteY56" fmla="*/ 2471737 h 6858000"/>
              <a:gd name="connsiteX57" fmla="*/ 152844 w 4838076"/>
              <a:gd name="connsiteY57" fmla="*/ 2513012 h 6858000"/>
              <a:gd name="connsiteX58" fmla="*/ 167960 w 4838076"/>
              <a:gd name="connsiteY58" fmla="*/ 2560637 h 6858000"/>
              <a:gd name="connsiteX59" fmla="*/ 178038 w 4838076"/>
              <a:gd name="connsiteY59" fmla="*/ 2613025 h 6858000"/>
              <a:gd name="connsiteX60" fmla="*/ 188115 w 4838076"/>
              <a:gd name="connsiteY60" fmla="*/ 2671762 h 6858000"/>
              <a:gd name="connsiteX61" fmla="*/ 189795 w 4838076"/>
              <a:gd name="connsiteY61" fmla="*/ 2741612 h 6858000"/>
              <a:gd name="connsiteX62" fmla="*/ 188115 w 4838076"/>
              <a:gd name="connsiteY62" fmla="*/ 2809875 h 6858000"/>
              <a:gd name="connsiteX63" fmla="*/ 178038 w 4838076"/>
              <a:gd name="connsiteY63" fmla="*/ 2868612 h 6858000"/>
              <a:gd name="connsiteX64" fmla="*/ 167960 w 4838076"/>
              <a:gd name="connsiteY64" fmla="*/ 2922587 h 6858000"/>
              <a:gd name="connsiteX65" fmla="*/ 152844 w 4838076"/>
              <a:gd name="connsiteY65" fmla="*/ 2967037 h 6858000"/>
              <a:gd name="connsiteX66" fmla="*/ 134368 w 4838076"/>
              <a:gd name="connsiteY66" fmla="*/ 3009900 h 6858000"/>
              <a:gd name="connsiteX67" fmla="*/ 115893 w 4838076"/>
              <a:gd name="connsiteY67" fmla="*/ 3046412 h 6858000"/>
              <a:gd name="connsiteX68" fmla="*/ 95738 w 4838076"/>
              <a:gd name="connsiteY68" fmla="*/ 3084512 h 6858000"/>
              <a:gd name="connsiteX69" fmla="*/ 75583 w 4838076"/>
              <a:gd name="connsiteY69" fmla="*/ 3121025 h 6858000"/>
              <a:gd name="connsiteX70" fmla="*/ 55427 w 4838076"/>
              <a:gd name="connsiteY70" fmla="*/ 3160712 h 6858000"/>
              <a:gd name="connsiteX71" fmla="*/ 38632 w 4838076"/>
              <a:gd name="connsiteY71" fmla="*/ 3201987 h 6858000"/>
              <a:gd name="connsiteX72" fmla="*/ 23515 w 4838076"/>
              <a:gd name="connsiteY72" fmla="*/ 3248025 h 6858000"/>
              <a:gd name="connsiteX73" fmla="*/ 11758 w 4838076"/>
              <a:gd name="connsiteY73" fmla="*/ 3300412 h 6858000"/>
              <a:gd name="connsiteX74" fmla="*/ 3359 w 4838076"/>
              <a:gd name="connsiteY74" fmla="*/ 3360737 h 6858000"/>
              <a:gd name="connsiteX75" fmla="*/ 0 w 4838076"/>
              <a:gd name="connsiteY75" fmla="*/ 3427412 h 6858000"/>
              <a:gd name="connsiteX76" fmla="*/ 3359 w 4838076"/>
              <a:gd name="connsiteY76" fmla="*/ 3497262 h 6858000"/>
              <a:gd name="connsiteX77" fmla="*/ 11758 w 4838076"/>
              <a:gd name="connsiteY77" fmla="*/ 3557587 h 6858000"/>
              <a:gd name="connsiteX78" fmla="*/ 23515 w 4838076"/>
              <a:gd name="connsiteY78" fmla="*/ 3609975 h 6858000"/>
              <a:gd name="connsiteX79" fmla="*/ 38632 w 4838076"/>
              <a:gd name="connsiteY79" fmla="*/ 3656012 h 6858000"/>
              <a:gd name="connsiteX80" fmla="*/ 55427 w 4838076"/>
              <a:gd name="connsiteY80" fmla="*/ 3697287 h 6858000"/>
              <a:gd name="connsiteX81" fmla="*/ 75583 w 4838076"/>
              <a:gd name="connsiteY81" fmla="*/ 3736975 h 6858000"/>
              <a:gd name="connsiteX82" fmla="*/ 115893 w 4838076"/>
              <a:gd name="connsiteY82" fmla="*/ 3811587 h 6858000"/>
              <a:gd name="connsiteX83" fmla="*/ 134368 w 4838076"/>
              <a:gd name="connsiteY83" fmla="*/ 3848100 h 6858000"/>
              <a:gd name="connsiteX84" fmla="*/ 152844 w 4838076"/>
              <a:gd name="connsiteY84" fmla="*/ 3890962 h 6858000"/>
              <a:gd name="connsiteX85" fmla="*/ 167960 w 4838076"/>
              <a:gd name="connsiteY85" fmla="*/ 3935412 h 6858000"/>
              <a:gd name="connsiteX86" fmla="*/ 178038 w 4838076"/>
              <a:gd name="connsiteY86" fmla="*/ 3987800 h 6858000"/>
              <a:gd name="connsiteX87" fmla="*/ 188115 w 4838076"/>
              <a:gd name="connsiteY87" fmla="*/ 4048125 h 6858000"/>
              <a:gd name="connsiteX88" fmla="*/ 189795 w 4838076"/>
              <a:gd name="connsiteY88" fmla="*/ 4116387 h 6858000"/>
              <a:gd name="connsiteX89" fmla="*/ 188115 w 4838076"/>
              <a:gd name="connsiteY89" fmla="*/ 4186237 h 6858000"/>
              <a:gd name="connsiteX90" fmla="*/ 178038 w 4838076"/>
              <a:gd name="connsiteY90" fmla="*/ 4244975 h 6858000"/>
              <a:gd name="connsiteX91" fmla="*/ 167960 w 4838076"/>
              <a:gd name="connsiteY91" fmla="*/ 4297362 h 6858000"/>
              <a:gd name="connsiteX92" fmla="*/ 152844 w 4838076"/>
              <a:gd name="connsiteY92" fmla="*/ 4343400 h 6858000"/>
              <a:gd name="connsiteX93" fmla="*/ 134368 w 4838076"/>
              <a:gd name="connsiteY93" fmla="*/ 4386262 h 6858000"/>
              <a:gd name="connsiteX94" fmla="*/ 115893 w 4838076"/>
              <a:gd name="connsiteY94" fmla="*/ 4424362 h 6858000"/>
              <a:gd name="connsiteX95" fmla="*/ 75583 w 4838076"/>
              <a:gd name="connsiteY95" fmla="*/ 4498975 h 6858000"/>
              <a:gd name="connsiteX96" fmla="*/ 55427 w 4838076"/>
              <a:gd name="connsiteY96" fmla="*/ 4537075 h 6858000"/>
              <a:gd name="connsiteX97" fmla="*/ 38632 w 4838076"/>
              <a:gd name="connsiteY97" fmla="*/ 4579937 h 6858000"/>
              <a:gd name="connsiteX98" fmla="*/ 23515 w 4838076"/>
              <a:gd name="connsiteY98" fmla="*/ 4625975 h 6858000"/>
              <a:gd name="connsiteX99" fmla="*/ 11758 w 4838076"/>
              <a:gd name="connsiteY99" fmla="*/ 4678362 h 6858000"/>
              <a:gd name="connsiteX100" fmla="*/ 3359 w 4838076"/>
              <a:gd name="connsiteY100" fmla="*/ 4738687 h 6858000"/>
              <a:gd name="connsiteX101" fmla="*/ 0 w 4838076"/>
              <a:gd name="connsiteY101" fmla="*/ 4806950 h 6858000"/>
              <a:gd name="connsiteX102" fmla="*/ 3359 w 4838076"/>
              <a:gd name="connsiteY102" fmla="*/ 4875212 h 6858000"/>
              <a:gd name="connsiteX103" fmla="*/ 11758 w 4838076"/>
              <a:gd name="connsiteY103" fmla="*/ 4935537 h 6858000"/>
              <a:gd name="connsiteX104" fmla="*/ 23515 w 4838076"/>
              <a:gd name="connsiteY104" fmla="*/ 4987925 h 6858000"/>
              <a:gd name="connsiteX105" fmla="*/ 38632 w 4838076"/>
              <a:gd name="connsiteY105" fmla="*/ 5033962 h 6858000"/>
              <a:gd name="connsiteX106" fmla="*/ 55427 w 4838076"/>
              <a:gd name="connsiteY106" fmla="*/ 5075237 h 6858000"/>
              <a:gd name="connsiteX107" fmla="*/ 75583 w 4838076"/>
              <a:gd name="connsiteY107" fmla="*/ 5114925 h 6858000"/>
              <a:gd name="connsiteX108" fmla="*/ 95738 w 4838076"/>
              <a:gd name="connsiteY108" fmla="*/ 5149850 h 6858000"/>
              <a:gd name="connsiteX109" fmla="*/ 115893 w 4838076"/>
              <a:gd name="connsiteY109" fmla="*/ 5186362 h 6858000"/>
              <a:gd name="connsiteX110" fmla="*/ 134368 w 4838076"/>
              <a:gd name="connsiteY110" fmla="*/ 5226050 h 6858000"/>
              <a:gd name="connsiteX111" fmla="*/ 152844 w 4838076"/>
              <a:gd name="connsiteY111" fmla="*/ 5268912 h 6858000"/>
              <a:gd name="connsiteX112" fmla="*/ 167960 w 4838076"/>
              <a:gd name="connsiteY112" fmla="*/ 5313362 h 6858000"/>
              <a:gd name="connsiteX113" fmla="*/ 178038 w 4838076"/>
              <a:gd name="connsiteY113" fmla="*/ 5365750 h 6858000"/>
              <a:gd name="connsiteX114" fmla="*/ 188115 w 4838076"/>
              <a:gd name="connsiteY114" fmla="*/ 5426075 h 6858000"/>
              <a:gd name="connsiteX115" fmla="*/ 189795 w 4838076"/>
              <a:gd name="connsiteY115" fmla="*/ 5494337 h 6858000"/>
              <a:gd name="connsiteX116" fmla="*/ 188115 w 4838076"/>
              <a:gd name="connsiteY116" fmla="*/ 5562600 h 6858000"/>
              <a:gd name="connsiteX117" fmla="*/ 178038 w 4838076"/>
              <a:gd name="connsiteY117" fmla="*/ 5622925 h 6858000"/>
              <a:gd name="connsiteX118" fmla="*/ 167960 w 4838076"/>
              <a:gd name="connsiteY118" fmla="*/ 5675312 h 6858000"/>
              <a:gd name="connsiteX119" fmla="*/ 152844 w 4838076"/>
              <a:gd name="connsiteY119" fmla="*/ 5721350 h 6858000"/>
              <a:gd name="connsiteX120" fmla="*/ 134368 w 4838076"/>
              <a:gd name="connsiteY120" fmla="*/ 5762625 h 6858000"/>
              <a:gd name="connsiteX121" fmla="*/ 115893 w 4838076"/>
              <a:gd name="connsiteY121" fmla="*/ 5802312 h 6858000"/>
              <a:gd name="connsiteX122" fmla="*/ 95738 w 4838076"/>
              <a:gd name="connsiteY122" fmla="*/ 5840412 h 6858000"/>
              <a:gd name="connsiteX123" fmla="*/ 75583 w 4838076"/>
              <a:gd name="connsiteY123" fmla="*/ 5876925 h 6858000"/>
              <a:gd name="connsiteX124" fmla="*/ 55427 w 4838076"/>
              <a:gd name="connsiteY124" fmla="*/ 5915025 h 6858000"/>
              <a:gd name="connsiteX125" fmla="*/ 38632 w 4838076"/>
              <a:gd name="connsiteY125" fmla="*/ 5956300 h 6858000"/>
              <a:gd name="connsiteX126" fmla="*/ 23515 w 4838076"/>
              <a:gd name="connsiteY126" fmla="*/ 6003925 h 6858000"/>
              <a:gd name="connsiteX127" fmla="*/ 11758 w 4838076"/>
              <a:gd name="connsiteY127" fmla="*/ 6056312 h 6858000"/>
              <a:gd name="connsiteX128" fmla="*/ 3359 w 4838076"/>
              <a:gd name="connsiteY128" fmla="*/ 6113462 h 6858000"/>
              <a:gd name="connsiteX129" fmla="*/ 0 w 4838076"/>
              <a:gd name="connsiteY129" fmla="*/ 6183312 h 6858000"/>
              <a:gd name="connsiteX130" fmla="*/ 3359 w 4838076"/>
              <a:gd name="connsiteY130" fmla="*/ 6251575 h 6858000"/>
              <a:gd name="connsiteX131" fmla="*/ 11758 w 4838076"/>
              <a:gd name="connsiteY131" fmla="*/ 6311900 h 6858000"/>
              <a:gd name="connsiteX132" fmla="*/ 23515 w 4838076"/>
              <a:gd name="connsiteY132" fmla="*/ 6361112 h 6858000"/>
              <a:gd name="connsiteX133" fmla="*/ 38632 w 4838076"/>
              <a:gd name="connsiteY133" fmla="*/ 6407150 h 6858000"/>
              <a:gd name="connsiteX134" fmla="*/ 55427 w 4838076"/>
              <a:gd name="connsiteY134" fmla="*/ 6448425 h 6858000"/>
              <a:gd name="connsiteX135" fmla="*/ 73903 w 4838076"/>
              <a:gd name="connsiteY135" fmla="*/ 6488112 h 6858000"/>
              <a:gd name="connsiteX136" fmla="*/ 92379 w 4838076"/>
              <a:gd name="connsiteY136" fmla="*/ 6523037 h 6858000"/>
              <a:gd name="connsiteX137" fmla="*/ 112534 w 4838076"/>
              <a:gd name="connsiteY137" fmla="*/ 6561137 h 6858000"/>
              <a:gd name="connsiteX138" fmla="*/ 132689 w 4838076"/>
              <a:gd name="connsiteY138" fmla="*/ 6597650 h 6858000"/>
              <a:gd name="connsiteX139" fmla="*/ 149485 w 4838076"/>
              <a:gd name="connsiteY139" fmla="*/ 6640512 h 6858000"/>
              <a:gd name="connsiteX140" fmla="*/ 166281 w 4838076"/>
              <a:gd name="connsiteY140" fmla="*/ 6683375 h 6858000"/>
              <a:gd name="connsiteX141" fmla="*/ 176358 w 4838076"/>
              <a:gd name="connsiteY141" fmla="*/ 6735762 h 6858000"/>
              <a:gd name="connsiteX142" fmla="*/ 184756 w 4838076"/>
              <a:gd name="connsiteY142" fmla="*/ 6791325 h 6858000"/>
              <a:gd name="connsiteX143" fmla="*/ 189795 w 4838076"/>
              <a:gd name="connsiteY143" fmla="*/ 6858000 h 6858000"/>
              <a:gd name="connsiteX144" fmla="*/ 334173 w 4838076"/>
              <a:gd name="connsiteY144" fmla="*/ 6858000 h 6858000"/>
              <a:gd name="connsiteX145" fmla="*/ 334174 w 4838076"/>
              <a:gd name="connsiteY145" fmla="*/ 6858000 h 6858000"/>
              <a:gd name="connsiteX146" fmla="*/ 3459219 w 4838076"/>
              <a:gd name="connsiteY146" fmla="*/ 6858000 h 6858000"/>
              <a:gd name="connsiteX147" fmla="*/ 4417162 w 4838076"/>
              <a:gd name="connsiteY147" fmla="*/ 6858000 h 6858000"/>
              <a:gd name="connsiteX148" fmla="*/ 4838076 w 4838076"/>
              <a:gd name="connsiteY14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4838076" h="6858000">
                <a:moveTo>
                  <a:pt x="4838076" y="0"/>
                </a:moveTo>
                <a:lnTo>
                  <a:pt x="4417162" y="0"/>
                </a:lnTo>
                <a:lnTo>
                  <a:pt x="3459219" y="0"/>
                </a:ln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3459219" y="6858000"/>
                </a:lnTo>
                <a:lnTo>
                  <a:pt x="4417162" y="6858000"/>
                </a:lnTo>
                <a:lnTo>
                  <a:pt x="4838076" y="6858000"/>
                </a:lnTo>
                <a:close/>
              </a:path>
            </a:pathLst>
          </a:cu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124" name="Picture 4" descr="Serious Face GIFs | Tenor">
            <a:extLst>
              <a:ext uri="{FF2B5EF4-FFF2-40B4-BE49-F238E27FC236}">
                <a16:creationId xmlns:a16="http://schemas.microsoft.com/office/drawing/2014/main" id="{F7619750-27B3-4B4E-9257-0CE586433AC0}"/>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tretch>
            <a:fillRect/>
          </a:stretch>
        </p:blipFill>
        <p:spPr bwMode="auto">
          <a:xfrm>
            <a:off x="5346864" y="177882"/>
            <a:ext cx="6502236" cy="650223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FB837642-2EDB-4B14-9CB3-5F92776B6CB3}"/>
              </a:ext>
            </a:extLst>
          </p:cNvPr>
          <p:cNvSpPr txBox="1"/>
          <p:nvPr/>
        </p:nvSpPr>
        <p:spPr>
          <a:xfrm>
            <a:off x="264626" y="1274619"/>
            <a:ext cx="4164445" cy="5201296"/>
          </a:xfrm>
          <a:prstGeom prst="rect">
            <a:avLst/>
          </a:prstGeom>
        </p:spPr>
        <p:txBody>
          <a:bodyPr vert="horz" lIns="91440" tIns="45720" rIns="91440" bIns="45720" rtlCol="0" anchor="b">
            <a:noAutofit/>
          </a:bodyPr>
          <a:lstStyle/>
          <a:p>
            <a:pPr marL="571500" indent="-571500">
              <a:lnSpc>
                <a:spcPct val="90000"/>
              </a:lnSpc>
              <a:spcBef>
                <a:spcPct val="0"/>
              </a:spcBef>
              <a:spcAft>
                <a:spcPts val="600"/>
              </a:spcAft>
              <a:buFont typeface="Arial" panose="020B0604020202020204" pitchFamily="34" charset="0"/>
              <a:buChar char="•"/>
            </a:pPr>
            <a:r>
              <a:rPr lang="en-US" sz="3800" b="1" dirty="0">
                <a:solidFill>
                  <a:schemeClr val="bg1"/>
                </a:solidFill>
                <a:latin typeface="+mj-lt"/>
                <a:ea typeface="+mj-ea"/>
                <a:cs typeface="+mj-cs"/>
              </a:rPr>
              <a:t>The twin would need to crucify himself too for the prank.</a:t>
            </a:r>
          </a:p>
          <a:p>
            <a:pPr marL="571500" indent="-571500">
              <a:lnSpc>
                <a:spcPct val="90000"/>
              </a:lnSpc>
              <a:spcBef>
                <a:spcPct val="0"/>
              </a:spcBef>
              <a:spcAft>
                <a:spcPts val="600"/>
              </a:spcAft>
              <a:buFont typeface="Arial" panose="020B0604020202020204" pitchFamily="34" charset="0"/>
              <a:buChar char="•"/>
            </a:pPr>
            <a:r>
              <a:rPr lang="en-US" sz="3800" b="1" dirty="0">
                <a:solidFill>
                  <a:schemeClr val="bg1"/>
                </a:solidFill>
                <a:latin typeface="+mj-lt"/>
                <a:ea typeface="+mj-ea"/>
                <a:cs typeface="+mj-cs"/>
              </a:rPr>
              <a:t>Stabbed by spear.</a:t>
            </a:r>
          </a:p>
          <a:p>
            <a:pPr marL="571500" indent="-571500">
              <a:lnSpc>
                <a:spcPct val="90000"/>
              </a:lnSpc>
              <a:spcBef>
                <a:spcPct val="0"/>
              </a:spcBef>
              <a:spcAft>
                <a:spcPts val="600"/>
              </a:spcAft>
              <a:buFont typeface="Arial" panose="020B0604020202020204" pitchFamily="34" charset="0"/>
              <a:buChar char="•"/>
            </a:pPr>
            <a:r>
              <a:rPr lang="en-US" sz="3800" b="1" dirty="0">
                <a:solidFill>
                  <a:schemeClr val="bg1"/>
                </a:solidFill>
                <a:latin typeface="+mj-lt"/>
                <a:ea typeface="+mj-ea"/>
                <a:cs typeface="+mj-cs"/>
              </a:rPr>
              <a:t>Trick his other brother James.</a:t>
            </a:r>
          </a:p>
          <a:p>
            <a:pPr marL="571500" indent="-571500">
              <a:lnSpc>
                <a:spcPct val="90000"/>
              </a:lnSpc>
              <a:spcBef>
                <a:spcPct val="0"/>
              </a:spcBef>
              <a:spcAft>
                <a:spcPts val="600"/>
              </a:spcAft>
              <a:buFont typeface="Arial" panose="020B0604020202020204" pitchFamily="34" charset="0"/>
              <a:buChar char="•"/>
            </a:pPr>
            <a:r>
              <a:rPr lang="en-US" sz="3800" b="1" dirty="0">
                <a:solidFill>
                  <a:schemeClr val="bg1"/>
                </a:solidFill>
                <a:latin typeface="+mj-lt"/>
                <a:ea typeface="+mj-ea"/>
                <a:cs typeface="+mj-cs"/>
              </a:rPr>
              <a:t>Fake the ascension.</a:t>
            </a:r>
          </a:p>
          <a:p>
            <a:pPr marL="571500" indent="-571500">
              <a:lnSpc>
                <a:spcPct val="90000"/>
              </a:lnSpc>
              <a:spcBef>
                <a:spcPct val="0"/>
              </a:spcBef>
              <a:spcAft>
                <a:spcPts val="600"/>
              </a:spcAft>
              <a:buFont typeface="Arial" panose="020B0604020202020204" pitchFamily="34" charset="0"/>
              <a:buChar char="•"/>
            </a:pPr>
            <a:r>
              <a:rPr lang="en-US" sz="3800" b="1" dirty="0">
                <a:solidFill>
                  <a:schemeClr val="bg1"/>
                </a:solidFill>
                <a:latin typeface="+mj-lt"/>
                <a:ea typeface="+mj-ea"/>
                <a:cs typeface="+mj-cs"/>
              </a:rPr>
              <a:t>Walk through walls/teleport.</a:t>
            </a:r>
          </a:p>
        </p:txBody>
      </p:sp>
    </p:spTree>
    <p:extLst>
      <p:ext uri="{BB962C8B-B14F-4D97-AF65-F5344CB8AC3E}">
        <p14:creationId xmlns:p14="http://schemas.microsoft.com/office/powerpoint/2010/main" val="477429831"/>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Disapproving Look - TV Tropes">
            <a:extLst>
              <a:ext uri="{FF2B5EF4-FFF2-40B4-BE49-F238E27FC236}">
                <a16:creationId xmlns:a16="http://schemas.microsoft.com/office/drawing/2014/main" id="{B4FF9451-08E2-408C-BFBC-7F9201C364C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8632" b="1"/>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137" name="Rectangle 136">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886F1A7E-1A56-4D0E-8D2D-823AB187DF4C}"/>
              </a:ext>
            </a:extLst>
          </p:cNvPr>
          <p:cNvSpPr/>
          <p:nvPr/>
        </p:nvSpPr>
        <p:spPr>
          <a:xfrm>
            <a:off x="481029" y="1093851"/>
            <a:ext cx="4332144" cy="3356471"/>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5000" b="1" dirty="0">
                <a:latin typeface="+mj-lt"/>
                <a:ea typeface="+mj-ea"/>
                <a:cs typeface="+mj-cs"/>
              </a:rPr>
              <a:t>No Jesus Didn’t Have a Twin Brother, this may be the worst theory</a:t>
            </a:r>
          </a:p>
        </p:txBody>
      </p:sp>
      <p:sp>
        <p:nvSpPr>
          <p:cNvPr id="139" name="Rectangle 13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1" name="Rectangle 14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C444D474-0E3D-4A99-B7C1-EDD8EE8292CA}"/>
              </a:ext>
            </a:extLst>
          </p:cNvPr>
          <p:cNvSpPr/>
          <p:nvPr/>
        </p:nvSpPr>
        <p:spPr>
          <a:xfrm>
            <a:off x="481029" y="4946746"/>
            <a:ext cx="4332144" cy="1443609"/>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5000" b="1" dirty="0">
                <a:latin typeface="+mj-lt"/>
                <a:ea typeface="+mj-ea"/>
                <a:cs typeface="+mj-cs"/>
              </a:rPr>
              <a:t>One last issue to quickly address</a:t>
            </a:r>
          </a:p>
        </p:txBody>
      </p:sp>
    </p:spTree>
    <p:extLst>
      <p:ext uri="{BB962C8B-B14F-4D97-AF65-F5344CB8AC3E}">
        <p14:creationId xmlns:p14="http://schemas.microsoft.com/office/powerpoint/2010/main" val="1309620205"/>
      </p:ext>
    </p:extLst>
  </p:cSld>
  <p:clrMapOvr>
    <a:overrideClrMapping bg1="dk1" tx1="lt1" bg2="dk2" tx2="lt2" accent1="accent1" accent2="accent2" accent3="accent3" accent4="accent4" accent5="accent5" accent6="accent6" hlink="hlink" folHlink="folHlink"/>
  </p:clrMapOvr>
</p:sld>
</file>

<file path=ppt/slides/slide1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4" name="Picture 6" descr="What Is the Difference Between a Hallucination And a Delusion - Aragon  Mental Health">
            <a:extLst>
              <a:ext uri="{FF2B5EF4-FFF2-40B4-BE49-F238E27FC236}">
                <a16:creationId xmlns:a16="http://schemas.microsoft.com/office/drawing/2014/main" id="{22570C3D-1792-49AE-8B2C-365457F004D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3391" r="9091"/>
          <a:stretch/>
        </p:blipFill>
        <p:spPr bwMode="auto">
          <a:xfrm>
            <a:off x="20" y="10"/>
            <a:ext cx="12191981" cy="6857990"/>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11D32912-B56E-46FC-BFD1-7BA4EF581A49}"/>
              </a:ext>
            </a:extLst>
          </p:cNvPr>
          <p:cNvSpPr/>
          <p:nvPr/>
        </p:nvSpPr>
        <p:spPr>
          <a:xfrm>
            <a:off x="404553" y="3581400"/>
            <a:ext cx="9078562" cy="1898128"/>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800" b="1" dirty="0">
                <a:latin typeface="+mj-lt"/>
                <a:ea typeface="+mj-ea"/>
                <a:cs typeface="+mj-cs"/>
              </a:rPr>
              <a:t>Could all the sighting of Jesus after be hallucinations?</a:t>
            </a:r>
          </a:p>
        </p:txBody>
      </p:sp>
      <p:sp>
        <p:nvSpPr>
          <p:cNvPr id="79" name="Rectangle: Rounded Corners 78">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utoShape 2" descr="Delusions vs Hallucinations: Understanding False Realities | Baton Rouge  Behavioral">
            <a:extLst>
              <a:ext uri="{FF2B5EF4-FFF2-40B4-BE49-F238E27FC236}">
                <a16:creationId xmlns:a16="http://schemas.microsoft.com/office/drawing/2014/main" id="{A9B5D984-54F2-4287-A1F0-B9058BD6903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661806167"/>
      </p:ext>
    </p:extLst>
  </p:cSld>
  <p:clrMapOvr>
    <a:overrideClrMapping bg1="dk1" tx1="lt1" bg2="dk2" tx2="lt2" accent1="accent1" accent2="accent2" accent3="accent3" accent4="accent4" accent5="accent5" accent6="accent6" hlink="hlink" folHlink="folHlink"/>
  </p:clrMapOvr>
</p:sld>
</file>

<file path=ppt/slides/slide1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descr="6 Common Hallucinations and What They Tell Us | HowStuffWorks">
            <a:extLst>
              <a:ext uri="{FF2B5EF4-FFF2-40B4-BE49-F238E27FC236}">
                <a16:creationId xmlns:a16="http://schemas.microsoft.com/office/drawing/2014/main" id="{E1F67B3D-2376-4A9E-8717-3842D7F71A2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75" r="30875" b="4711"/>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EAA31848-3AC3-4D87-9055-0EF6709799FE}"/>
              </a:ext>
            </a:extLst>
          </p:cNvPr>
          <p:cNvSpPr/>
          <p:nvPr/>
        </p:nvSpPr>
        <p:spPr>
          <a:xfrm>
            <a:off x="477980" y="970788"/>
            <a:ext cx="5408470" cy="3355709"/>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5500" b="1" dirty="0">
                <a:latin typeface="+mj-lt"/>
                <a:ea typeface="+mj-ea"/>
                <a:cs typeface="+mj-cs"/>
              </a:rPr>
              <a:t>Maybe if it was just one person it would work, but all of them? No. </a:t>
            </a:r>
          </a:p>
        </p:txBody>
      </p:sp>
      <p:sp>
        <p:nvSpPr>
          <p:cNvPr id="75" name="Rectangle 7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7" name="Rectangle 7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3D58A88F-3800-4324-AE51-1AABBB94FCB5}"/>
              </a:ext>
            </a:extLst>
          </p:cNvPr>
          <p:cNvSpPr/>
          <p:nvPr/>
        </p:nvSpPr>
        <p:spPr>
          <a:xfrm>
            <a:off x="477980" y="4751625"/>
            <a:ext cx="5408470" cy="1681247"/>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5500" b="1" dirty="0">
                <a:latin typeface="+mj-lt"/>
                <a:ea typeface="+mj-ea"/>
                <a:cs typeface="+mj-cs"/>
              </a:rPr>
              <a:t>A dozen people at the same time?</a:t>
            </a:r>
          </a:p>
        </p:txBody>
      </p:sp>
    </p:spTree>
    <p:extLst>
      <p:ext uri="{BB962C8B-B14F-4D97-AF65-F5344CB8AC3E}">
        <p14:creationId xmlns:p14="http://schemas.microsoft.com/office/powerpoint/2010/main" val="1594910948"/>
      </p:ext>
    </p:extLst>
  </p:cSld>
  <p:clrMapOvr>
    <a:overrideClrMapping bg1="dk1" tx1="lt1" bg2="dk2" tx2="lt2" accent1="accent1" accent2="accent2" accent3="accent3" accent4="accent4" accent5="accent5" accent6="accent6" hlink="hlink" folHlink="folHlink"/>
  </p:clrMapOvr>
</p:sld>
</file>

<file path=ppt/slides/slide1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Beginner level probability and statistics | by Christos Mousmoulas |  Towards Data Science">
            <a:extLst>
              <a:ext uri="{FF2B5EF4-FFF2-40B4-BE49-F238E27FC236}">
                <a16:creationId xmlns:a16="http://schemas.microsoft.com/office/drawing/2014/main" id="{4E1CE436-FD45-4DE6-861F-E6BC7469CC6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75" t="9091" r="32589"/>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137" name="Rectangle 136">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DA5B572F-F36F-40E8-AFB3-111DECBBB1E6}"/>
              </a:ext>
            </a:extLst>
          </p:cNvPr>
          <p:cNvSpPr/>
          <p:nvPr/>
        </p:nvSpPr>
        <p:spPr>
          <a:xfrm>
            <a:off x="477980" y="1122363"/>
            <a:ext cx="4589319" cy="3204134"/>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4500" b="1" dirty="0">
                <a:latin typeface="+mj-lt"/>
                <a:ea typeface="+mj-ea"/>
                <a:cs typeface="+mj-cs"/>
              </a:rPr>
              <a:t>Many people, same hallucination, same time? It would literally take a miracle</a:t>
            </a:r>
          </a:p>
        </p:txBody>
      </p:sp>
      <p:sp>
        <p:nvSpPr>
          <p:cNvPr id="139" name="Rectangle 13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1" name="Rectangle 14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FAD2465A-2E39-4462-AF3A-3C8229F97E6D}"/>
              </a:ext>
            </a:extLst>
          </p:cNvPr>
          <p:cNvSpPr/>
          <p:nvPr/>
        </p:nvSpPr>
        <p:spPr>
          <a:xfrm>
            <a:off x="477979" y="4919618"/>
            <a:ext cx="4589319" cy="1408018"/>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4500" b="1" dirty="0">
                <a:latin typeface="+mj-lt"/>
                <a:ea typeface="+mj-ea"/>
                <a:cs typeface="+mj-cs"/>
              </a:rPr>
              <a:t>500 people at one time seeing Him?</a:t>
            </a:r>
          </a:p>
        </p:txBody>
      </p:sp>
    </p:spTree>
    <p:extLst>
      <p:ext uri="{BB962C8B-B14F-4D97-AF65-F5344CB8AC3E}">
        <p14:creationId xmlns:p14="http://schemas.microsoft.com/office/powerpoint/2010/main" val="4112294376"/>
      </p:ext>
    </p:extLst>
  </p:cSld>
  <p:clrMapOvr>
    <a:overrideClrMapping bg1="dk1" tx1="lt1" bg2="dk2" tx2="lt2" accent1="accent1" accent2="accent2" accent3="accent3" accent4="accent4" accent5="accent5" accent6="accent6" hlink="hlink" folHlink="folHlink"/>
  </p:clrMapOvr>
</p:sld>
</file>

<file path=ppt/slides/slide1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530" name="Picture 2" descr="Why Did Jesus Fold The Napkin? Evidence — The Exalted Christ">
            <a:extLst>
              <a:ext uri="{FF2B5EF4-FFF2-40B4-BE49-F238E27FC236}">
                <a16:creationId xmlns:a16="http://schemas.microsoft.com/office/drawing/2014/main" id="{F22CE0AF-F07D-4952-BF07-F317818A1C1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650" b="125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2830876-00CF-45BA-8976-075B7800CB9F}"/>
              </a:ext>
            </a:extLst>
          </p:cNvPr>
          <p:cNvSpPr txBox="1"/>
          <p:nvPr/>
        </p:nvSpPr>
        <p:spPr>
          <a:xfrm>
            <a:off x="523875" y="5317240"/>
            <a:ext cx="11210925" cy="744836"/>
          </a:xfrm>
          <a:prstGeom prst="rect">
            <a:avLst/>
          </a:prstGeom>
        </p:spPr>
        <p:txBody>
          <a:bodyPr vert="horz" lIns="91440" tIns="45720" rIns="91440" bIns="45720" rtlCol="0" anchor="ctr">
            <a:normAutofit fontScale="92500"/>
          </a:bodyPr>
          <a:lstStyle/>
          <a:p>
            <a:pPr algn="ctr">
              <a:lnSpc>
                <a:spcPct val="90000"/>
              </a:lnSpc>
              <a:spcBef>
                <a:spcPct val="0"/>
              </a:spcBef>
              <a:spcAft>
                <a:spcPts val="600"/>
              </a:spcAft>
            </a:pPr>
            <a:r>
              <a:rPr lang="en-US" sz="4600" b="1" dirty="0">
                <a:solidFill>
                  <a:schemeClr val="tx1">
                    <a:lumMod val="85000"/>
                    <a:lumOff val="15000"/>
                  </a:schemeClr>
                </a:solidFill>
                <a:latin typeface="+mj-lt"/>
                <a:ea typeface="+mj-ea"/>
                <a:cs typeface="+mj-cs"/>
              </a:rPr>
              <a:t>Face the Historical Fact: Jesus Rose from the Dead</a:t>
            </a:r>
          </a:p>
        </p:txBody>
      </p:sp>
      <p:cxnSp>
        <p:nvCxnSpPr>
          <p:cNvPr id="73" name="Straight Connector 7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54752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0" name="Picture 2" descr="Interviewing and Interrogation Books for Private Detectives">
            <a:extLst>
              <a:ext uri="{FF2B5EF4-FFF2-40B4-BE49-F238E27FC236}">
                <a16:creationId xmlns:a16="http://schemas.microsoft.com/office/drawing/2014/main" id="{A4AC9D32-5970-4517-B67E-64E13FD6442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968" r="35364" b="1124"/>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B335140A-A38B-4569-BA09-91DEFFB17D72}"/>
              </a:ext>
            </a:extLst>
          </p:cNvPr>
          <p:cNvSpPr txBox="1"/>
          <p:nvPr/>
        </p:nvSpPr>
        <p:spPr>
          <a:xfrm>
            <a:off x="477981" y="863428"/>
            <a:ext cx="4023360" cy="3463069"/>
          </a:xfrm>
          <a:prstGeom prst="rect">
            <a:avLst/>
          </a:prstGeom>
        </p:spPr>
        <p:txBody>
          <a:bodyPr vert="horz" lIns="91440" tIns="45720" rIns="91440" bIns="45720" rtlCol="0" anchor="b">
            <a:normAutofit fontScale="92500"/>
          </a:bodyPr>
          <a:lstStyle/>
          <a:p>
            <a:pPr>
              <a:lnSpc>
                <a:spcPct val="90000"/>
              </a:lnSpc>
              <a:spcBef>
                <a:spcPct val="0"/>
              </a:spcBef>
              <a:spcAft>
                <a:spcPts val="600"/>
              </a:spcAft>
            </a:pPr>
            <a:r>
              <a:rPr lang="en-US" sz="5600" b="0" i="0" dirty="0">
                <a:effectLst/>
                <a:latin typeface="+mj-lt"/>
                <a:ea typeface="+mj-ea"/>
                <a:cs typeface="+mj-cs"/>
              </a:rPr>
              <a:t>1. Identical Stories are Suspect in investigations</a:t>
            </a:r>
          </a:p>
        </p:txBody>
      </p:sp>
      <p:sp>
        <p:nvSpPr>
          <p:cNvPr id="75" name="Rectangle 7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7" name="Rectangle 7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69E67C96-B32F-4365-9DF1-E47C12C250FD}"/>
              </a:ext>
            </a:extLst>
          </p:cNvPr>
          <p:cNvSpPr txBox="1"/>
          <p:nvPr/>
        </p:nvSpPr>
        <p:spPr>
          <a:xfrm>
            <a:off x="477981" y="4810667"/>
            <a:ext cx="4023360" cy="1496407"/>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5200" dirty="0">
                <a:latin typeface="+mj-lt"/>
                <a:ea typeface="+mj-ea"/>
                <a:cs typeface="+mj-cs"/>
              </a:rPr>
              <a:t>They make it appear forged</a:t>
            </a:r>
            <a:endParaRPr lang="en-US" sz="5200" b="0" i="0" dirty="0">
              <a:effectLst/>
              <a:latin typeface="+mj-lt"/>
              <a:ea typeface="+mj-ea"/>
              <a:cs typeface="+mj-cs"/>
            </a:endParaRPr>
          </a:p>
        </p:txBody>
      </p:sp>
    </p:spTree>
    <p:extLst>
      <p:ext uri="{BB962C8B-B14F-4D97-AF65-F5344CB8AC3E}">
        <p14:creationId xmlns:p14="http://schemas.microsoft.com/office/powerpoint/2010/main" val="3746629904"/>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314" name="Picture 2" descr="Improve your investigation skills | 2019-02-07 | ISHN">
            <a:extLst>
              <a:ext uri="{FF2B5EF4-FFF2-40B4-BE49-F238E27FC236}">
                <a16:creationId xmlns:a16="http://schemas.microsoft.com/office/drawing/2014/main" id="{BF290072-49BD-4509-B459-F198224BC9E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091" r="29905" b="-1"/>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137" name="Rectangle 136">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807BFCFF-4809-4344-9E65-631F0AC004CB}"/>
              </a:ext>
            </a:extLst>
          </p:cNvPr>
          <p:cNvSpPr txBox="1"/>
          <p:nvPr/>
        </p:nvSpPr>
        <p:spPr>
          <a:xfrm>
            <a:off x="481029" y="1057387"/>
            <a:ext cx="4452921" cy="3204134"/>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4800" b="0" i="0" dirty="0">
                <a:effectLst/>
                <a:latin typeface="+mj-lt"/>
                <a:ea typeface="+mj-ea"/>
                <a:cs typeface="+mj-cs"/>
              </a:rPr>
              <a:t>2. </a:t>
            </a:r>
            <a:r>
              <a:rPr lang="en-US" sz="4800" dirty="0">
                <a:latin typeface="+mj-lt"/>
                <a:ea typeface="+mj-ea"/>
                <a:cs typeface="+mj-cs"/>
              </a:rPr>
              <a:t>The same </a:t>
            </a:r>
            <a:r>
              <a:rPr lang="en-US" sz="4800" b="0" i="0" dirty="0">
                <a:effectLst/>
                <a:latin typeface="+mj-lt"/>
                <a:ea typeface="+mj-ea"/>
                <a:cs typeface="+mj-cs"/>
              </a:rPr>
              <a:t>story with different details is a good sign</a:t>
            </a:r>
          </a:p>
        </p:txBody>
      </p:sp>
      <p:sp>
        <p:nvSpPr>
          <p:cNvPr id="139" name="Rectangle 13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1" name="Rectangle 14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AFDA13A7-6014-4754-8A91-DE1BC8D25549}"/>
              </a:ext>
            </a:extLst>
          </p:cNvPr>
          <p:cNvSpPr txBox="1"/>
          <p:nvPr/>
        </p:nvSpPr>
        <p:spPr>
          <a:xfrm>
            <a:off x="481029" y="4715413"/>
            <a:ext cx="4452921" cy="1688694"/>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5200" b="1" dirty="0">
                <a:latin typeface="+mj-lt"/>
                <a:ea typeface="+mj-ea"/>
                <a:cs typeface="+mj-cs"/>
              </a:rPr>
              <a:t>Authentic and not forged</a:t>
            </a:r>
            <a:endParaRPr lang="en-US" sz="5200" b="1" i="0" dirty="0">
              <a:effectLst/>
              <a:latin typeface="+mj-lt"/>
              <a:ea typeface="+mj-ea"/>
              <a:cs typeface="+mj-cs"/>
            </a:endParaRPr>
          </a:p>
        </p:txBody>
      </p:sp>
    </p:spTree>
    <p:extLst>
      <p:ext uri="{BB962C8B-B14F-4D97-AF65-F5344CB8AC3E}">
        <p14:creationId xmlns:p14="http://schemas.microsoft.com/office/powerpoint/2010/main" val="3980693210"/>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38" name="Picture 2" descr="When were the apostles born?| National Catholic Register">
            <a:extLst>
              <a:ext uri="{FF2B5EF4-FFF2-40B4-BE49-F238E27FC236}">
                <a16:creationId xmlns:a16="http://schemas.microsoft.com/office/drawing/2014/main" id="{DF85D6E2-F80A-4BB2-83C5-9AD85970DFA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7319" b="-1"/>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54E5AE9C-1B7D-498E-844A-0A6A12B69731}"/>
              </a:ext>
            </a:extLst>
          </p:cNvPr>
          <p:cNvSpPr txBox="1"/>
          <p:nvPr/>
        </p:nvSpPr>
        <p:spPr>
          <a:xfrm>
            <a:off x="481029" y="1606807"/>
            <a:ext cx="4023360" cy="270249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600" b="0" i="0" dirty="0">
                <a:effectLst/>
                <a:latin typeface="+mj-lt"/>
                <a:ea typeface="+mj-ea"/>
                <a:cs typeface="+mj-cs"/>
              </a:rPr>
              <a:t>3. Multiple witnesses, from different angles, is a good sign.</a:t>
            </a:r>
          </a:p>
        </p:txBody>
      </p:sp>
      <p:sp>
        <p:nvSpPr>
          <p:cNvPr id="75" name="Rectangle 7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7" name="Rectangle 7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58BE667E-92A5-441C-AC5F-1400D4FA7B67}"/>
              </a:ext>
            </a:extLst>
          </p:cNvPr>
          <p:cNvSpPr txBox="1"/>
          <p:nvPr/>
        </p:nvSpPr>
        <p:spPr>
          <a:xfrm>
            <a:off x="481029" y="4802827"/>
            <a:ext cx="4023360" cy="1319762"/>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400" b="1" i="0" dirty="0">
                <a:effectLst/>
                <a:latin typeface="+mj-lt"/>
                <a:ea typeface="+mj-ea"/>
                <a:cs typeface="+mj-cs"/>
              </a:rPr>
              <a:t>Friends, Neutral, or enemies</a:t>
            </a:r>
          </a:p>
        </p:txBody>
      </p:sp>
    </p:spTree>
    <p:extLst>
      <p:ext uri="{BB962C8B-B14F-4D97-AF65-F5344CB8AC3E}">
        <p14:creationId xmlns:p14="http://schemas.microsoft.com/office/powerpoint/2010/main" val="3079290303"/>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Confidence Counts: Accuracy of Eyewitness IDs Increases With Degree of  Certainty">
            <a:extLst>
              <a:ext uri="{FF2B5EF4-FFF2-40B4-BE49-F238E27FC236}">
                <a16:creationId xmlns:a16="http://schemas.microsoft.com/office/drawing/2014/main" id="{F3F10927-EE3D-4B97-A1C1-2B561C4A427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562" r="27968" b="2027"/>
          <a:stretch/>
        </p:blipFill>
        <p:spPr bwMode="auto">
          <a:xfrm>
            <a:off x="3522468" y="10"/>
            <a:ext cx="8669532" cy="6857990"/>
          </a:xfrm>
          <a:prstGeom prst="rect">
            <a:avLst/>
          </a:prstGeom>
          <a:noFill/>
          <a:extLst>
            <a:ext uri="{909E8E84-426E-40DD-AFC4-6F175D3DCCD1}">
              <a14:hiddenFill xmlns:a14="http://schemas.microsoft.com/office/drawing/2010/main">
                <a:solidFill>
                  <a:srgbClr val="FFFFFF"/>
                </a:solidFill>
              </a14:hiddenFill>
            </a:ext>
          </a:extLst>
        </p:spPr>
      </p:pic>
      <p:sp>
        <p:nvSpPr>
          <p:cNvPr id="137" name="Rectangle 136">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9" name="Rectangle 138">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1" name="Rectangle 140">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242823D-DEAA-4CAC-8812-8D7358D6CDB9}"/>
              </a:ext>
            </a:extLst>
          </p:cNvPr>
          <p:cNvSpPr txBox="1"/>
          <p:nvPr/>
        </p:nvSpPr>
        <p:spPr>
          <a:xfrm>
            <a:off x="371093" y="2718054"/>
            <a:ext cx="4077081" cy="2725293"/>
          </a:xfrm>
          <a:prstGeom prst="rect">
            <a:avLst/>
          </a:prstGeom>
        </p:spPr>
        <p:txBody>
          <a:bodyPr vert="horz" lIns="91440" tIns="45720" rIns="91440" bIns="45720" rtlCol="0" anchor="t">
            <a:normAutofit/>
          </a:bodyPr>
          <a:lstStyle/>
          <a:p>
            <a:pPr marL="285750" indent="-228600">
              <a:lnSpc>
                <a:spcPct val="90000"/>
              </a:lnSpc>
              <a:spcAft>
                <a:spcPts val="600"/>
              </a:spcAft>
              <a:buFont typeface="Arial" panose="020B0604020202020204" pitchFamily="34" charset="0"/>
              <a:buChar char="•"/>
            </a:pPr>
            <a:r>
              <a:rPr lang="en-US" sz="5600" dirty="0"/>
              <a:t> Friendly (I) </a:t>
            </a:r>
          </a:p>
          <a:p>
            <a:pPr marL="285750" indent="-228600">
              <a:lnSpc>
                <a:spcPct val="90000"/>
              </a:lnSpc>
              <a:spcAft>
                <a:spcPts val="600"/>
              </a:spcAft>
              <a:buFont typeface="Arial" panose="020B0604020202020204" pitchFamily="34" charset="0"/>
              <a:buChar char="•"/>
            </a:pPr>
            <a:r>
              <a:rPr lang="en-US" sz="5600" dirty="0"/>
              <a:t> Neutral (II)</a:t>
            </a:r>
          </a:p>
          <a:p>
            <a:pPr marL="285750" indent="-228600">
              <a:lnSpc>
                <a:spcPct val="90000"/>
              </a:lnSpc>
              <a:spcAft>
                <a:spcPts val="600"/>
              </a:spcAft>
              <a:buFont typeface="Arial" panose="020B0604020202020204" pitchFamily="34" charset="0"/>
              <a:buChar char="•"/>
            </a:pPr>
            <a:r>
              <a:rPr lang="en-US" sz="5600" dirty="0"/>
              <a:t> Enemy (III)</a:t>
            </a:r>
          </a:p>
        </p:txBody>
      </p:sp>
      <p:sp>
        <p:nvSpPr>
          <p:cNvPr id="33" name="TextBox 32">
            <a:extLst>
              <a:ext uri="{FF2B5EF4-FFF2-40B4-BE49-F238E27FC236}">
                <a16:creationId xmlns:a16="http://schemas.microsoft.com/office/drawing/2014/main" id="{93755F30-2316-4611-918E-C73D3076C6CB}"/>
              </a:ext>
            </a:extLst>
          </p:cNvPr>
          <p:cNvSpPr txBox="1"/>
          <p:nvPr/>
        </p:nvSpPr>
        <p:spPr>
          <a:xfrm>
            <a:off x="396856" y="1172973"/>
            <a:ext cx="4077081" cy="1069338"/>
          </a:xfrm>
          <a:prstGeom prst="rect">
            <a:avLst/>
          </a:prstGeom>
        </p:spPr>
        <p:txBody>
          <a:bodyPr vert="horz" lIns="91440" tIns="45720" rIns="91440" bIns="45720" rtlCol="0" anchor="t">
            <a:normAutofit/>
          </a:bodyPr>
          <a:lstStyle/>
          <a:p>
            <a:pPr marL="57150">
              <a:lnSpc>
                <a:spcPct val="90000"/>
              </a:lnSpc>
              <a:spcAft>
                <a:spcPts val="600"/>
              </a:spcAft>
            </a:pPr>
            <a:endParaRPr lang="en-US" sz="1700" dirty="0"/>
          </a:p>
        </p:txBody>
      </p:sp>
      <p:sp>
        <p:nvSpPr>
          <p:cNvPr id="34" name="TextBox 33">
            <a:extLst>
              <a:ext uri="{FF2B5EF4-FFF2-40B4-BE49-F238E27FC236}">
                <a16:creationId xmlns:a16="http://schemas.microsoft.com/office/drawing/2014/main" id="{B45EF47D-6A0E-4165-AF95-26B58AFFE24E}"/>
              </a:ext>
            </a:extLst>
          </p:cNvPr>
          <p:cNvSpPr txBox="1"/>
          <p:nvPr/>
        </p:nvSpPr>
        <p:spPr>
          <a:xfrm>
            <a:off x="396856" y="1396366"/>
            <a:ext cx="4077081" cy="1020317"/>
          </a:xfrm>
          <a:prstGeom prst="rect">
            <a:avLst/>
          </a:prstGeom>
        </p:spPr>
        <p:txBody>
          <a:bodyPr vert="horz" lIns="91440" tIns="45720" rIns="91440" bIns="45720" rtlCol="0" anchor="t">
            <a:normAutofit/>
          </a:bodyPr>
          <a:lstStyle/>
          <a:p>
            <a:pPr marL="57150">
              <a:lnSpc>
                <a:spcPct val="90000"/>
              </a:lnSpc>
              <a:spcAft>
                <a:spcPts val="600"/>
              </a:spcAft>
            </a:pPr>
            <a:r>
              <a:rPr lang="en-US" sz="5600" b="1" dirty="0"/>
              <a:t>Strength</a:t>
            </a:r>
          </a:p>
        </p:txBody>
      </p:sp>
    </p:spTree>
    <p:extLst>
      <p:ext uri="{BB962C8B-B14F-4D97-AF65-F5344CB8AC3E}">
        <p14:creationId xmlns:p14="http://schemas.microsoft.com/office/powerpoint/2010/main" val="809090802"/>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ook open on a table&#10;&#10;Description automatically generated with low confidence">
            <a:extLst>
              <a:ext uri="{FF2B5EF4-FFF2-40B4-BE49-F238E27FC236}">
                <a16:creationId xmlns:a16="http://schemas.microsoft.com/office/drawing/2014/main" id="{2437351D-5431-43E5-B26C-32531C565F46}"/>
              </a:ext>
            </a:extLst>
          </p:cNvPr>
          <p:cNvPicPr>
            <a:picLocks noChangeAspect="1"/>
          </p:cNvPicPr>
          <p:nvPr/>
        </p:nvPicPr>
        <p:blipFill rotWithShape="1">
          <a:blip r:embed="rId2">
            <a:alphaModFix amt="29000"/>
            <a:extLst>
              <a:ext uri="{BEBA8EAE-BF5A-486C-A8C5-ECC9F3942E4B}">
                <a14:imgProps xmlns:a14="http://schemas.microsoft.com/office/drawing/2010/main">
                  <a14:imgLayer r:embed="rId3">
                    <a14:imgEffect>
                      <a14:saturation sat="181000"/>
                    </a14:imgEffect>
                    <a14:imgEffect>
                      <a14:brightnessContrast bright="-8000"/>
                    </a14:imgEffect>
                  </a14:imgLayer>
                </a14:imgProps>
              </a:ext>
              <a:ext uri="{28A0092B-C50C-407E-A947-70E740481C1C}">
                <a14:useLocalDpi xmlns:a14="http://schemas.microsoft.com/office/drawing/2010/main" val="0"/>
              </a:ext>
            </a:extLst>
          </a:blip>
          <a:srcRect b="3043"/>
          <a:stretch/>
        </p:blipFill>
        <p:spPr>
          <a:xfrm>
            <a:off x="29357" y="0"/>
            <a:ext cx="12162643" cy="6858000"/>
          </a:xfrm>
          <a:prstGeom prst="rect">
            <a:avLst/>
          </a:prstGeom>
        </p:spPr>
      </p:pic>
      <p:sp>
        <p:nvSpPr>
          <p:cNvPr id="7" name="TextBox 6">
            <a:extLst>
              <a:ext uri="{FF2B5EF4-FFF2-40B4-BE49-F238E27FC236}">
                <a16:creationId xmlns:a16="http://schemas.microsoft.com/office/drawing/2014/main" id="{607983B1-AAEA-4FAB-B468-31FE3B6C6414}"/>
              </a:ext>
            </a:extLst>
          </p:cNvPr>
          <p:cNvSpPr txBox="1"/>
          <p:nvPr/>
        </p:nvSpPr>
        <p:spPr>
          <a:xfrm>
            <a:off x="648091" y="484943"/>
            <a:ext cx="10925174" cy="3862596"/>
          </a:xfrm>
          <a:prstGeom prst="rect">
            <a:avLst/>
          </a:prstGeom>
          <a:noFill/>
        </p:spPr>
        <p:txBody>
          <a:bodyPr wrap="square">
            <a:spAutoFit/>
          </a:bodyPr>
          <a:lstStyle/>
          <a:p>
            <a:pPr algn="ctr"/>
            <a:r>
              <a:rPr lang="en-US" sz="3500" b="0" i="0" dirty="0">
                <a:solidFill>
                  <a:schemeClr val="bg1"/>
                </a:solidFill>
                <a:effectLst/>
                <a:latin typeface="Book Antiqua" panose="02040602050305030304" pitchFamily="18" charset="0"/>
              </a:rPr>
              <a:t>1 Corinthians 15:14-19: “if Christ has not been raised, then our preaching is in vain and your faith is in vain… if Christ has not been raised, your faith is futile and you are still in your sins. </a:t>
            </a:r>
            <a:r>
              <a:rPr lang="en-US" sz="3500" b="1" i="0" baseline="30000" dirty="0">
                <a:solidFill>
                  <a:schemeClr val="bg1"/>
                </a:solidFill>
                <a:effectLst/>
                <a:latin typeface="Book Antiqua" panose="02040602050305030304" pitchFamily="18" charset="0"/>
              </a:rPr>
              <a:t>18 </a:t>
            </a:r>
            <a:r>
              <a:rPr lang="en-US" sz="3500" b="0" i="0" dirty="0">
                <a:solidFill>
                  <a:schemeClr val="bg1"/>
                </a:solidFill>
                <a:effectLst/>
                <a:latin typeface="Book Antiqua" panose="02040602050305030304" pitchFamily="18" charset="0"/>
              </a:rPr>
              <a:t>Then those also who have fallen asleep in Christ have perished. </a:t>
            </a:r>
            <a:r>
              <a:rPr lang="en-US" sz="3500" b="1" i="0" baseline="30000" dirty="0">
                <a:solidFill>
                  <a:schemeClr val="bg1"/>
                </a:solidFill>
                <a:effectLst/>
                <a:latin typeface="Book Antiqua" panose="02040602050305030304" pitchFamily="18" charset="0"/>
              </a:rPr>
              <a:t>19 </a:t>
            </a:r>
            <a:r>
              <a:rPr lang="en-US" sz="3500" b="0" i="0" dirty="0">
                <a:solidFill>
                  <a:schemeClr val="bg1"/>
                </a:solidFill>
                <a:effectLst/>
                <a:latin typeface="Book Antiqua" panose="02040602050305030304" pitchFamily="18" charset="0"/>
              </a:rPr>
              <a:t>If in Christ we have hope in this life only, we are of all people most to be pitied.</a:t>
            </a:r>
          </a:p>
        </p:txBody>
      </p:sp>
    </p:spTree>
    <p:extLst>
      <p:ext uri="{BB962C8B-B14F-4D97-AF65-F5344CB8AC3E}">
        <p14:creationId xmlns:p14="http://schemas.microsoft.com/office/powerpoint/2010/main" val="5293271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New research reveals how little we can trust eyewitnesses">
            <a:extLst>
              <a:ext uri="{FF2B5EF4-FFF2-40B4-BE49-F238E27FC236}">
                <a16:creationId xmlns:a16="http://schemas.microsoft.com/office/drawing/2014/main" id="{C900575B-F4FF-44E5-91F1-DD818FF3142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699" r="9089" b="15378"/>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53BB335D-724C-4578-BD8F-84510A1DC63B}"/>
              </a:ext>
            </a:extLst>
          </p:cNvPr>
          <p:cNvSpPr txBox="1"/>
          <p:nvPr/>
        </p:nvSpPr>
        <p:spPr>
          <a:xfrm>
            <a:off x="481029" y="1279329"/>
            <a:ext cx="4074969" cy="3204134"/>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5000" b="0" i="0" dirty="0">
                <a:effectLst/>
                <a:latin typeface="+mj-lt"/>
                <a:ea typeface="+mj-ea"/>
                <a:cs typeface="+mj-cs"/>
              </a:rPr>
              <a:t>4. One witness is good, multiple eyewitness's is far better!</a:t>
            </a:r>
          </a:p>
        </p:txBody>
      </p:sp>
      <p:sp>
        <p:nvSpPr>
          <p:cNvPr id="75" name="Rectangle 7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7" name="Rectangle 7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28D12152-A72E-4F81-B15E-912A93D14E4E}"/>
              </a:ext>
            </a:extLst>
          </p:cNvPr>
          <p:cNvSpPr txBox="1"/>
          <p:nvPr/>
        </p:nvSpPr>
        <p:spPr>
          <a:xfrm>
            <a:off x="432364" y="5449935"/>
            <a:ext cx="4074969" cy="891855"/>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5200" dirty="0">
                <a:latin typeface="+mj-lt"/>
                <a:ea typeface="+mj-ea"/>
                <a:cs typeface="+mj-cs"/>
              </a:rPr>
              <a:t>Few More Details…</a:t>
            </a:r>
            <a:endParaRPr lang="en-US" sz="5200" b="0" i="0" dirty="0">
              <a:effectLst/>
              <a:latin typeface="+mj-lt"/>
              <a:ea typeface="+mj-ea"/>
              <a:cs typeface="+mj-cs"/>
            </a:endParaRPr>
          </a:p>
        </p:txBody>
      </p:sp>
    </p:spTree>
    <p:extLst>
      <p:ext uri="{BB962C8B-B14F-4D97-AF65-F5344CB8AC3E}">
        <p14:creationId xmlns:p14="http://schemas.microsoft.com/office/powerpoint/2010/main" val="3819748584"/>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4E21F7E-D8C0-4B50-8283-CA4F72529E41}"/>
              </a:ext>
            </a:extLst>
          </p:cNvPr>
          <p:cNvSpPr txBox="1"/>
          <p:nvPr/>
        </p:nvSpPr>
        <p:spPr>
          <a:xfrm>
            <a:off x="655721" y="671933"/>
            <a:ext cx="3657600" cy="2887579"/>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800" b="0" i="0" kern="1200" dirty="0">
                <a:solidFill>
                  <a:srgbClr val="FFFFFF"/>
                </a:solidFill>
                <a:effectLst/>
                <a:latin typeface="+mj-lt"/>
                <a:ea typeface="+mj-ea"/>
                <a:cs typeface="+mj-cs"/>
              </a:rPr>
              <a:t>5. Firsthand Eyewitness is Stronger than Secondhand</a:t>
            </a:r>
          </a:p>
        </p:txBody>
      </p:sp>
      <p:cxnSp>
        <p:nvCxnSpPr>
          <p:cNvPr id="73" name="Straight Connector 72">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098" name="Picture 2" descr="Strong Weak Images, Stock Photos &amp;amp; Vectors | Shutterstock">
            <a:extLst>
              <a:ext uri="{FF2B5EF4-FFF2-40B4-BE49-F238E27FC236}">
                <a16:creationId xmlns:a16="http://schemas.microsoft.com/office/drawing/2014/main" id="{38DB15E0-7152-4921-A4EC-1F14CFA15FF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409"/>
          <a:stretch/>
        </p:blipFill>
        <p:spPr bwMode="auto">
          <a:xfrm>
            <a:off x="5006544" y="916317"/>
            <a:ext cx="6934125" cy="502536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E77E02A-1C9F-4673-B701-AD86A73B889B}"/>
              </a:ext>
            </a:extLst>
          </p:cNvPr>
          <p:cNvSpPr txBox="1"/>
          <p:nvPr/>
        </p:nvSpPr>
        <p:spPr>
          <a:xfrm>
            <a:off x="655721" y="4160003"/>
            <a:ext cx="3657600" cy="2107448"/>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800" b="1" i="0" kern="1200" dirty="0">
                <a:solidFill>
                  <a:srgbClr val="FFFFFF"/>
                </a:solidFill>
                <a:effectLst/>
                <a:latin typeface="+mj-lt"/>
                <a:ea typeface="+mj-ea"/>
                <a:cs typeface="+mj-cs"/>
              </a:rPr>
              <a:t>Much of history is still secondhand</a:t>
            </a:r>
          </a:p>
        </p:txBody>
      </p:sp>
    </p:spTree>
    <p:extLst>
      <p:ext uri="{BB962C8B-B14F-4D97-AF65-F5344CB8AC3E}">
        <p14:creationId xmlns:p14="http://schemas.microsoft.com/office/powerpoint/2010/main" val="5619046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35262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Jesus Christ God - Free image on Pixabay">
            <a:extLst>
              <a:ext uri="{FF2B5EF4-FFF2-40B4-BE49-F238E27FC236}">
                <a16:creationId xmlns:a16="http://schemas.microsoft.com/office/drawing/2014/main" id="{2F0D48B8-5F13-4EB0-9FB7-22CDBF0620E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42"/>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AA8DD64-C321-45A8-898E-C539D9F83EA0}"/>
              </a:ext>
            </a:extLst>
          </p:cNvPr>
          <p:cNvSpPr/>
          <p:nvPr/>
        </p:nvSpPr>
        <p:spPr>
          <a:xfrm>
            <a:off x="523875" y="5317240"/>
            <a:ext cx="11210925"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600" b="1" dirty="0">
                <a:solidFill>
                  <a:schemeClr val="tx1">
                    <a:lumMod val="85000"/>
                    <a:lumOff val="15000"/>
                  </a:schemeClr>
                </a:solidFill>
                <a:latin typeface="+mj-lt"/>
                <a:ea typeface="+mj-ea"/>
                <a:cs typeface="+mj-cs"/>
              </a:rPr>
              <a:t>What then is the Evidence for the Resurrection?</a:t>
            </a:r>
            <a:endParaRPr lang="en-US" sz="3600" dirty="0">
              <a:solidFill>
                <a:schemeClr val="tx1">
                  <a:lumMod val="85000"/>
                  <a:lumOff val="15000"/>
                </a:schemeClr>
              </a:solidFill>
              <a:latin typeface="+mj-lt"/>
              <a:ea typeface="+mj-ea"/>
              <a:cs typeface="+mj-cs"/>
            </a:endParaRPr>
          </a:p>
        </p:txBody>
      </p:sp>
      <p:cxnSp>
        <p:nvCxnSpPr>
          <p:cNvPr id="73" name="Straight Connector 7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92042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Easter Evidence: What Do the “Autopsies” of Jesus Reveal? | Bethany  Lutheran College">
            <a:extLst>
              <a:ext uri="{FF2B5EF4-FFF2-40B4-BE49-F238E27FC236}">
                <a16:creationId xmlns:a16="http://schemas.microsoft.com/office/drawing/2014/main" id="{9169518B-3B43-4A66-98AA-A724962EA0C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634" t="9091" r="36039" b="1"/>
          <a:stretch/>
        </p:blipFill>
        <p:spPr bwMode="auto">
          <a:xfrm>
            <a:off x="354253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1ED63295-AFAD-473C-8AB7-9E4D13FD18A8}"/>
              </a:ext>
            </a:extLst>
          </p:cNvPr>
          <p:cNvSpPr txBox="1"/>
          <p:nvPr/>
        </p:nvSpPr>
        <p:spPr>
          <a:xfrm>
            <a:off x="481029" y="1164546"/>
            <a:ext cx="4023360" cy="3204134"/>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4800" dirty="0">
                <a:latin typeface="+mj-lt"/>
                <a:ea typeface="+mj-ea"/>
                <a:cs typeface="+mj-cs"/>
              </a:rPr>
              <a:t>Minimal Facts Approach is the first angle that uses extra Biblical sources</a:t>
            </a:r>
            <a:endParaRPr lang="en-US" sz="4800" b="0" i="0" dirty="0">
              <a:effectLst/>
              <a:latin typeface="+mj-lt"/>
              <a:ea typeface="+mj-ea"/>
              <a:cs typeface="+mj-cs"/>
            </a:endParaRPr>
          </a:p>
        </p:txBody>
      </p:sp>
      <p:sp>
        <p:nvSpPr>
          <p:cNvPr id="75" name="Rectangle 7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7" name="Rectangle 7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59368C6D-BC40-4A24-9E0D-2A5F214A7B24}"/>
              </a:ext>
            </a:extLst>
          </p:cNvPr>
          <p:cNvSpPr txBox="1"/>
          <p:nvPr/>
        </p:nvSpPr>
        <p:spPr>
          <a:xfrm>
            <a:off x="473997" y="4776219"/>
            <a:ext cx="4023360" cy="1788404"/>
          </a:xfrm>
          <a:prstGeom prst="rect">
            <a:avLst/>
          </a:prstGeom>
        </p:spPr>
        <p:txBody>
          <a:bodyPr vert="horz" lIns="91440" tIns="45720" rIns="91440" bIns="45720" rtlCol="0" anchor="b">
            <a:normAutofit/>
          </a:bodyPr>
          <a:lstStyle/>
          <a:p>
            <a:pPr>
              <a:lnSpc>
                <a:spcPct val="90000"/>
              </a:lnSpc>
              <a:spcBef>
                <a:spcPct val="0"/>
              </a:spcBef>
              <a:spcAft>
                <a:spcPts val="600"/>
              </a:spcAft>
            </a:pPr>
            <a:endParaRPr lang="en-US" sz="5400" b="0" i="0" dirty="0">
              <a:effectLst/>
              <a:latin typeface="+mj-lt"/>
              <a:ea typeface="+mj-ea"/>
              <a:cs typeface="+mj-cs"/>
            </a:endParaRPr>
          </a:p>
        </p:txBody>
      </p:sp>
      <p:sp>
        <p:nvSpPr>
          <p:cNvPr id="9" name="TextBox 8">
            <a:extLst>
              <a:ext uri="{FF2B5EF4-FFF2-40B4-BE49-F238E27FC236}">
                <a16:creationId xmlns:a16="http://schemas.microsoft.com/office/drawing/2014/main" id="{7A06E0C3-804B-4C08-B4A9-89D2F3006332}"/>
              </a:ext>
            </a:extLst>
          </p:cNvPr>
          <p:cNvSpPr txBox="1"/>
          <p:nvPr/>
        </p:nvSpPr>
        <p:spPr>
          <a:xfrm>
            <a:off x="483522" y="4776219"/>
            <a:ext cx="4023360" cy="1382946"/>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4800" b="1" i="0" dirty="0">
                <a:effectLst/>
                <a:latin typeface="+mj-lt"/>
                <a:ea typeface="+mj-ea"/>
                <a:cs typeface="+mj-cs"/>
              </a:rPr>
              <a:t>Five facts are emphasized</a:t>
            </a:r>
          </a:p>
        </p:txBody>
      </p:sp>
    </p:spTree>
    <p:extLst>
      <p:ext uri="{BB962C8B-B14F-4D97-AF65-F5344CB8AC3E}">
        <p14:creationId xmlns:p14="http://schemas.microsoft.com/office/powerpoint/2010/main" val="2082036703"/>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A81E7530-396C-45F0-92F4-A885648D16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4 Reasons why Latter-day Saints should reverence and study the Crucifixion  more | Book of Mormon Central">
            <a:extLst>
              <a:ext uri="{FF2B5EF4-FFF2-40B4-BE49-F238E27FC236}">
                <a16:creationId xmlns:a16="http://schemas.microsoft.com/office/drawing/2014/main" id="{DE3E9777-AC02-4B3E-8ED0-D4BB4D8E371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62" r="1" b="1"/>
          <a:stretch/>
        </p:blipFill>
        <p:spPr bwMode="auto">
          <a:xfrm>
            <a:off x="603671" y="-1"/>
            <a:ext cx="11588329" cy="6857999"/>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7316481C-0A49-4796-812B-0D64F063B7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419898" cy="6858000"/>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7" name="Group 76">
            <a:extLst>
              <a:ext uri="{FF2B5EF4-FFF2-40B4-BE49-F238E27FC236}">
                <a16:creationId xmlns:a16="http://schemas.microsoft.com/office/drawing/2014/main" id="{81DE8B58-F373-409E-A253-4380A66091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1188720" y="73152"/>
            <a:chExt cx="1178966" cy="232963"/>
          </a:xfrm>
        </p:grpSpPr>
        <p:sp>
          <p:nvSpPr>
            <p:cNvPr id="78" name="Rectangle 64">
              <a:extLst>
                <a:ext uri="{FF2B5EF4-FFF2-40B4-BE49-F238E27FC236}">
                  <a16:creationId xmlns:a16="http://schemas.microsoft.com/office/drawing/2014/main" id="{F5ACE265-D22D-48CC-99DE-EB81AE9229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66">
              <a:extLst>
                <a:ext uri="{FF2B5EF4-FFF2-40B4-BE49-F238E27FC236}">
                  <a16:creationId xmlns:a16="http://schemas.microsoft.com/office/drawing/2014/main" id="{6FE80EEA-F4ED-4436-8861-0BEAAEFE76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64">
              <a:extLst>
                <a:ext uri="{FF2B5EF4-FFF2-40B4-BE49-F238E27FC236}">
                  <a16:creationId xmlns:a16="http://schemas.microsoft.com/office/drawing/2014/main" id="{C3642BC8-86E8-47D0-8846-3E4D49E4B4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66">
              <a:extLst>
                <a:ext uri="{FF2B5EF4-FFF2-40B4-BE49-F238E27FC236}">
                  <a16:creationId xmlns:a16="http://schemas.microsoft.com/office/drawing/2014/main" id="{82D35214-3634-4180-BF0E-45B6145161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64">
              <a:extLst>
                <a:ext uri="{FF2B5EF4-FFF2-40B4-BE49-F238E27FC236}">
                  <a16:creationId xmlns:a16="http://schemas.microsoft.com/office/drawing/2014/main" id="{15BE89E6-3D1C-42B5-A950-E72889F8BB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66">
              <a:extLst>
                <a:ext uri="{FF2B5EF4-FFF2-40B4-BE49-F238E27FC236}">
                  <a16:creationId xmlns:a16="http://schemas.microsoft.com/office/drawing/2014/main" id="{473771CC-5097-4E08-9606-24B0BC9A0D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64">
              <a:extLst>
                <a:ext uri="{FF2B5EF4-FFF2-40B4-BE49-F238E27FC236}">
                  <a16:creationId xmlns:a16="http://schemas.microsoft.com/office/drawing/2014/main" id="{BE872634-00DA-47BD-880D-5C05FFADCC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66">
              <a:extLst>
                <a:ext uri="{FF2B5EF4-FFF2-40B4-BE49-F238E27FC236}">
                  <a16:creationId xmlns:a16="http://schemas.microsoft.com/office/drawing/2014/main" id="{4F151F5C-DE9B-460E-BC51-471F4A8A5A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64">
              <a:extLst>
                <a:ext uri="{FF2B5EF4-FFF2-40B4-BE49-F238E27FC236}">
                  <a16:creationId xmlns:a16="http://schemas.microsoft.com/office/drawing/2014/main" id="{34557B8A-4D2F-4D0D-B746-59EA85318C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66">
              <a:extLst>
                <a:ext uri="{FF2B5EF4-FFF2-40B4-BE49-F238E27FC236}">
                  <a16:creationId xmlns:a16="http://schemas.microsoft.com/office/drawing/2014/main" id="{C764CD8E-E409-4E9B-8E87-746DDE36D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64">
              <a:extLst>
                <a:ext uri="{FF2B5EF4-FFF2-40B4-BE49-F238E27FC236}">
                  <a16:creationId xmlns:a16="http://schemas.microsoft.com/office/drawing/2014/main" id="{8E27A01D-2F01-4286-9453-3FBF6E848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66">
              <a:extLst>
                <a:ext uri="{FF2B5EF4-FFF2-40B4-BE49-F238E27FC236}">
                  <a16:creationId xmlns:a16="http://schemas.microsoft.com/office/drawing/2014/main" id="{460487A5-12EB-422E-9588-8FF06FAF73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64">
              <a:extLst>
                <a:ext uri="{FF2B5EF4-FFF2-40B4-BE49-F238E27FC236}">
                  <a16:creationId xmlns:a16="http://schemas.microsoft.com/office/drawing/2014/main" id="{7D522D20-C9F7-4B34-9066-4B43ADAABD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66">
              <a:extLst>
                <a:ext uri="{FF2B5EF4-FFF2-40B4-BE49-F238E27FC236}">
                  <a16:creationId xmlns:a16="http://schemas.microsoft.com/office/drawing/2014/main" id="{97B04F2C-295B-447A-8941-0AD4F55516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64">
              <a:extLst>
                <a:ext uri="{FF2B5EF4-FFF2-40B4-BE49-F238E27FC236}">
                  <a16:creationId xmlns:a16="http://schemas.microsoft.com/office/drawing/2014/main" id="{17D7FF91-B366-4534-B9B4-5710926EE7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66">
              <a:extLst>
                <a:ext uri="{FF2B5EF4-FFF2-40B4-BE49-F238E27FC236}">
                  <a16:creationId xmlns:a16="http://schemas.microsoft.com/office/drawing/2014/main" id="{B5B8116C-ADD9-4826-9C37-270377E8F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64">
              <a:extLst>
                <a:ext uri="{FF2B5EF4-FFF2-40B4-BE49-F238E27FC236}">
                  <a16:creationId xmlns:a16="http://schemas.microsoft.com/office/drawing/2014/main" id="{22D01D96-8DB8-40BF-83AC-4CA49EC263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66">
              <a:extLst>
                <a:ext uri="{FF2B5EF4-FFF2-40B4-BE49-F238E27FC236}">
                  <a16:creationId xmlns:a16="http://schemas.microsoft.com/office/drawing/2014/main" id="{44B584CD-5E60-4B15-847C-B30D15DA1A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64">
              <a:extLst>
                <a:ext uri="{FF2B5EF4-FFF2-40B4-BE49-F238E27FC236}">
                  <a16:creationId xmlns:a16="http://schemas.microsoft.com/office/drawing/2014/main" id="{CF2BB7DC-B968-4F0B-9748-BF0E6E297C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66">
              <a:extLst>
                <a:ext uri="{FF2B5EF4-FFF2-40B4-BE49-F238E27FC236}">
                  <a16:creationId xmlns:a16="http://schemas.microsoft.com/office/drawing/2014/main" id="{CF12C159-3F09-4861-9450-ECD5DB310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9" name="Rectangle 98">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5302274-4EEC-4412-9ACD-2A078D9B5767}"/>
              </a:ext>
            </a:extLst>
          </p:cNvPr>
          <p:cNvSpPr txBox="1"/>
          <p:nvPr/>
        </p:nvSpPr>
        <p:spPr>
          <a:xfrm>
            <a:off x="816719" y="496824"/>
            <a:ext cx="4393432" cy="3233984"/>
          </a:xfrm>
          <a:prstGeom prst="rect">
            <a:avLst/>
          </a:prstGeom>
        </p:spPr>
        <p:txBody>
          <a:bodyPr vert="horz" lIns="91440" tIns="45720" rIns="91440" bIns="45720" rtlCol="0" anchor="ctr">
            <a:noAutofit/>
          </a:bodyPr>
          <a:lstStyle/>
          <a:p>
            <a:pPr>
              <a:lnSpc>
                <a:spcPct val="90000"/>
              </a:lnSpc>
              <a:spcBef>
                <a:spcPct val="0"/>
              </a:spcBef>
              <a:spcAft>
                <a:spcPts val="600"/>
              </a:spcAft>
            </a:pPr>
            <a:r>
              <a:rPr lang="en-US" sz="5400" b="1" dirty="0">
                <a:solidFill>
                  <a:schemeClr val="bg1"/>
                </a:solidFill>
              </a:rPr>
              <a:t>1. Jesus died by crucifixion at the hands of the Romans</a:t>
            </a:r>
            <a:endParaRPr lang="en-US" sz="5400" b="1" i="0" dirty="0">
              <a:solidFill>
                <a:schemeClr val="bg1"/>
              </a:solidFill>
              <a:effectLst/>
            </a:endParaRPr>
          </a:p>
        </p:txBody>
      </p:sp>
      <p:sp>
        <p:nvSpPr>
          <p:cNvPr id="29" name="TextBox 28">
            <a:extLst>
              <a:ext uri="{FF2B5EF4-FFF2-40B4-BE49-F238E27FC236}">
                <a16:creationId xmlns:a16="http://schemas.microsoft.com/office/drawing/2014/main" id="{D9083A8C-F344-438A-B196-BE772A9A34DC}"/>
              </a:ext>
            </a:extLst>
          </p:cNvPr>
          <p:cNvSpPr txBox="1"/>
          <p:nvPr/>
        </p:nvSpPr>
        <p:spPr>
          <a:xfrm>
            <a:off x="816719" y="3814723"/>
            <a:ext cx="4393432" cy="2614652"/>
          </a:xfrm>
          <a:prstGeom prst="rect">
            <a:avLst/>
          </a:prstGeom>
        </p:spPr>
        <p:txBody>
          <a:bodyPr vert="horz" lIns="91440" tIns="45720" rIns="91440" bIns="45720" rtlCol="0" anchor="ctr">
            <a:noAutofit/>
          </a:bodyPr>
          <a:lstStyle/>
          <a:p>
            <a:pPr>
              <a:lnSpc>
                <a:spcPct val="90000"/>
              </a:lnSpc>
              <a:spcBef>
                <a:spcPct val="0"/>
              </a:spcBef>
              <a:spcAft>
                <a:spcPts val="600"/>
              </a:spcAft>
            </a:pPr>
            <a:r>
              <a:rPr lang="en-US" sz="5400" dirty="0">
                <a:solidFill>
                  <a:schemeClr val="bg1"/>
                </a:solidFill>
              </a:rPr>
              <a:t>No ancient history for 500 years refutes it </a:t>
            </a:r>
            <a:endParaRPr lang="en-US" sz="5400" i="0" dirty="0">
              <a:solidFill>
                <a:schemeClr val="bg1"/>
              </a:solidFill>
              <a:effectLst/>
            </a:endParaRPr>
          </a:p>
        </p:txBody>
      </p:sp>
    </p:spTree>
    <p:extLst>
      <p:ext uri="{BB962C8B-B14F-4D97-AF65-F5344CB8AC3E}">
        <p14:creationId xmlns:p14="http://schemas.microsoft.com/office/powerpoint/2010/main" val="35173807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descr="11,111 Confused Emoji Illustrations &amp;amp; Clip Art - iStock">
            <a:extLst>
              <a:ext uri="{FF2B5EF4-FFF2-40B4-BE49-F238E27FC236}">
                <a16:creationId xmlns:a16="http://schemas.microsoft.com/office/drawing/2014/main" id="{334C0C03-1F51-4EC4-85CD-D4D89FB6743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2" r="23585" b="8969"/>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FBDBAB9A-DA9F-46E8-B0BB-64D9FDED1AF6}"/>
              </a:ext>
            </a:extLst>
          </p:cNvPr>
          <p:cNvSpPr txBox="1"/>
          <p:nvPr/>
        </p:nvSpPr>
        <p:spPr>
          <a:xfrm>
            <a:off x="481029" y="1202574"/>
            <a:ext cx="4665519" cy="3204134"/>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6000" b="1" dirty="0">
                <a:latin typeface="+mj-lt"/>
                <a:ea typeface="+mj-ea"/>
                <a:cs typeface="+mj-cs"/>
              </a:rPr>
              <a:t>Who are the historians that confirm this historical fact?</a:t>
            </a:r>
            <a:endParaRPr lang="en-US" sz="6000" b="1" i="0" dirty="0">
              <a:effectLst/>
              <a:latin typeface="+mj-lt"/>
              <a:ea typeface="+mj-ea"/>
              <a:cs typeface="+mj-cs"/>
            </a:endParaRPr>
          </a:p>
        </p:txBody>
      </p:sp>
      <p:sp>
        <p:nvSpPr>
          <p:cNvPr id="75" name="Rectangle 7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7" name="Rectangle 7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7AC92CEE-B049-48BD-AA92-B9C4FB2E6CE1}"/>
              </a:ext>
            </a:extLst>
          </p:cNvPr>
          <p:cNvSpPr txBox="1"/>
          <p:nvPr/>
        </p:nvSpPr>
        <p:spPr>
          <a:xfrm>
            <a:off x="481029" y="4771928"/>
            <a:ext cx="4665519" cy="1720852"/>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6000" b="1" dirty="0">
                <a:latin typeface="+mj-lt"/>
                <a:ea typeface="+mj-ea"/>
                <a:cs typeface="+mj-cs"/>
              </a:rPr>
              <a:t>Biblical and Non-Biblical</a:t>
            </a:r>
            <a:endParaRPr lang="en-US" sz="6000" b="1" i="0" dirty="0">
              <a:effectLst/>
              <a:latin typeface="+mj-lt"/>
              <a:ea typeface="+mj-ea"/>
              <a:cs typeface="+mj-cs"/>
            </a:endParaRPr>
          </a:p>
        </p:txBody>
      </p:sp>
    </p:spTree>
    <p:extLst>
      <p:ext uri="{BB962C8B-B14F-4D97-AF65-F5344CB8AC3E}">
        <p14:creationId xmlns:p14="http://schemas.microsoft.com/office/powerpoint/2010/main" val="1228064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1795685-3D2C-47A6-A9A8-3BAE022C38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Ancient Scroll Wallpapers - Top Free Ancient Scroll Backgrounds -  WallpaperAccess">
            <a:extLst>
              <a:ext uri="{FF2B5EF4-FFF2-40B4-BE49-F238E27FC236}">
                <a16:creationId xmlns:a16="http://schemas.microsoft.com/office/drawing/2014/main" id="{36BC093C-D697-4F17-A3CE-469E58E6DBA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573" b="9577"/>
          <a:stretch/>
        </p:blipFill>
        <p:spPr bwMode="auto">
          <a:xfrm>
            <a:off x="643426" y="10"/>
            <a:ext cx="10905149"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Freeform 6">
            <a:extLst>
              <a:ext uri="{FF2B5EF4-FFF2-40B4-BE49-F238E27FC236}">
                <a16:creationId xmlns:a16="http://schemas.microsoft.com/office/drawing/2014/main" id="{74E5C9C3-37C9-425E-A935-0CE649921D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1"/>
          </a:solidFill>
          <a:ln w="0">
            <a:noFill/>
            <a:prstDash val="solid"/>
            <a:round/>
            <a:headEnd/>
            <a:tailEnd/>
          </a:ln>
        </p:spPr>
      </p:sp>
      <p:sp>
        <p:nvSpPr>
          <p:cNvPr id="75" name="Freeform 6">
            <a:extLst>
              <a:ext uri="{FF2B5EF4-FFF2-40B4-BE49-F238E27FC236}">
                <a16:creationId xmlns:a16="http://schemas.microsoft.com/office/drawing/2014/main" id="{2526C943-4313-4653-93E0-80AA1FD610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accent1">
              <a:lumMod val="50000"/>
              <a:alpha val="40000"/>
            </a:schemeClr>
          </a:solidFill>
          <a:ln w="0">
            <a:noFill/>
            <a:prstDash val="solid"/>
            <a:round/>
            <a:headEnd/>
            <a:tailEnd/>
          </a:ln>
        </p:spPr>
      </p:sp>
      <p:sp>
        <p:nvSpPr>
          <p:cNvPr id="77" name="Freeform 6">
            <a:extLst>
              <a:ext uri="{FF2B5EF4-FFF2-40B4-BE49-F238E27FC236}">
                <a16:creationId xmlns:a16="http://schemas.microsoft.com/office/drawing/2014/main" id="{15BDA691-46A7-4C7D-9398-AEAD6CEA7A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0800000">
            <a:off x="11306175"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1"/>
          </a:solidFill>
          <a:ln w="0">
            <a:noFill/>
            <a:prstDash val="solid"/>
            <a:round/>
            <a:headEnd/>
            <a:tailEnd/>
          </a:ln>
        </p:spPr>
      </p:sp>
      <p:sp>
        <p:nvSpPr>
          <p:cNvPr id="79" name="Freeform 6">
            <a:extLst>
              <a:ext uri="{FF2B5EF4-FFF2-40B4-BE49-F238E27FC236}">
                <a16:creationId xmlns:a16="http://schemas.microsoft.com/office/drawing/2014/main" id="{CD5DAA0A-0AC7-40DE-96E8-1DE5C6B0FE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0800000">
            <a:off x="11306175"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accent1">
              <a:lumMod val="50000"/>
              <a:alpha val="40000"/>
            </a:schemeClr>
          </a:solidFill>
          <a:ln w="0">
            <a:noFill/>
            <a:prstDash val="solid"/>
            <a:round/>
            <a:headEnd/>
            <a:tailEnd/>
          </a:ln>
        </p:spPr>
      </p:sp>
      <p:sp>
        <p:nvSpPr>
          <p:cNvPr id="8" name="TextBox 7">
            <a:extLst>
              <a:ext uri="{FF2B5EF4-FFF2-40B4-BE49-F238E27FC236}">
                <a16:creationId xmlns:a16="http://schemas.microsoft.com/office/drawing/2014/main" id="{38E00CC6-23D4-4B08-9127-F12388533A39}"/>
              </a:ext>
            </a:extLst>
          </p:cNvPr>
          <p:cNvSpPr txBox="1"/>
          <p:nvPr/>
        </p:nvSpPr>
        <p:spPr>
          <a:xfrm>
            <a:off x="2598703" y="625058"/>
            <a:ext cx="6994593" cy="995195"/>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en-US" sz="6000" b="1" dirty="0">
                <a:latin typeface="Book Antiqua" panose="02040602050305030304" pitchFamily="18" charset="0"/>
                <a:ea typeface="+mj-ea"/>
                <a:cs typeface="+mj-cs"/>
              </a:rPr>
              <a:t>Biblical Authors</a:t>
            </a:r>
            <a:endParaRPr lang="en-US" sz="6000" b="1" i="0" dirty="0">
              <a:effectLst/>
              <a:latin typeface="Book Antiqua" panose="02040602050305030304" pitchFamily="18" charset="0"/>
              <a:ea typeface="+mj-ea"/>
              <a:cs typeface="+mj-cs"/>
            </a:endParaRPr>
          </a:p>
        </p:txBody>
      </p:sp>
      <p:sp>
        <p:nvSpPr>
          <p:cNvPr id="9" name="TextBox 8">
            <a:extLst>
              <a:ext uri="{FF2B5EF4-FFF2-40B4-BE49-F238E27FC236}">
                <a16:creationId xmlns:a16="http://schemas.microsoft.com/office/drawing/2014/main" id="{384CB467-2B08-4ABD-A3C4-1E2C32AEC1CD}"/>
              </a:ext>
            </a:extLst>
          </p:cNvPr>
          <p:cNvSpPr txBox="1"/>
          <p:nvPr/>
        </p:nvSpPr>
        <p:spPr>
          <a:xfrm>
            <a:off x="2556550" y="4512074"/>
            <a:ext cx="6994593" cy="995195"/>
          </a:xfrm>
          <a:prstGeom prst="rect">
            <a:avLst/>
          </a:prstGeom>
        </p:spPr>
        <p:txBody>
          <a:bodyPr vert="horz" lIns="91440" tIns="45720" rIns="91440" bIns="45720" rtlCol="0" anchor="b">
            <a:noAutofit/>
          </a:bodyPr>
          <a:lstStyle/>
          <a:p>
            <a:pPr marL="857250" indent="-857250">
              <a:lnSpc>
                <a:spcPct val="90000"/>
              </a:lnSpc>
              <a:spcBef>
                <a:spcPct val="0"/>
              </a:spcBef>
              <a:spcAft>
                <a:spcPts val="600"/>
              </a:spcAft>
              <a:buFont typeface="Arial" panose="020B0604020202020204" pitchFamily="34" charset="0"/>
              <a:buChar char="•"/>
            </a:pPr>
            <a:r>
              <a:rPr lang="en-US" sz="6000" dirty="0">
                <a:latin typeface="Book Antiqua" panose="02040602050305030304" pitchFamily="18" charset="0"/>
                <a:ea typeface="+mj-ea"/>
                <a:cs typeface="+mj-cs"/>
              </a:rPr>
              <a:t>Matthew</a:t>
            </a:r>
          </a:p>
          <a:p>
            <a:pPr marL="857250" indent="-857250">
              <a:lnSpc>
                <a:spcPct val="90000"/>
              </a:lnSpc>
              <a:spcBef>
                <a:spcPct val="0"/>
              </a:spcBef>
              <a:spcAft>
                <a:spcPts val="600"/>
              </a:spcAft>
              <a:buFont typeface="Arial" panose="020B0604020202020204" pitchFamily="34" charset="0"/>
              <a:buChar char="•"/>
            </a:pPr>
            <a:r>
              <a:rPr lang="en-US" sz="6000" i="0" dirty="0">
                <a:effectLst/>
                <a:latin typeface="Book Antiqua" panose="02040602050305030304" pitchFamily="18" charset="0"/>
                <a:ea typeface="+mj-ea"/>
                <a:cs typeface="+mj-cs"/>
              </a:rPr>
              <a:t>Mark (Peter)</a:t>
            </a:r>
            <a:endParaRPr lang="en-US" sz="6000" dirty="0">
              <a:latin typeface="Book Antiqua" panose="02040602050305030304" pitchFamily="18" charset="0"/>
              <a:ea typeface="+mj-ea"/>
              <a:cs typeface="+mj-cs"/>
            </a:endParaRPr>
          </a:p>
          <a:p>
            <a:pPr marL="857250" indent="-857250">
              <a:lnSpc>
                <a:spcPct val="90000"/>
              </a:lnSpc>
              <a:spcBef>
                <a:spcPct val="0"/>
              </a:spcBef>
              <a:spcAft>
                <a:spcPts val="600"/>
              </a:spcAft>
              <a:buFont typeface="Arial" panose="020B0604020202020204" pitchFamily="34" charset="0"/>
              <a:buChar char="•"/>
            </a:pPr>
            <a:r>
              <a:rPr lang="en-US" sz="6000" i="0" dirty="0">
                <a:effectLst/>
                <a:latin typeface="Book Antiqua" panose="02040602050305030304" pitchFamily="18" charset="0"/>
                <a:ea typeface="+mj-ea"/>
                <a:cs typeface="+mj-cs"/>
              </a:rPr>
              <a:t>Luke (Paul)</a:t>
            </a:r>
          </a:p>
          <a:p>
            <a:pPr marL="857250" indent="-857250">
              <a:lnSpc>
                <a:spcPct val="90000"/>
              </a:lnSpc>
              <a:spcBef>
                <a:spcPct val="0"/>
              </a:spcBef>
              <a:spcAft>
                <a:spcPts val="600"/>
              </a:spcAft>
              <a:buFont typeface="Arial" panose="020B0604020202020204" pitchFamily="34" charset="0"/>
              <a:buChar char="•"/>
            </a:pPr>
            <a:r>
              <a:rPr lang="en-US" sz="6000" dirty="0">
                <a:latin typeface="Book Antiqua" panose="02040602050305030304" pitchFamily="18" charset="0"/>
                <a:ea typeface="+mj-ea"/>
                <a:cs typeface="+mj-cs"/>
              </a:rPr>
              <a:t>John</a:t>
            </a:r>
          </a:p>
        </p:txBody>
      </p:sp>
    </p:spTree>
    <p:extLst>
      <p:ext uri="{BB962C8B-B14F-4D97-AF65-F5344CB8AC3E}">
        <p14:creationId xmlns:p14="http://schemas.microsoft.com/office/powerpoint/2010/main" val="14939949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125CD86-D61F-41B8-B97F-100E5212F80E}"/>
              </a:ext>
            </a:extLst>
          </p:cNvPr>
          <p:cNvSpPr txBox="1"/>
          <p:nvPr/>
        </p:nvSpPr>
        <p:spPr>
          <a:xfrm>
            <a:off x="512825" y="272419"/>
            <a:ext cx="4949752" cy="2184876"/>
          </a:xfrm>
          <a:prstGeom prst="rect">
            <a:avLst/>
          </a:prstGeom>
        </p:spPr>
        <p:txBody>
          <a:bodyPr vert="horz" lIns="91440" tIns="45720" rIns="91440" bIns="45720" rtlCol="0">
            <a:noAutofit/>
          </a:bodyPr>
          <a:lstStyle/>
          <a:p>
            <a:pPr>
              <a:lnSpc>
                <a:spcPct val="90000"/>
              </a:lnSpc>
              <a:spcBef>
                <a:spcPct val="0"/>
              </a:spcBef>
              <a:spcAft>
                <a:spcPts val="600"/>
              </a:spcAft>
            </a:pPr>
            <a:r>
              <a:rPr lang="en-US" sz="5000" b="1" dirty="0"/>
              <a:t>Could they be making up the crucifixion story?</a:t>
            </a:r>
            <a:endParaRPr lang="en-US" sz="5000" b="1" i="0" dirty="0">
              <a:effectLst/>
            </a:endParaRPr>
          </a:p>
        </p:txBody>
      </p:sp>
      <p:pic>
        <p:nvPicPr>
          <p:cNvPr id="1026" name="Picture 2" descr="Imagination and Human Mind - Pictured As Word Imagination Inside a Head To  Symbolize Relation between Imagination and the Human Stock Illustration -  Illustration of render, psychology: 172335276">
            <a:extLst>
              <a:ext uri="{FF2B5EF4-FFF2-40B4-BE49-F238E27FC236}">
                <a16:creationId xmlns:a16="http://schemas.microsoft.com/office/drawing/2014/main" id="{440B4BE4-45AB-4542-A82B-090E1BADD11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78" r="25099"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5D5A111-1B7E-4ED4-8DFC-56C6C028124E}"/>
              </a:ext>
            </a:extLst>
          </p:cNvPr>
          <p:cNvSpPr txBox="1"/>
          <p:nvPr/>
        </p:nvSpPr>
        <p:spPr>
          <a:xfrm>
            <a:off x="512825" y="2825119"/>
            <a:ext cx="4949752" cy="2184876"/>
          </a:xfrm>
          <a:prstGeom prst="rect">
            <a:avLst/>
          </a:prstGeom>
        </p:spPr>
        <p:txBody>
          <a:bodyPr vert="horz" lIns="91440" tIns="45720" rIns="91440" bIns="45720" rtlCol="0">
            <a:noAutofit/>
          </a:bodyPr>
          <a:lstStyle/>
          <a:p>
            <a:pPr>
              <a:lnSpc>
                <a:spcPct val="90000"/>
              </a:lnSpc>
              <a:spcBef>
                <a:spcPct val="0"/>
              </a:spcBef>
              <a:spcAft>
                <a:spcPts val="600"/>
              </a:spcAft>
            </a:pPr>
            <a:r>
              <a:rPr lang="en-US" sz="5400" i="0" dirty="0">
                <a:effectLst/>
              </a:rPr>
              <a:t>Why invent a story with a culturally shameful death for the hero?</a:t>
            </a:r>
          </a:p>
        </p:txBody>
      </p:sp>
    </p:spTree>
    <p:extLst>
      <p:ext uri="{BB962C8B-B14F-4D97-AF65-F5344CB8AC3E}">
        <p14:creationId xmlns:p14="http://schemas.microsoft.com/office/powerpoint/2010/main" val="24954137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ook open on a table&#10;&#10;Description automatically generated with low confidence">
            <a:extLst>
              <a:ext uri="{FF2B5EF4-FFF2-40B4-BE49-F238E27FC236}">
                <a16:creationId xmlns:a16="http://schemas.microsoft.com/office/drawing/2014/main" id="{2437351D-5431-43E5-B26C-32531C565F46}"/>
              </a:ext>
            </a:extLst>
          </p:cNvPr>
          <p:cNvPicPr>
            <a:picLocks noChangeAspect="1"/>
          </p:cNvPicPr>
          <p:nvPr/>
        </p:nvPicPr>
        <p:blipFill rotWithShape="1">
          <a:blip r:embed="rId2">
            <a:alphaModFix amt="29000"/>
            <a:extLst>
              <a:ext uri="{BEBA8EAE-BF5A-486C-A8C5-ECC9F3942E4B}">
                <a14:imgProps xmlns:a14="http://schemas.microsoft.com/office/drawing/2010/main">
                  <a14:imgLayer r:embed="rId3">
                    <a14:imgEffect>
                      <a14:saturation sat="181000"/>
                    </a14:imgEffect>
                    <a14:imgEffect>
                      <a14:brightnessContrast bright="-8000"/>
                    </a14:imgEffect>
                  </a14:imgLayer>
                </a14:imgProps>
              </a:ext>
              <a:ext uri="{28A0092B-C50C-407E-A947-70E740481C1C}">
                <a14:useLocalDpi xmlns:a14="http://schemas.microsoft.com/office/drawing/2010/main" val="0"/>
              </a:ext>
            </a:extLst>
          </a:blip>
          <a:srcRect b="3043"/>
          <a:stretch/>
        </p:blipFill>
        <p:spPr>
          <a:xfrm>
            <a:off x="29357" y="0"/>
            <a:ext cx="12162643" cy="6858000"/>
          </a:xfrm>
          <a:prstGeom prst="rect">
            <a:avLst/>
          </a:prstGeom>
        </p:spPr>
      </p:pic>
      <p:sp>
        <p:nvSpPr>
          <p:cNvPr id="4" name="Rectangle 3">
            <a:extLst>
              <a:ext uri="{FF2B5EF4-FFF2-40B4-BE49-F238E27FC236}">
                <a16:creationId xmlns:a16="http://schemas.microsoft.com/office/drawing/2014/main" id="{3773DAB6-8EC9-421F-B50C-87A53FB46B17}"/>
              </a:ext>
            </a:extLst>
          </p:cNvPr>
          <p:cNvSpPr/>
          <p:nvPr/>
        </p:nvSpPr>
        <p:spPr>
          <a:xfrm>
            <a:off x="836543" y="371382"/>
            <a:ext cx="10548269" cy="4339650"/>
          </a:xfrm>
          <a:prstGeom prst="rect">
            <a:avLst/>
          </a:prstGeom>
        </p:spPr>
        <p:txBody>
          <a:bodyPr wrap="square">
            <a:spAutoFit/>
          </a:bodyPr>
          <a:lstStyle/>
          <a:p>
            <a:pPr algn="ctr"/>
            <a:r>
              <a:rPr lang="en-US" sz="4600" dirty="0">
                <a:solidFill>
                  <a:schemeClr val="bg1"/>
                </a:solidFill>
              </a:rPr>
              <a:t>1 Corinthians 15:3-5: “For I delivered to you first of all that which I also received: that Christ died for our sins according to the Scriptures, and that He was buried, and that He rose again the third day according to the Scriptures”</a:t>
            </a:r>
          </a:p>
        </p:txBody>
      </p:sp>
    </p:spTree>
    <p:extLst>
      <p:ext uri="{BB962C8B-B14F-4D97-AF65-F5344CB8AC3E}">
        <p14:creationId xmlns:p14="http://schemas.microsoft.com/office/powerpoint/2010/main" val="1561372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ompass on a map&#10;&#10;Description automatically generated">
            <a:extLst>
              <a:ext uri="{FF2B5EF4-FFF2-40B4-BE49-F238E27FC236}">
                <a16:creationId xmlns:a16="http://schemas.microsoft.com/office/drawing/2014/main" id="{5C640EBF-FDBD-4000-8CD6-2A50B98A1E33}"/>
              </a:ext>
            </a:extLst>
          </p:cNvPr>
          <p:cNvPicPr>
            <a:picLocks noChangeAspect="1"/>
          </p:cNvPicPr>
          <p:nvPr/>
        </p:nvPicPr>
        <p:blipFill rotWithShape="1">
          <a:blip r:embed="rId2">
            <a:extLst>
              <a:ext uri="{28A0092B-C50C-407E-A947-70E740481C1C}">
                <a14:useLocalDpi xmlns:a14="http://schemas.microsoft.com/office/drawing/2010/main" val="0"/>
              </a:ext>
            </a:extLst>
          </a:blip>
          <a:srcRect l="2545" t="9091" r="37128" b="1"/>
          <a:stretch/>
        </p:blipFill>
        <p:spPr>
          <a:xfrm>
            <a:off x="3523488" y="10"/>
            <a:ext cx="8668512" cy="6857990"/>
          </a:xfrm>
          <a:prstGeom prst="rect">
            <a:avLst/>
          </a:prstGeom>
        </p:spPr>
      </p:pic>
      <p:sp>
        <p:nvSpPr>
          <p:cNvPr id="16" name="Rectangle 15">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F9FF875C-59F5-4A16-B033-F10FA6EFC72F}"/>
              </a:ext>
            </a:extLst>
          </p:cNvPr>
          <p:cNvSpPr/>
          <p:nvPr/>
        </p:nvSpPr>
        <p:spPr>
          <a:xfrm>
            <a:off x="477981" y="1122363"/>
            <a:ext cx="4998894" cy="320413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600" b="1" dirty="0">
                <a:latin typeface="+mj-lt"/>
                <a:ea typeface="+mj-ea"/>
                <a:cs typeface="+mj-cs"/>
              </a:rPr>
              <a:t>The Historical Argument for the Resurrection is our focus</a:t>
            </a:r>
            <a:endParaRPr lang="en-US" sz="5600" dirty="0">
              <a:latin typeface="+mj-lt"/>
              <a:ea typeface="+mj-ea"/>
              <a:cs typeface="+mj-cs"/>
            </a:endParaRPr>
          </a:p>
        </p:txBody>
      </p:sp>
      <p:sp>
        <p:nvSpPr>
          <p:cNvPr id="18" name="Rectangle 17">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 name="Rectangle 19">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E76DAA62-A2CE-4ECE-A323-47EA69DA1B7E}"/>
              </a:ext>
            </a:extLst>
          </p:cNvPr>
          <p:cNvSpPr/>
          <p:nvPr/>
        </p:nvSpPr>
        <p:spPr>
          <a:xfrm>
            <a:off x="477981" y="4785631"/>
            <a:ext cx="4998894" cy="1615931"/>
          </a:xfrm>
          <a:prstGeom prst="rect">
            <a:avLst/>
          </a:prstGeom>
        </p:spPr>
        <p:txBody>
          <a:bodyPr vert="horz" lIns="91440" tIns="45720" rIns="91440" bIns="45720" rtlCol="0" anchor="b">
            <a:normAutofit lnSpcReduction="10000"/>
          </a:bodyPr>
          <a:lstStyle/>
          <a:p>
            <a:pPr>
              <a:lnSpc>
                <a:spcPct val="90000"/>
              </a:lnSpc>
              <a:spcBef>
                <a:spcPct val="0"/>
              </a:spcBef>
              <a:spcAft>
                <a:spcPts val="600"/>
              </a:spcAft>
            </a:pPr>
            <a:r>
              <a:rPr lang="en-US" sz="5600" b="1" dirty="0">
                <a:latin typeface="+mj-lt"/>
                <a:ea typeface="+mj-ea"/>
                <a:cs typeface="+mj-cs"/>
              </a:rPr>
              <a:t>The Bible makes the claim clear</a:t>
            </a:r>
            <a:endParaRPr lang="en-US" sz="5600" dirty="0">
              <a:latin typeface="+mj-lt"/>
              <a:ea typeface="+mj-ea"/>
              <a:cs typeface="+mj-cs"/>
            </a:endParaRPr>
          </a:p>
        </p:txBody>
      </p:sp>
    </p:spTree>
    <p:extLst>
      <p:ext uri="{BB962C8B-B14F-4D97-AF65-F5344CB8AC3E}">
        <p14:creationId xmlns:p14="http://schemas.microsoft.com/office/powerpoint/2010/main" val="1592922567"/>
      </p:ext>
    </p:extLst>
  </p:cSld>
  <p:clrMapOvr>
    <a:overrideClrMapping bg1="lt1" tx1="dk1" bg2="lt2" tx2="dk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Why Should We Trust the Extra-Biblical References to Jesus?">
            <a:extLst>
              <a:ext uri="{FF2B5EF4-FFF2-40B4-BE49-F238E27FC236}">
                <a16:creationId xmlns:a16="http://schemas.microsoft.com/office/drawing/2014/main" id="{80BE0790-FB72-45AB-AC03-A904C973B2E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726" r="12755" b="-1"/>
          <a:stretch/>
        </p:blipFill>
        <p:spPr bwMode="auto">
          <a:xfrm>
            <a:off x="4117521" y="10"/>
            <a:ext cx="8074479"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Shape 70">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3" name="Freeform: Shape 72">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Box 4">
            <a:extLst>
              <a:ext uri="{FF2B5EF4-FFF2-40B4-BE49-F238E27FC236}">
                <a16:creationId xmlns:a16="http://schemas.microsoft.com/office/drawing/2014/main" id="{1663D137-2E87-4A69-9E3B-04DCDEFC4F8E}"/>
              </a:ext>
            </a:extLst>
          </p:cNvPr>
          <p:cNvSpPr txBox="1"/>
          <p:nvPr/>
        </p:nvSpPr>
        <p:spPr>
          <a:xfrm>
            <a:off x="426261" y="2814222"/>
            <a:ext cx="4997995" cy="3027285"/>
          </a:xfrm>
          <a:prstGeom prst="rect">
            <a:avLst/>
          </a:prstGeom>
        </p:spPr>
        <p:txBody>
          <a:bodyPr vert="horz" lIns="91440" tIns="45720" rIns="91440" bIns="45720" rtlCol="0">
            <a:normAutofit/>
          </a:bodyPr>
          <a:lstStyle/>
          <a:p>
            <a:pPr>
              <a:lnSpc>
                <a:spcPct val="90000"/>
              </a:lnSpc>
              <a:spcBef>
                <a:spcPct val="0"/>
              </a:spcBef>
              <a:spcAft>
                <a:spcPts val="600"/>
              </a:spcAft>
            </a:pPr>
            <a:r>
              <a:rPr lang="en-US" sz="5000" b="1" i="0" dirty="0">
                <a:effectLst/>
              </a:rPr>
              <a:t>Who are the extra Biblical Sources and What do They Say?</a:t>
            </a:r>
          </a:p>
        </p:txBody>
      </p:sp>
      <p:sp>
        <p:nvSpPr>
          <p:cNvPr id="8" name="TextBox 7">
            <a:extLst>
              <a:ext uri="{FF2B5EF4-FFF2-40B4-BE49-F238E27FC236}">
                <a16:creationId xmlns:a16="http://schemas.microsoft.com/office/drawing/2014/main" id="{1445F1E5-4A47-4750-B80B-296874299F35}"/>
              </a:ext>
            </a:extLst>
          </p:cNvPr>
          <p:cNvSpPr txBox="1"/>
          <p:nvPr/>
        </p:nvSpPr>
        <p:spPr>
          <a:xfrm>
            <a:off x="426261" y="329955"/>
            <a:ext cx="6001171" cy="2368857"/>
          </a:xfrm>
          <a:prstGeom prst="rect">
            <a:avLst/>
          </a:prstGeom>
        </p:spPr>
        <p:txBody>
          <a:bodyPr vert="horz" lIns="91440" tIns="45720" rIns="91440" bIns="45720" rtlCol="0">
            <a:normAutofit fontScale="92500"/>
          </a:bodyPr>
          <a:lstStyle/>
          <a:p>
            <a:pPr>
              <a:lnSpc>
                <a:spcPct val="90000"/>
              </a:lnSpc>
              <a:spcBef>
                <a:spcPct val="0"/>
              </a:spcBef>
              <a:spcAft>
                <a:spcPts val="600"/>
              </a:spcAft>
            </a:pPr>
            <a:r>
              <a:rPr lang="en-US" sz="5200" i="0" dirty="0">
                <a:effectLst/>
              </a:rPr>
              <a:t>Moving on to the Extra-Biblical Sources and their confirmation</a:t>
            </a:r>
          </a:p>
        </p:txBody>
      </p:sp>
    </p:spTree>
    <p:extLst>
      <p:ext uri="{BB962C8B-B14F-4D97-AF65-F5344CB8AC3E}">
        <p14:creationId xmlns:p14="http://schemas.microsoft.com/office/powerpoint/2010/main" val="3013730624"/>
      </p:ext>
    </p:extLst>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10 Tips for Historians from Ancient Writers - History of the Ancient World">
            <a:extLst>
              <a:ext uri="{FF2B5EF4-FFF2-40B4-BE49-F238E27FC236}">
                <a16:creationId xmlns:a16="http://schemas.microsoft.com/office/drawing/2014/main" id="{8529042B-4ED3-4D7E-82AB-526E0AF3281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797" r="12084" b="4295"/>
          <a:stretch/>
        </p:blipFill>
        <p:spPr bwMode="auto">
          <a:xfrm>
            <a:off x="3522468" y="10"/>
            <a:ext cx="866953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7" name="Rectangle 7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7A3F60DB-70DF-492B-B24E-02BF7596325A}"/>
              </a:ext>
            </a:extLst>
          </p:cNvPr>
          <p:cNvSpPr txBox="1"/>
          <p:nvPr/>
        </p:nvSpPr>
        <p:spPr>
          <a:xfrm>
            <a:off x="380999" y="2697671"/>
            <a:ext cx="6696457" cy="2379345"/>
          </a:xfrm>
          <a:prstGeom prst="rect">
            <a:avLst/>
          </a:prstGeom>
        </p:spPr>
        <p:txBody>
          <a:bodyPr vert="horz" lIns="91440" tIns="45720" rIns="91440" bIns="45720" rtlCol="0" anchor="t">
            <a:noAutofit/>
          </a:bodyPr>
          <a:lstStyle/>
          <a:p>
            <a:pPr indent="-228600">
              <a:lnSpc>
                <a:spcPct val="90000"/>
              </a:lnSpc>
              <a:spcAft>
                <a:spcPts val="600"/>
              </a:spcAft>
              <a:buFont typeface="Arial" panose="020B0604020202020204" pitchFamily="34" charset="0"/>
              <a:buChar char="•"/>
            </a:pPr>
            <a:r>
              <a:rPr lang="en-US" sz="5000" dirty="0"/>
              <a:t> Josephus</a:t>
            </a:r>
          </a:p>
          <a:p>
            <a:pPr indent="-228600">
              <a:lnSpc>
                <a:spcPct val="90000"/>
              </a:lnSpc>
              <a:spcAft>
                <a:spcPts val="600"/>
              </a:spcAft>
              <a:buFont typeface="Arial" panose="020B0604020202020204" pitchFamily="34" charset="0"/>
              <a:buChar char="•"/>
            </a:pPr>
            <a:r>
              <a:rPr lang="en-US" sz="5000" dirty="0"/>
              <a:t> Tacitus</a:t>
            </a:r>
          </a:p>
          <a:p>
            <a:pPr indent="-228600">
              <a:lnSpc>
                <a:spcPct val="90000"/>
              </a:lnSpc>
              <a:spcAft>
                <a:spcPts val="600"/>
              </a:spcAft>
              <a:buFont typeface="Arial" panose="020B0604020202020204" pitchFamily="34" charset="0"/>
              <a:buChar char="•"/>
            </a:pPr>
            <a:r>
              <a:rPr lang="en-US" sz="5000" dirty="0"/>
              <a:t> Lucian</a:t>
            </a:r>
          </a:p>
          <a:p>
            <a:pPr indent="-228600">
              <a:lnSpc>
                <a:spcPct val="90000"/>
              </a:lnSpc>
              <a:spcAft>
                <a:spcPts val="600"/>
              </a:spcAft>
              <a:buFont typeface="Arial" panose="020B0604020202020204" pitchFamily="34" charset="0"/>
              <a:buChar char="•"/>
            </a:pPr>
            <a:r>
              <a:rPr lang="en-US" sz="5000" dirty="0"/>
              <a:t> Mara Bar-</a:t>
            </a:r>
            <a:r>
              <a:rPr lang="en-US" sz="5000" dirty="0" err="1"/>
              <a:t>Serapion</a:t>
            </a:r>
            <a:r>
              <a:rPr lang="en-US" sz="5000" dirty="0"/>
              <a:t> </a:t>
            </a:r>
          </a:p>
          <a:p>
            <a:pPr indent="-228600">
              <a:lnSpc>
                <a:spcPct val="90000"/>
              </a:lnSpc>
              <a:spcAft>
                <a:spcPts val="600"/>
              </a:spcAft>
              <a:buFont typeface="Arial" panose="020B0604020202020204" pitchFamily="34" charset="0"/>
              <a:buChar char="•"/>
            </a:pPr>
            <a:r>
              <a:rPr lang="en-US" sz="5000" dirty="0"/>
              <a:t> The Talmud </a:t>
            </a:r>
          </a:p>
        </p:txBody>
      </p:sp>
      <p:sp>
        <p:nvSpPr>
          <p:cNvPr id="11" name="TextBox 10">
            <a:extLst>
              <a:ext uri="{FF2B5EF4-FFF2-40B4-BE49-F238E27FC236}">
                <a16:creationId xmlns:a16="http://schemas.microsoft.com/office/drawing/2014/main" id="{8430C287-48A7-4680-BC7D-96E4F8006D3B}"/>
              </a:ext>
            </a:extLst>
          </p:cNvPr>
          <p:cNvSpPr txBox="1"/>
          <p:nvPr/>
        </p:nvSpPr>
        <p:spPr>
          <a:xfrm>
            <a:off x="380999" y="1386270"/>
            <a:ext cx="6696457" cy="1054987"/>
          </a:xfrm>
          <a:prstGeom prst="rect">
            <a:avLst/>
          </a:prstGeom>
        </p:spPr>
        <p:txBody>
          <a:bodyPr vert="horz" lIns="91440" tIns="45720" rIns="91440" bIns="45720" rtlCol="0" anchor="t">
            <a:noAutofit/>
          </a:bodyPr>
          <a:lstStyle/>
          <a:p>
            <a:pPr>
              <a:lnSpc>
                <a:spcPct val="90000"/>
              </a:lnSpc>
              <a:spcAft>
                <a:spcPts val="600"/>
              </a:spcAft>
            </a:pPr>
            <a:r>
              <a:rPr lang="en-US" sz="5600" b="1" dirty="0"/>
              <a:t>Authors Names</a:t>
            </a:r>
          </a:p>
        </p:txBody>
      </p:sp>
    </p:spTree>
    <p:extLst>
      <p:ext uri="{BB962C8B-B14F-4D97-AF65-F5344CB8AC3E}">
        <p14:creationId xmlns:p14="http://schemas.microsoft.com/office/powerpoint/2010/main" val="74799336"/>
      </p:ext>
    </p:extLst>
  </p:cSld>
  <p:clrMapOvr>
    <a:overrideClrMapping bg1="dk1" tx1="lt1" bg2="dk2"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Ancient Scroll Wallpapers - Top Free Ancient Scroll Backgrounds -  WallpaperAccess">
            <a:extLst>
              <a:ext uri="{FF2B5EF4-FFF2-40B4-BE49-F238E27FC236}">
                <a16:creationId xmlns:a16="http://schemas.microsoft.com/office/drawing/2014/main" id="{36BC093C-D697-4F17-A3CE-469E58E6DBA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573" b="9577"/>
          <a:stretch/>
        </p:blipFill>
        <p:spPr bwMode="auto">
          <a:xfrm>
            <a:off x="643426" y="10"/>
            <a:ext cx="10905149" cy="685799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3D106870-1CC1-4FAB-8EF6-12C9C9A341F4}"/>
              </a:ext>
            </a:extLst>
          </p:cNvPr>
          <p:cNvSpPr txBox="1"/>
          <p:nvPr/>
        </p:nvSpPr>
        <p:spPr>
          <a:xfrm>
            <a:off x="2519779" y="797510"/>
            <a:ext cx="7152442" cy="5016758"/>
          </a:xfrm>
          <a:prstGeom prst="rect">
            <a:avLst/>
          </a:prstGeom>
          <a:noFill/>
        </p:spPr>
        <p:txBody>
          <a:bodyPr wrap="square">
            <a:spAutoFit/>
          </a:bodyPr>
          <a:lstStyle/>
          <a:p>
            <a:pPr algn="ctr"/>
            <a:r>
              <a:rPr lang="en-US" sz="4000" b="1" dirty="0"/>
              <a:t>Flavius Josephus (AD 37?-101?) Jewish Historian</a:t>
            </a:r>
            <a:r>
              <a:rPr lang="en-US" sz="4000" dirty="0"/>
              <a:t>: “For he . . . wrought surprising feats. . . . He was the Christ. When Pilate . . .</a:t>
            </a:r>
            <a:r>
              <a:rPr lang="en-US" sz="4000" u="sng" dirty="0"/>
              <a:t>condemned him to be crucified</a:t>
            </a:r>
            <a:r>
              <a:rPr lang="en-US" sz="4000" dirty="0"/>
              <a:t>, those who had . . . come to love him did not give up their affection for him.”</a:t>
            </a:r>
          </a:p>
        </p:txBody>
      </p:sp>
    </p:spTree>
    <p:extLst>
      <p:ext uri="{BB962C8B-B14F-4D97-AF65-F5344CB8AC3E}">
        <p14:creationId xmlns:p14="http://schemas.microsoft.com/office/powerpoint/2010/main" val="16531123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Ancient Scroll Wallpapers - Top Free Ancient Scroll Backgrounds -  WallpaperAccess">
            <a:extLst>
              <a:ext uri="{FF2B5EF4-FFF2-40B4-BE49-F238E27FC236}">
                <a16:creationId xmlns:a16="http://schemas.microsoft.com/office/drawing/2014/main" id="{36BC093C-D697-4F17-A3CE-469E58E6DBA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573" b="9577"/>
          <a:stretch/>
        </p:blipFill>
        <p:spPr bwMode="auto">
          <a:xfrm>
            <a:off x="643426" y="10"/>
            <a:ext cx="10905149" cy="685799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3D106870-1CC1-4FAB-8EF6-12C9C9A341F4}"/>
              </a:ext>
            </a:extLst>
          </p:cNvPr>
          <p:cNvSpPr txBox="1"/>
          <p:nvPr/>
        </p:nvSpPr>
        <p:spPr>
          <a:xfrm>
            <a:off x="2437660" y="1120676"/>
            <a:ext cx="7316679" cy="4616648"/>
          </a:xfrm>
          <a:prstGeom prst="rect">
            <a:avLst/>
          </a:prstGeom>
          <a:noFill/>
        </p:spPr>
        <p:txBody>
          <a:bodyPr wrap="square">
            <a:spAutoFit/>
          </a:bodyPr>
          <a:lstStyle/>
          <a:p>
            <a:pPr lvl="0" algn="ctr"/>
            <a:r>
              <a:rPr lang="en-US" sz="4200" b="1" dirty="0"/>
              <a:t>Lucian (circa 120-after 180) Greek writer &amp; historian</a:t>
            </a:r>
            <a:endParaRPr lang="en-US" sz="4200" dirty="0"/>
          </a:p>
          <a:p>
            <a:pPr algn="ctr"/>
            <a:r>
              <a:rPr lang="en-US" sz="4200" dirty="0"/>
              <a:t>"The Christians, you know, worship a man to this day the distinguished personage who introduced their novel rites, and was </a:t>
            </a:r>
            <a:r>
              <a:rPr lang="en-US" sz="4200" u="sng" dirty="0"/>
              <a:t>crucified</a:t>
            </a:r>
            <a:r>
              <a:rPr lang="en-US" sz="4200" dirty="0"/>
              <a:t> on that account</a:t>
            </a:r>
          </a:p>
        </p:txBody>
      </p:sp>
    </p:spTree>
    <p:extLst>
      <p:ext uri="{BB962C8B-B14F-4D97-AF65-F5344CB8AC3E}">
        <p14:creationId xmlns:p14="http://schemas.microsoft.com/office/powerpoint/2010/main" val="10722313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Check mark icon, check mark icon vector, check mark icon image, • wall  stickers decision, modern, acceptance | myloview.com">
            <a:extLst>
              <a:ext uri="{FF2B5EF4-FFF2-40B4-BE49-F238E27FC236}">
                <a16:creationId xmlns:a16="http://schemas.microsoft.com/office/drawing/2014/main" id="{BF7CDE44-2269-4A1C-849D-E094FAEED94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602" r="-1" b="10284"/>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C2FC673F-AD06-4FF7-9342-6B6107474D0F}"/>
              </a:ext>
            </a:extLst>
          </p:cNvPr>
          <p:cNvSpPr txBox="1"/>
          <p:nvPr/>
        </p:nvSpPr>
        <p:spPr>
          <a:xfrm>
            <a:off x="458169" y="1057387"/>
            <a:ext cx="4023360" cy="320413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200" b="1" dirty="0">
                <a:latin typeface="+mj-lt"/>
                <a:ea typeface="+mj-ea"/>
                <a:cs typeface="+mj-cs"/>
              </a:rPr>
              <a:t>1. Jesus died by crucifixion at the hands of the Romans</a:t>
            </a:r>
            <a:endParaRPr lang="en-US" sz="5200" b="1" i="0" dirty="0">
              <a:effectLst/>
              <a:latin typeface="+mj-lt"/>
              <a:ea typeface="+mj-ea"/>
              <a:cs typeface="+mj-cs"/>
            </a:endParaRPr>
          </a:p>
        </p:txBody>
      </p:sp>
      <p:sp>
        <p:nvSpPr>
          <p:cNvPr id="75" name="Rectangle 7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7" name="Rectangle 7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BCEF1884-DD10-44E7-97CA-264A93C1B797}"/>
              </a:ext>
            </a:extLst>
          </p:cNvPr>
          <p:cNvSpPr txBox="1"/>
          <p:nvPr/>
        </p:nvSpPr>
        <p:spPr>
          <a:xfrm>
            <a:off x="481029" y="4850607"/>
            <a:ext cx="4023360" cy="858436"/>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6000" b="1" dirty="0">
                <a:latin typeface="+mj-lt"/>
                <a:ea typeface="+mj-ea"/>
                <a:cs typeface="+mj-cs"/>
              </a:rPr>
              <a:t>Confirmed</a:t>
            </a:r>
            <a:endParaRPr lang="en-US" sz="6000" b="1" i="0" dirty="0">
              <a:effectLst/>
              <a:latin typeface="+mj-lt"/>
              <a:ea typeface="+mj-ea"/>
              <a:cs typeface="+mj-cs"/>
            </a:endParaRPr>
          </a:p>
        </p:txBody>
      </p:sp>
    </p:spTree>
    <p:extLst>
      <p:ext uri="{BB962C8B-B14F-4D97-AF65-F5344CB8AC3E}">
        <p14:creationId xmlns:p14="http://schemas.microsoft.com/office/powerpoint/2010/main" val="1210919609"/>
      </p:ext>
    </p:extLst>
  </p:cSld>
  <p:clrMapOvr>
    <a:overrideClrMapping bg1="dk1" tx1="lt1" bg2="dk2" tx2="lt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A81E7530-396C-45F0-92F4-A885648D16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Was there a resurrection before Christ?">
            <a:extLst>
              <a:ext uri="{FF2B5EF4-FFF2-40B4-BE49-F238E27FC236}">
                <a16:creationId xmlns:a16="http://schemas.microsoft.com/office/drawing/2014/main" id="{4B9709E3-731B-409D-847A-E1F8F0C866C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62" r="1" b="1"/>
          <a:stretch/>
        </p:blipFill>
        <p:spPr bwMode="auto">
          <a:xfrm>
            <a:off x="603671" y="-1"/>
            <a:ext cx="11588329" cy="6857999"/>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7316481C-0A49-4796-812B-0D64F063B7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419898" cy="6858000"/>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7" name="Group 76">
            <a:extLst>
              <a:ext uri="{FF2B5EF4-FFF2-40B4-BE49-F238E27FC236}">
                <a16:creationId xmlns:a16="http://schemas.microsoft.com/office/drawing/2014/main" id="{81DE8B58-F373-409E-A253-4380A66091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1188720" y="73152"/>
            <a:chExt cx="1178966" cy="232963"/>
          </a:xfrm>
        </p:grpSpPr>
        <p:sp>
          <p:nvSpPr>
            <p:cNvPr id="78" name="Rectangle 64">
              <a:extLst>
                <a:ext uri="{FF2B5EF4-FFF2-40B4-BE49-F238E27FC236}">
                  <a16:creationId xmlns:a16="http://schemas.microsoft.com/office/drawing/2014/main" id="{F5ACE265-D22D-48CC-99DE-EB81AE9229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00"/>
            </a:p>
          </p:txBody>
        </p:sp>
        <p:sp>
          <p:nvSpPr>
            <p:cNvPr id="79" name="Rectangle 66">
              <a:extLst>
                <a:ext uri="{FF2B5EF4-FFF2-40B4-BE49-F238E27FC236}">
                  <a16:creationId xmlns:a16="http://schemas.microsoft.com/office/drawing/2014/main" id="{6FE80EEA-F4ED-4436-8861-0BEAAEFE76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00"/>
            </a:p>
          </p:txBody>
        </p:sp>
        <p:sp>
          <p:nvSpPr>
            <p:cNvPr id="80" name="Rectangle 64">
              <a:extLst>
                <a:ext uri="{FF2B5EF4-FFF2-40B4-BE49-F238E27FC236}">
                  <a16:creationId xmlns:a16="http://schemas.microsoft.com/office/drawing/2014/main" id="{C3642BC8-86E8-47D0-8846-3E4D49E4B4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00"/>
            </a:p>
          </p:txBody>
        </p:sp>
        <p:sp>
          <p:nvSpPr>
            <p:cNvPr id="81" name="Rectangle 66">
              <a:extLst>
                <a:ext uri="{FF2B5EF4-FFF2-40B4-BE49-F238E27FC236}">
                  <a16:creationId xmlns:a16="http://schemas.microsoft.com/office/drawing/2014/main" id="{82D35214-3634-4180-BF0E-45B6145161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00"/>
            </a:p>
          </p:txBody>
        </p:sp>
        <p:sp>
          <p:nvSpPr>
            <p:cNvPr id="82" name="Rectangle 64">
              <a:extLst>
                <a:ext uri="{FF2B5EF4-FFF2-40B4-BE49-F238E27FC236}">
                  <a16:creationId xmlns:a16="http://schemas.microsoft.com/office/drawing/2014/main" id="{15BE89E6-3D1C-42B5-A950-E72889F8BB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00"/>
            </a:p>
          </p:txBody>
        </p:sp>
        <p:sp>
          <p:nvSpPr>
            <p:cNvPr id="83" name="Rectangle 66">
              <a:extLst>
                <a:ext uri="{FF2B5EF4-FFF2-40B4-BE49-F238E27FC236}">
                  <a16:creationId xmlns:a16="http://schemas.microsoft.com/office/drawing/2014/main" id="{473771CC-5097-4E08-9606-24B0BC9A0D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00"/>
            </a:p>
          </p:txBody>
        </p:sp>
        <p:sp>
          <p:nvSpPr>
            <p:cNvPr id="84" name="Rectangle 64">
              <a:extLst>
                <a:ext uri="{FF2B5EF4-FFF2-40B4-BE49-F238E27FC236}">
                  <a16:creationId xmlns:a16="http://schemas.microsoft.com/office/drawing/2014/main" id="{BE872634-00DA-47BD-880D-5C05FFADCC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00"/>
            </a:p>
          </p:txBody>
        </p:sp>
        <p:sp>
          <p:nvSpPr>
            <p:cNvPr id="85" name="Rectangle 66">
              <a:extLst>
                <a:ext uri="{FF2B5EF4-FFF2-40B4-BE49-F238E27FC236}">
                  <a16:creationId xmlns:a16="http://schemas.microsoft.com/office/drawing/2014/main" id="{4F151F5C-DE9B-460E-BC51-471F4A8A5A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00"/>
            </a:p>
          </p:txBody>
        </p:sp>
        <p:sp>
          <p:nvSpPr>
            <p:cNvPr id="86" name="Rectangle 64">
              <a:extLst>
                <a:ext uri="{FF2B5EF4-FFF2-40B4-BE49-F238E27FC236}">
                  <a16:creationId xmlns:a16="http://schemas.microsoft.com/office/drawing/2014/main" id="{34557B8A-4D2F-4D0D-B746-59EA85318C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00"/>
            </a:p>
          </p:txBody>
        </p:sp>
        <p:sp>
          <p:nvSpPr>
            <p:cNvPr id="87" name="Rectangle 66">
              <a:extLst>
                <a:ext uri="{FF2B5EF4-FFF2-40B4-BE49-F238E27FC236}">
                  <a16:creationId xmlns:a16="http://schemas.microsoft.com/office/drawing/2014/main" id="{C764CD8E-E409-4E9B-8E87-746DDE36D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00"/>
            </a:p>
          </p:txBody>
        </p:sp>
        <p:sp>
          <p:nvSpPr>
            <p:cNvPr id="88" name="Rectangle 64">
              <a:extLst>
                <a:ext uri="{FF2B5EF4-FFF2-40B4-BE49-F238E27FC236}">
                  <a16:creationId xmlns:a16="http://schemas.microsoft.com/office/drawing/2014/main" id="{8E27A01D-2F01-4286-9453-3FBF6E848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00"/>
            </a:p>
          </p:txBody>
        </p:sp>
        <p:sp>
          <p:nvSpPr>
            <p:cNvPr id="89" name="Rectangle 66">
              <a:extLst>
                <a:ext uri="{FF2B5EF4-FFF2-40B4-BE49-F238E27FC236}">
                  <a16:creationId xmlns:a16="http://schemas.microsoft.com/office/drawing/2014/main" id="{460487A5-12EB-422E-9588-8FF06FAF73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00"/>
            </a:p>
          </p:txBody>
        </p:sp>
        <p:sp>
          <p:nvSpPr>
            <p:cNvPr id="90" name="Rectangle 64">
              <a:extLst>
                <a:ext uri="{FF2B5EF4-FFF2-40B4-BE49-F238E27FC236}">
                  <a16:creationId xmlns:a16="http://schemas.microsoft.com/office/drawing/2014/main" id="{7D522D20-C9F7-4B34-9066-4B43ADAABD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00"/>
            </a:p>
          </p:txBody>
        </p:sp>
        <p:sp>
          <p:nvSpPr>
            <p:cNvPr id="91" name="Rectangle 66">
              <a:extLst>
                <a:ext uri="{FF2B5EF4-FFF2-40B4-BE49-F238E27FC236}">
                  <a16:creationId xmlns:a16="http://schemas.microsoft.com/office/drawing/2014/main" id="{97B04F2C-295B-447A-8941-0AD4F55516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00"/>
            </a:p>
          </p:txBody>
        </p:sp>
        <p:sp>
          <p:nvSpPr>
            <p:cNvPr id="92" name="Rectangle 64">
              <a:extLst>
                <a:ext uri="{FF2B5EF4-FFF2-40B4-BE49-F238E27FC236}">
                  <a16:creationId xmlns:a16="http://schemas.microsoft.com/office/drawing/2014/main" id="{17D7FF91-B366-4534-B9B4-5710926EE7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00"/>
            </a:p>
          </p:txBody>
        </p:sp>
        <p:sp>
          <p:nvSpPr>
            <p:cNvPr id="93" name="Rectangle 66">
              <a:extLst>
                <a:ext uri="{FF2B5EF4-FFF2-40B4-BE49-F238E27FC236}">
                  <a16:creationId xmlns:a16="http://schemas.microsoft.com/office/drawing/2014/main" id="{B5B8116C-ADD9-4826-9C37-270377E8F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00"/>
            </a:p>
          </p:txBody>
        </p:sp>
        <p:sp>
          <p:nvSpPr>
            <p:cNvPr id="94" name="Rectangle 64">
              <a:extLst>
                <a:ext uri="{FF2B5EF4-FFF2-40B4-BE49-F238E27FC236}">
                  <a16:creationId xmlns:a16="http://schemas.microsoft.com/office/drawing/2014/main" id="{22D01D96-8DB8-40BF-83AC-4CA49EC263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00"/>
            </a:p>
          </p:txBody>
        </p:sp>
        <p:sp>
          <p:nvSpPr>
            <p:cNvPr id="95" name="Rectangle 66">
              <a:extLst>
                <a:ext uri="{FF2B5EF4-FFF2-40B4-BE49-F238E27FC236}">
                  <a16:creationId xmlns:a16="http://schemas.microsoft.com/office/drawing/2014/main" id="{44B584CD-5E60-4B15-847C-B30D15DA1A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00"/>
            </a:p>
          </p:txBody>
        </p:sp>
        <p:sp>
          <p:nvSpPr>
            <p:cNvPr id="96" name="Rectangle 64">
              <a:extLst>
                <a:ext uri="{FF2B5EF4-FFF2-40B4-BE49-F238E27FC236}">
                  <a16:creationId xmlns:a16="http://schemas.microsoft.com/office/drawing/2014/main" id="{CF2BB7DC-B968-4F0B-9748-BF0E6E297C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00"/>
            </a:p>
          </p:txBody>
        </p:sp>
        <p:sp>
          <p:nvSpPr>
            <p:cNvPr id="97" name="Rectangle 66">
              <a:extLst>
                <a:ext uri="{FF2B5EF4-FFF2-40B4-BE49-F238E27FC236}">
                  <a16:creationId xmlns:a16="http://schemas.microsoft.com/office/drawing/2014/main" id="{CF12C159-3F09-4861-9450-ECD5DB310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00"/>
            </a:p>
          </p:txBody>
        </p:sp>
      </p:grpSp>
      <p:sp>
        <p:nvSpPr>
          <p:cNvPr id="99" name="Rectangle 98">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20AE8E9-5AC1-420E-BC69-3F5F4456A71E}"/>
              </a:ext>
            </a:extLst>
          </p:cNvPr>
          <p:cNvSpPr txBox="1"/>
          <p:nvPr/>
        </p:nvSpPr>
        <p:spPr>
          <a:xfrm>
            <a:off x="802094" y="493904"/>
            <a:ext cx="4422681" cy="3186359"/>
          </a:xfrm>
          <a:prstGeom prst="rect">
            <a:avLst/>
          </a:prstGeom>
        </p:spPr>
        <p:txBody>
          <a:bodyPr vert="horz" lIns="91440" tIns="45720" rIns="91440" bIns="45720" rtlCol="0" anchor="ctr">
            <a:noAutofit/>
          </a:bodyPr>
          <a:lstStyle/>
          <a:p>
            <a:pPr>
              <a:lnSpc>
                <a:spcPct val="90000"/>
              </a:lnSpc>
              <a:spcAft>
                <a:spcPts val="600"/>
              </a:spcAft>
            </a:pPr>
            <a:r>
              <a:rPr lang="en-US" sz="4200" b="1" dirty="0">
                <a:solidFill>
                  <a:schemeClr val="bg1"/>
                </a:solidFill>
              </a:rPr>
              <a:t>2. The Disciples Sincerely Believed He Rose from the Dead &amp; Appeared to Them</a:t>
            </a:r>
            <a:endParaRPr lang="en-US" sz="4200" dirty="0">
              <a:solidFill>
                <a:schemeClr val="bg1"/>
              </a:solidFill>
            </a:endParaRPr>
          </a:p>
        </p:txBody>
      </p:sp>
      <p:sp>
        <p:nvSpPr>
          <p:cNvPr id="32" name="TextBox 31">
            <a:extLst>
              <a:ext uri="{FF2B5EF4-FFF2-40B4-BE49-F238E27FC236}">
                <a16:creationId xmlns:a16="http://schemas.microsoft.com/office/drawing/2014/main" id="{97ED7551-EDAE-4BCE-A25B-F936A5718A03}"/>
              </a:ext>
            </a:extLst>
          </p:cNvPr>
          <p:cNvSpPr txBox="1"/>
          <p:nvPr/>
        </p:nvSpPr>
        <p:spPr>
          <a:xfrm>
            <a:off x="802094" y="3385954"/>
            <a:ext cx="4422681" cy="3186359"/>
          </a:xfrm>
          <a:prstGeom prst="rect">
            <a:avLst/>
          </a:prstGeom>
        </p:spPr>
        <p:txBody>
          <a:bodyPr vert="horz" lIns="91440" tIns="45720" rIns="91440" bIns="45720" rtlCol="0" anchor="ctr">
            <a:noAutofit/>
          </a:bodyPr>
          <a:lstStyle/>
          <a:p>
            <a:pPr>
              <a:lnSpc>
                <a:spcPct val="90000"/>
              </a:lnSpc>
              <a:spcAft>
                <a:spcPts val="600"/>
              </a:spcAft>
            </a:pPr>
            <a:r>
              <a:rPr lang="en-US" sz="4200" dirty="0">
                <a:solidFill>
                  <a:schemeClr val="bg1"/>
                </a:solidFill>
              </a:rPr>
              <a:t>Whether or not He did, the disciples thought He did.</a:t>
            </a:r>
          </a:p>
        </p:txBody>
      </p:sp>
    </p:spTree>
    <p:extLst>
      <p:ext uri="{BB962C8B-B14F-4D97-AF65-F5344CB8AC3E}">
        <p14:creationId xmlns:p14="http://schemas.microsoft.com/office/powerpoint/2010/main" val="14669090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Saint Paul the Apostle | Biography &amp;amp; Facts | Britannica">
            <a:extLst>
              <a:ext uri="{FF2B5EF4-FFF2-40B4-BE49-F238E27FC236}">
                <a16:creationId xmlns:a16="http://schemas.microsoft.com/office/drawing/2014/main" id="{20085372-AD23-4F16-A228-2F07B781C43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48" t="9091" r="15657" b="2"/>
          <a:stretch/>
        </p:blipFill>
        <p:spPr bwMode="auto">
          <a:xfrm>
            <a:off x="3522468" y="10"/>
            <a:ext cx="866953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7" name="Rectangle 7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224D31F1-31A2-4F65-B84C-2235A280D7A1}"/>
              </a:ext>
            </a:extLst>
          </p:cNvPr>
          <p:cNvSpPr txBox="1"/>
          <p:nvPr/>
        </p:nvSpPr>
        <p:spPr>
          <a:xfrm>
            <a:off x="424815" y="2718054"/>
            <a:ext cx="4471035" cy="3207258"/>
          </a:xfrm>
          <a:prstGeom prst="rect">
            <a:avLst/>
          </a:prstGeom>
        </p:spPr>
        <p:txBody>
          <a:bodyPr vert="horz" lIns="91440" tIns="45720" rIns="91440" bIns="45720" rtlCol="0" anchor="t">
            <a:normAutofit/>
          </a:bodyPr>
          <a:lstStyle/>
          <a:p>
            <a:pPr>
              <a:lnSpc>
                <a:spcPct val="90000"/>
              </a:lnSpc>
              <a:spcAft>
                <a:spcPts val="600"/>
              </a:spcAft>
            </a:pPr>
            <a:r>
              <a:rPr lang="en-US" sz="4200" dirty="0"/>
              <a:t>The Disciples Were Put in Prison and Killed for their Faith that Jesus Rose from the Dead</a:t>
            </a:r>
          </a:p>
        </p:txBody>
      </p:sp>
      <p:sp>
        <p:nvSpPr>
          <p:cNvPr id="10" name="TextBox 9">
            <a:extLst>
              <a:ext uri="{FF2B5EF4-FFF2-40B4-BE49-F238E27FC236}">
                <a16:creationId xmlns:a16="http://schemas.microsoft.com/office/drawing/2014/main" id="{26EAEF19-ED3F-46D4-BE2A-251FEBF09D80}"/>
              </a:ext>
            </a:extLst>
          </p:cNvPr>
          <p:cNvSpPr txBox="1"/>
          <p:nvPr/>
        </p:nvSpPr>
        <p:spPr>
          <a:xfrm>
            <a:off x="407267" y="1058831"/>
            <a:ext cx="4471035" cy="1311497"/>
          </a:xfrm>
          <a:prstGeom prst="rect">
            <a:avLst/>
          </a:prstGeom>
        </p:spPr>
        <p:txBody>
          <a:bodyPr vert="horz" lIns="91440" tIns="45720" rIns="91440" bIns="45720" rtlCol="0" anchor="t">
            <a:normAutofit/>
          </a:bodyPr>
          <a:lstStyle/>
          <a:p>
            <a:pPr>
              <a:lnSpc>
                <a:spcPct val="90000"/>
              </a:lnSpc>
              <a:spcAft>
                <a:spcPts val="600"/>
              </a:spcAft>
            </a:pPr>
            <a:r>
              <a:rPr lang="en-US" sz="4200" dirty="0"/>
              <a:t>How do we know they believed this?</a:t>
            </a:r>
          </a:p>
        </p:txBody>
      </p:sp>
    </p:spTree>
    <p:extLst>
      <p:ext uri="{BB962C8B-B14F-4D97-AF65-F5344CB8AC3E}">
        <p14:creationId xmlns:p14="http://schemas.microsoft.com/office/powerpoint/2010/main" val="1173805061"/>
      </p:ext>
    </p:extLst>
  </p:cSld>
  <p:clrMapOvr>
    <a:overrideClrMapping bg1="dk1" tx1="lt1" bg2="dk2" tx2="lt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8" name="Rectangle 136">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cxnSp>
        <p:nvCxnSpPr>
          <p:cNvPr id="3079" name="Straight Connector 138">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1D6E92D-125B-4755-BD8E-368ED52E543C}"/>
              </a:ext>
            </a:extLst>
          </p:cNvPr>
          <p:cNvSpPr txBox="1"/>
          <p:nvPr/>
        </p:nvSpPr>
        <p:spPr>
          <a:xfrm>
            <a:off x="727487" y="2202815"/>
            <a:ext cx="5587588" cy="2732453"/>
          </a:xfrm>
          <a:prstGeom prst="rect">
            <a:avLst/>
          </a:prstGeom>
        </p:spPr>
        <p:txBody>
          <a:bodyPr vert="horz" lIns="91440" tIns="45720" rIns="91440" bIns="45720" rtlCol="0" anchor="ctr">
            <a:noAutofit/>
          </a:bodyPr>
          <a:lstStyle/>
          <a:p>
            <a:pPr>
              <a:lnSpc>
                <a:spcPct val="90000"/>
              </a:lnSpc>
              <a:spcAft>
                <a:spcPts val="600"/>
              </a:spcAft>
            </a:pPr>
            <a:r>
              <a:rPr lang="en-US" sz="4400" dirty="0">
                <a:solidFill>
                  <a:schemeClr val="bg1"/>
                </a:solidFill>
              </a:rPr>
              <a:t>Burnt alive, thrown to the beast, crucified, skinned, stabbed, stoned, boiled in oil, speared, and more.</a:t>
            </a:r>
          </a:p>
        </p:txBody>
      </p:sp>
      <p:pic>
        <p:nvPicPr>
          <p:cNvPr id="3076" name="Picture 4" descr="Polycarp The Bold, Humble Martyr: A disciple of the Apostle John. |  Regeneration, Repentance and Reformation">
            <a:extLst>
              <a:ext uri="{FF2B5EF4-FFF2-40B4-BE49-F238E27FC236}">
                <a16:creationId xmlns:a16="http://schemas.microsoft.com/office/drawing/2014/main" id="{87E7C3A3-9422-4787-B53F-CB4ACD6C489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0845" r="-3" b="-3"/>
          <a:stretch/>
        </p:blipFill>
        <p:spPr bwMode="auto">
          <a:xfrm>
            <a:off x="6525453" y="1"/>
            <a:ext cx="5666547" cy="3398024"/>
          </a:xfrm>
          <a:prstGeom prst="rect">
            <a:avLst/>
          </a:prstGeom>
          <a:noFill/>
          <a:extLst>
            <a:ext uri="{909E8E84-426E-40DD-AFC4-6F175D3DCCD1}">
              <a14:hiddenFill xmlns:a14="http://schemas.microsoft.com/office/drawing/2010/main">
                <a:solidFill>
                  <a:srgbClr val="FFFFFF"/>
                </a:solidFill>
              </a14:hiddenFill>
            </a:ext>
          </a:extLst>
        </p:spPr>
      </p:pic>
      <p:cxnSp>
        <p:nvCxnSpPr>
          <p:cNvPr id="3080" name="Straight Connector 140">
            <a:extLst>
              <a:ext uri="{FF2B5EF4-FFF2-40B4-BE49-F238E27FC236}">
                <a16:creationId xmlns:a16="http://schemas.microsoft.com/office/drawing/2014/main" id="{CA240C79-242E-4918-9F28-B101847D1CC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522277" y="3386960"/>
            <a:ext cx="5669723"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074" name="Picture 2" descr="Voice of the Martyrs and the Resurrection - Christian Apologetics Alliance">
            <a:extLst>
              <a:ext uri="{FF2B5EF4-FFF2-40B4-BE49-F238E27FC236}">
                <a16:creationId xmlns:a16="http://schemas.microsoft.com/office/drawing/2014/main" id="{72257864-9490-45E0-B3D1-CC3CA26B8A9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918" b="1"/>
          <a:stretch/>
        </p:blipFill>
        <p:spPr bwMode="auto">
          <a:xfrm>
            <a:off x="6522277" y="3398024"/>
            <a:ext cx="5669723" cy="3469076"/>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56553211-58A0-4ECA-B9F5-F4B3C94C1F60}"/>
              </a:ext>
            </a:extLst>
          </p:cNvPr>
          <p:cNvSpPr txBox="1"/>
          <p:nvPr/>
        </p:nvSpPr>
        <p:spPr>
          <a:xfrm>
            <a:off x="727487" y="176638"/>
            <a:ext cx="5587588" cy="1446550"/>
          </a:xfrm>
          <a:prstGeom prst="rect">
            <a:avLst/>
          </a:prstGeom>
          <a:noFill/>
        </p:spPr>
        <p:txBody>
          <a:bodyPr wrap="square">
            <a:spAutoFit/>
          </a:bodyPr>
          <a:lstStyle/>
          <a:p>
            <a:r>
              <a:rPr lang="en-US" sz="4400" b="1" dirty="0">
                <a:solidFill>
                  <a:schemeClr val="bg1"/>
                </a:solidFill>
              </a:rPr>
              <a:t>Remember the painful ways they died?</a:t>
            </a:r>
            <a:endParaRPr lang="en-US" sz="4400" b="1" dirty="0"/>
          </a:p>
        </p:txBody>
      </p:sp>
    </p:spTree>
    <p:extLst>
      <p:ext uri="{BB962C8B-B14F-4D97-AF65-F5344CB8AC3E}">
        <p14:creationId xmlns:p14="http://schemas.microsoft.com/office/powerpoint/2010/main" val="6907376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3F28648-346F-449C-A282-43D3C1173C52}"/>
              </a:ext>
            </a:extLst>
          </p:cNvPr>
          <p:cNvSpPr/>
          <p:nvPr/>
        </p:nvSpPr>
        <p:spPr>
          <a:xfrm>
            <a:off x="364354" y="325557"/>
            <a:ext cx="11463291" cy="6309420"/>
          </a:xfrm>
          <a:prstGeom prst="rect">
            <a:avLst/>
          </a:prstGeom>
        </p:spPr>
        <p:txBody>
          <a:bodyPr wrap="square">
            <a:spAutoFit/>
          </a:bodyPr>
          <a:lstStyle/>
          <a:p>
            <a:r>
              <a:rPr lang="en-US" sz="3800" b="1" u="sng" dirty="0">
                <a:solidFill>
                  <a:schemeClr val="bg1"/>
                </a:solidFill>
              </a:rPr>
              <a:t>Matthew</a:t>
            </a:r>
            <a:r>
              <a:rPr lang="en-US" sz="3800" dirty="0">
                <a:solidFill>
                  <a:schemeClr val="bg1"/>
                </a:solidFill>
              </a:rPr>
              <a:t> - killed by stabbing as ordered by King Hircanus</a:t>
            </a:r>
          </a:p>
          <a:p>
            <a:endParaRPr lang="en-US" sz="1700" dirty="0">
              <a:solidFill>
                <a:schemeClr val="bg1"/>
              </a:solidFill>
            </a:endParaRPr>
          </a:p>
          <a:p>
            <a:r>
              <a:rPr lang="en-US" sz="3800" b="1" u="sng" dirty="0">
                <a:solidFill>
                  <a:schemeClr val="bg1"/>
                </a:solidFill>
              </a:rPr>
              <a:t>James</a:t>
            </a:r>
            <a:r>
              <a:rPr lang="en-US" sz="3800" dirty="0">
                <a:solidFill>
                  <a:schemeClr val="bg1"/>
                </a:solidFill>
              </a:rPr>
              <a:t>, son of Alphaeous – Stoned and clubbed to death</a:t>
            </a:r>
          </a:p>
          <a:p>
            <a:endParaRPr lang="en-US" sz="1700" dirty="0">
              <a:solidFill>
                <a:schemeClr val="bg1"/>
              </a:solidFill>
            </a:endParaRPr>
          </a:p>
          <a:p>
            <a:r>
              <a:rPr lang="en-US" sz="3800" b="1" u="sng" dirty="0">
                <a:solidFill>
                  <a:schemeClr val="bg1"/>
                </a:solidFill>
              </a:rPr>
              <a:t>James</a:t>
            </a:r>
            <a:r>
              <a:rPr lang="en-US" sz="3800" dirty="0">
                <a:solidFill>
                  <a:schemeClr val="bg1"/>
                </a:solidFill>
              </a:rPr>
              <a:t>, brother of Jesus - thrown down from a height, stoned and then beaten to death at the hands of Ananias</a:t>
            </a:r>
          </a:p>
          <a:p>
            <a:endParaRPr lang="en-US" sz="1700" dirty="0">
              <a:solidFill>
                <a:schemeClr val="bg1"/>
              </a:solidFill>
            </a:endParaRPr>
          </a:p>
          <a:p>
            <a:r>
              <a:rPr lang="en-US" sz="3800" b="1" u="sng" dirty="0">
                <a:solidFill>
                  <a:schemeClr val="bg1"/>
                </a:solidFill>
              </a:rPr>
              <a:t>John</a:t>
            </a:r>
            <a:r>
              <a:rPr lang="en-US" sz="3800" dirty="0">
                <a:solidFill>
                  <a:schemeClr val="bg1"/>
                </a:solidFill>
              </a:rPr>
              <a:t> - tortured by boiling oil, exiled to Patmos in AD 95</a:t>
            </a:r>
          </a:p>
          <a:p>
            <a:endParaRPr lang="en-US" sz="1700" dirty="0">
              <a:solidFill>
                <a:schemeClr val="bg1"/>
              </a:solidFill>
            </a:endParaRPr>
          </a:p>
          <a:p>
            <a:r>
              <a:rPr lang="en-US" sz="3800" b="1" u="sng" dirty="0">
                <a:solidFill>
                  <a:schemeClr val="bg1"/>
                </a:solidFill>
              </a:rPr>
              <a:t>Mark</a:t>
            </a:r>
            <a:r>
              <a:rPr lang="en-US" sz="3800" dirty="0">
                <a:solidFill>
                  <a:schemeClr val="bg1"/>
                </a:solidFill>
              </a:rPr>
              <a:t> - burned during Roman emperor Trajan's reign</a:t>
            </a:r>
          </a:p>
          <a:p>
            <a:endParaRPr lang="en-US" sz="1700" dirty="0">
              <a:solidFill>
                <a:schemeClr val="bg1"/>
              </a:solidFill>
            </a:endParaRPr>
          </a:p>
          <a:p>
            <a:r>
              <a:rPr lang="en-US" sz="3800" b="1" u="sng" dirty="0">
                <a:solidFill>
                  <a:schemeClr val="bg1"/>
                </a:solidFill>
              </a:rPr>
              <a:t>Peter</a:t>
            </a:r>
            <a:r>
              <a:rPr lang="en-US" sz="3800" dirty="0">
                <a:solidFill>
                  <a:schemeClr val="bg1"/>
                </a:solidFill>
              </a:rPr>
              <a:t> - crucified upside-down by the gardens of Nero on the Vatican hill circa AD 64</a:t>
            </a:r>
          </a:p>
        </p:txBody>
      </p:sp>
    </p:spTree>
    <p:extLst>
      <p:ext uri="{BB962C8B-B14F-4D97-AF65-F5344CB8AC3E}">
        <p14:creationId xmlns:p14="http://schemas.microsoft.com/office/powerpoint/2010/main" val="1334785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E9F4910-97B2-400D-AF1F-7F6DF0B0D048}"/>
              </a:ext>
            </a:extLst>
          </p:cNvPr>
          <p:cNvSpPr/>
          <p:nvPr/>
        </p:nvSpPr>
        <p:spPr>
          <a:xfrm>
            <a:off x="432786" y="212735"/>
            <a:ext cx="11326427" cy="6432530"/>
          </a:xfrm>
          <a:prstGeom prst="rect">
            <a:avLst/>
          </a:prstGeom>
        </p:spPr>
        <p:txBody>
          <a:bodyPr wrap="square">
            <a:spAutoFit/>
          </a:bodyPr>
          <a:lstStyle/>
          <a:p>
            <a:r>
              <a:rPr lang="en-US" sz="3800" b="1" u="sng" dirty="0">
                <a:solidFill>
                  <a:schemeClr val="bg1"/>
                </a:solidFill>
              </a:rPr>
              <a:t>Andrew</a:t>
            </a:r>
            <a:r>
              <a:rPr lang="en-US" sz="3800" dirty="0">
                <a:solidFill>
                  <a:schemeClr val="bg1"/>
                </a:solidFill>
              </a:rPr>
              <a:t> - crucified on an "X" shaped cross by Aegeas, governor of the Edessenes, around AD 80</a:t>
            </a:r>
          </a:p>
          <a:p>
            <a:endParaRPr lang="en-US" sz="1200" dirty="0">
              <a:solidFill>
                <a:schemeClr val="bg1"/>
              </a:solidFill>
            </a:endParaRPr>
          </a:p>
          <a:p>
            <a:r>
              <a:rPr lang="en-US" sz="3800" b="1" u="sng" dirty="0">
                <a:solidFill>
                  <a:schemeClr val="bg1"/>
                </a:solidFill>
              </a:rPr>
              <a:t>Philip</a:t>
            </a:r>
            <a:r>
              <a:rPr lang="en-US" sz="3800" dirty="0">
                <a:solidFill>
                  <a:schemeClr val="bg1"/>
                </a:solidFill>
              </a:rPr>
              <a:t> - stoned and crucified in Hierapolis, Phrygia</a:t>
            </a:r>
          </a:p>
          <a:p>
            <a:endParaRPr lang="en-US" sz="1200" dirty="0">
              <a:solidFill>
                <a:schemeClr val="bg1"/>
              </a:solidFill>
            </a:endParaRPr>
          </a:p>
          <a:p>
            <a:r>
              <a:rPr lang="en-US" sz="3800" b="1" u="sng" dirty="0">
                <a:solidFill>
                  <a:schemeClr val="bg1"/>
                </a:solidFill>
              </a:rPr>
              <a:t>Simon</a:t>
            </a:r>
            <a:r>
              <a:rPr lang="en-US" sz="3800" dirty="0">
                <a:solidFill>
                  <a:schemeClr val="bg1"/>
                </a:solidFill>
              </a:rPr>
              <a:t> - crucified in Egypt under Trajan's reign</a:t>
            </a:r>
          </a:p>
          <a:p>
            <a:endParaRPr lang="en-US" sz="1200" dirty="0">
              <a:solidFill>
                <a:schemeClr val="bg1"/>
              </a:solidFill>
            </a:endParaRPr>
          </a:p>
          <a:p>
            <a:r>
              <a:rPr lang="en-US" sz="3800" b="1" u="sng" dirty="0">
                <a:solidFill>
                  <a:schemeClr val="bg1"/>
                </a:solidFill>
              </a:rPr>
              <a:t>Thomas</a:t>
            </a:r>
            <a:r>
              <a:rPr lang="en-US" sz="3800" dirty="0">
                <a:solidFill>
                  <a:schemeClr val="bg1"/>
                </a:solidFill>
              </a:rPr>
              <a:t> - death by spear thrust in Calamina, India</a:t>
            </a:r>
          </a:p>
          <a:p>
            <a:endParaRPr lang="en-US" sz="1200" dirty="0">
              <a:solidFill>
                <a:schemeClr val="bg1"/>
              </a:solidFill>
            </a:endParaRPr>
          </a:p>
          <a:p>
            <a:r>
              <a:rPr lang="en-US" sz="3800" b="1" u="sng" dirty="0">
                <a:solidFill>
                  <a:schemeClr val="bg1"/>
                </a:solidFill>
              </a:rPr>
              <a:t>James</a:t>
            </a:r>
            <a:r>
              <a:rPr lang="en-US" sz="3800" dirty="0">
                <a:solidFill>
                  <a:schemeClr val="bg1"/>
                </a:solidFill>
              </a:rPr>
              <a:t>, son of Zebedee - killed by sword in AD 44 by order of King Herod Agrippa I of Judea</a:t>
            </a:r>
          </a:p>
          <a:p>
            <a:endParaRPr lang="en-US" sz="1200" dirty="0">
              <a:solidFill>
                <a:schemeClr val="bg1"/>
              </a:solidFill>
            </a:endParaRPr>
          </a:p>
          <a:p>
            <a:r>
              <a:rPr lang="en-US" sz="3800" b="1" u="sng" dirty="0">
                <a:solidFill>
                  <a:schemeClr val="bg1"/>
                </a:solidFill>
              </a:rPr>
              <a:t>Bartholomew</a:t>
            </a:r>
            <a:r>
              <a:rPr lang="en-US" sz="3800" dirty="0">
                <a:solidFill>
                  <a:schemeClr val="bg1"/>
                </a:solidFill>
              </a:rPr>
              <a:t> - beaten, flayed alive, crucified upside down, then beheaded </a:t>
            </a:r>
          </a:p>
        </p:txBody>
      </p:sp>
    </p:spTree>
    <p:extLst>
      <p:ext uri="{BB962C8B-B14F-4D97-AF65-F5344CB8AC3E}">
        <p14:creationId xmlns:p14="http://schemas.microsoft.com/office/powerpoint/2010/main" val="25411465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Calendar&#10;&#10;Description automatically generated">
            <a:extLst>
              <a:ext uri="{FF2B5EF4-FFF2-40B4-BE49-F238E27FC236}">
                <a16:creationId xmlns:a16="http://schemas.microsoft.com/office/drawing/2014/main" id="{0EDF7B8D-510C-49E2-AB69-CC4D04E670F0}"/>
              </a:ext>
            </a:extLst>
          </p:cNvPr>
          <p:cNvPicPr>
            <a:picLocks noChangeAspect="1"/>
          </p:cNvPicPr>
          <p:nvPr/>
        </p:nvPicPr>
        <p:blipFill rotWithShape="1">
          <a:blip r:embed="rId2">
            <a:extLst>
              <a:ext uri="{28A0092B-C50C-407E-A947-70E740481C1C}">
                <a14:useLocalDpi xmlns:a14="http://schemas.microsoft.com/office/drawing/2010/main" val="0"/>
              </a:ext>
            </a:extLst>
          </a:blip>
          <a:srcRect l="2285" t="20099" r="6806"/>
          <a:stretch/>
        </p:blipFill>
        <p:spPr>
          <a:xfrm>
            <a:off x="20" y="10"/>
            <a:ext cx="12191981" cy="6857990"/>
          </a:xfrm>
          <a:prstGeom prst="rect">
            <a:avLst/>
          </a:prstGeom>
        </p:spPr>
      </p:pic>
      <p:sp>
        <p:nvSpPr>
          <p:cNvPr id="13" name="Rectangle 12">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C86F9177-403E-4544-BA53-176298686DC9}"/>
              </a:ext>
            </a:extLst>
          </p:cNvPr>
          <p:cNvSpPr txBox="1"/>
          <p:nvPr/>
        </p:nvSpPr>
        <p:spPr>
          <a:xfrm>
            <a:off x="404553" y="3091928"/>
            <a:ext cx="9078562" cy="238760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600" b="0" i="0" dirty="0">
                <a:effectLst/>
                <a:latin typeface="+mj-lt"/>
                <a:ea typeface="+mj-ea"/>
                <a:cs typeface="+mj-cs"/>
              </a:rPr>
              <a:t>Jesus Himself said He would die and rise again in John 2:19</a:t>
            </a:r>
          </a:p>
        </p:txBody>
      </p:sp>
      <p:sp>
        <p:nvSpPr>
          <p:cNvPr id="15" name="Rectangle: Rounded Corners 14">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8273111"/>
      </p:ext>
    </p:extLst>
  </p:cSld>
  <p:clrMapOvr>
    <a:overrideClrMapping bg1="dk1" tx1="lt1" bg2="dk2" tx2="lt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pinocchio-lies-and-nose-grows-untidy-garage-problems-all-messy-bikers-can-relate-to  - Adventure Bike Rider">
            <a:extLst>
              <a:ext uri="{FF2B5EF4-FFF2-40B4-BE49-F238E27FC236}">
                <a16:creationId xmlns:a16="http://schemas.microsoft.com/office/drawing/2014/main" id="{B3B053C7-F8E7-4811-A067-2BAB1E07D97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246" r="16968" b="4845"/>
          <a:stretch/>
        </p:blipFill>
        <p:spPr bwMode="auto">
          <a:xfrm>
            <a:off x="3522468" y="10"/>
            <a:ext cx="866953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7" name="Rectangle 7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7A105495-55F8-4DE6-B501-A6D4CA11F458}"/>
              </a:ext>
            </a:extLst>
          </p:cNvPr>
          <p:cNvSpPr txBox="1"/>
          <p:nvPr/>
        </p:nvSpPr>
        <p:spPr>
          <a:xfrm>
            <a:off x="424815" y="2672970"/>
            <a:ext cx="4412742" cy="3660392"/>
          </a:xfrm>
          <a:prstGeom prst="rect">
            <a:avLst/>
          </a:prstGeom>
        </p:spPr>
        <p:txBody>
          <a:bodyPr vert="horz" lIns="91440" tIns="45720" rIns="91440" bIns="45720" rtlCol="0" anchor="t">
            <a:noAutofit/>
          </a:bodyPr>
          <a:lstStyle/>
          <a:p>
            <a:pPr>
              <a:lnSpc>
                <a:spcPct val="90000"/>
              </a:lnSpc>
              <a:spcAft>
                <a:spcPts val="600"/>
              </a:spcAft>
            </a:pPr>
            <a:r>
              <a:rPr lang="en-US" sz="4200" dirty="0"/>
              <a:t>However, people don’t die for lies they made up and know aren’t true. The disciples think it’s true.</a:t>
            </a:r>
          </a:p>
        </p:txBody>
      </p:sp>
      <p:sp>
        <p:nvSpPr>
          <p:cNvPr id="10" name="TextBox 9">
            <a:extLst>
              <a:ext uri="{FF2B5EF4-FFF2-40B4-BE49-F238E27FC236}">
                <a16:creationId xmlns:a16="http://schemas.microsoft.com/office/drawing/2014/main" id="{0949A7A8-DE88-41C7-841A-D939E0AFA178}"/>
              </a:ext>
            </a:extLst>
          </p:cNvPr>
          <p:cNvSpPr txBox="1"/>
          <p:nvPr/>
        </p:nvSpPr>
        <p:spPr>
          <a:xfrm>
            <a:off x="424815" y="1163192"/>
            <a:ext cx="4575810" cy="1141858"/>
          </a:xfrm>
          <a:prstGeom prst="rect">
            <a:avLst/>
          </a:prstGeom>
        </p:spPr>
        <p:txBody>
          <a:bodyPr vert="horz" lIns="91440" tIns="45720" rIns="91440" bIns="45720" rtlCol="0" anchor="t">
            <a:normAutofit lnSpcReduction="10000"/>
          </a:bodyPr>
          <a:lstStyle/>
          <a:p>
            <a:pPr>
              <a:lnSpc>
                <a:spcPct val="90000"/>
              </a:lnSpc>
              <a:spcAft>
                <a:spcPts val="600"/>
              </a:spcAft>
            </a:pPr>
            <a:r>
              <a:rPr lang="en-US" sz="4200" b="1" dirty="0"/>
              <a:t>People die for a lie all the time</a:t>
            </a:r>
          </a:p>
        </p:txBody>
      </p:sp>
    </p:spTree>
    <p:extLst>
      <p:ext uri="{BB962C8B-B14F-4D97-AF65-F5344CB8AC3E}">
        <p14:creationId xmlns:p14="http://schemas.microsoft.com/office/powerpoint/2010/main" val="1371653112"/>
      </p:ext>
    </p:extLst>
  </p:cSld>
  <p:clrMapOvr>
    <a:overrideClrMapping bg1="dk1" tx1="lt1" bg2="dk2" tx2="lt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5124" name="Rectangle 70">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Christian Creeds and Beliefs | Lead Your Family">
            <a:extLst>
              <a:ext uri="{FF2B5EF4-FFF2-40B4-BE49-F238E27FC236}">
                <a16:creationId xmlns:a16="http://schemas.microsoft.com/office/drawing/2014/main" id="{9131D386-C91F-4214-B96E-197E79F9E23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459" r="-1" b="6014"/>
          <a:stretch/>
        </p:blipFill>
        <p:spPr bwMode="auto">
          <a:xfrm>
            <a:off x="320040" y="320040"/>
            <a:ext cx="11548872" cy="4303462"/>
          </a:xfrm>
          <a:prstGeom prst="rect">
            <a:avLst/>
          </a:prstGeom>
          <a:noFill/>
          <a:extLst>
            <a:ext uri="{909E8E84-426E-40DD-AFC4-6F175D3DCCD1}">
              <a14:hiddenFill xmlns:a14="http://schemas.microsoft.com/office/drawing/2010/main">
                <a:solidFill>
                  <a:srgbClr val="FFFFFF"/>
                </a:solidFill>
              </a14:hiddenFill>
            </a:ext>
          </a:extLst>
        </p:spPr>
      </p:pic>
      <p:sp>
        <p:nvSpPr>
          <p:cNvPr id="5125" name="Rectangle 72">
            <a:extLst>
              <a:ext uri="{FF2B5EF4-FFF2-40B4-BE49-F238E27FC236}">
                <a16:creationId xmlns:a16="http://schemas.microsoft.com/office/drawing/2014/main" id="{A27B6159-7734-4564-9E0F-C4BC43C36E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4782312"/>
            <a:ext cx="11548872"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D7689CFC-6F73-4790-BCAC-A204B5C8F5FB}"/>
              </a:ext>
            </a:extLst>
          </p:cNvPr>
          <p:cNvSpPr txBox="1"/>
          <p:nvPr/>
        </p:nvSpPr>
        <p:spPr>
          <a:xfrm>
            <a:off x="841248" y="5009083"/>
            <a:ext cx="2889504" cy="1345997"/>
          </a:xfrm>
          <a:prstGeom prst="rect">
            <a:avLst/>
          </a:prstGeom>
        </p:spPr>
        <p:txBody>
          <a:bodyPr vert="horz" lIns="91440" tIns="45720" rIns="91440" bIns="45720" rtlCol="0" anchor="ctr">
            <a:noAutofit/>
          </a:bodyPr>
          <a:lstStyle/>
          <a:p>
            <a:pPr>
              <a:lnSpc>
                <a:spcPct val="90000"/>
              </a:lnSpc>
              <a:spcBef>
                <a:spcPct val="0"/>
              </a:spcBef>
              <a:spcAft>
                <a:spcPts val="600"/>
              </a:spcAft>
            </a:pPr>
            <a:r>
              <a:rPr lang="en-US" sz="4000" b="1" dirty="0">
                <a:solidFill>
                  <a:schemeClr val="bg1"/>
                </a:solidFill>
                <a:latin typeface="+mj-lt"/>
                <a:ea typeface="+mj-ea"/>
                <a:cs typeface="+mj-cs"/>
              </a:rPr>
              <a:t>Early Creed Statements</a:t>
            </a:r>
          </a:p>
        </p:txBody>
      </p:sp>
      <p:cxnSp>
        <p:nvCxnSpPr>
          <p:cNvPr id="5126" name="Straight Connector 74">
            <a:extLst>
              <a:ext uri="{FF2B5EF4-FFF2-40B4-BE49-F238E27FC236}">
                <a16:creationId xmlns:a16="http://schemas.microsoft.com/office/drawing/2014/main" id="{E2FFB46B-05BC-4950-B18A-9593FDAE6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059936" y="523797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0D03124E-3916-4562-8E2B-26A07EECEA83}"/>
              </a:ext>
            </a:extLst>
          </p:cNvPr>
          <p:cNvSpPr txBox="1"/>
          <p:nvPr/>
        </p:nvSpPr>
        <p:spPr>
          <a:xfrm>
            <a:off x="4379976" y="5009083"/>
            <a:ext cx="6976872" cy="1345997"/>
          </a:xfrm>
          <a:prstGeom prst="rect">
            <a:avLst/>
          </a:prstGeom>
        </p:spPr>
        <p:txBody>
          <a:bodyPr vert="horz" lIns="91440" tIns="45720" rIns="91440" bIns="45720" rtlCol="0" anchor="ctr">
            <a:normAutofit/>
          </a:bodyPr>
          <a:lstStyle/>
          <a:p>
            <a:pPr>
              <a:lnSpc>
                <a:spcPct val="90000"/>
              </a:lnSpc>
              <a:spcAft>
                <a:spcPts val="600"/>
              </a:spcAft>
            </a:pPr>
            <a:r>
              <a:rPr lang="en-US" sz="4000" dirty="0">
                <a:solidFill>
                  <a:schemeClr val="bg1"/>
                </a:solidFill>
              </a:rPr>
              <a:t>These creeds were written very early and recorded in the Bible</a:t>
            </a:r>
          </a:p>
        </p:txBody>
      </p:sp>
    </p:spTree>
    <p:extLst>
      <p:ext uri="{BB962C8B-B14F-4D97-AF65-F5344CB8AC3E}">
        <p14:creationId xmlns:p14="http://schemas.microsoft.com/office/powerpoint/2010/main" val="961429015"/>
      </p:ext>
    </p:extLst>
  </p:cSld>
  <p:clrMapOvr>
    <a:overrideClrMapping bg1="dk1" tx1="lt1" bg2="dk2" tx2="lt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ook open on a table&#10;&#10;Description automatically generated with low confidence">
            <a:extLst>
              <a:ext uri="{FF2B5EF4-FFF2-40B4-BE49-F238E27FC236}">
                <a16:creationId xmlns:a16="http://schemas.microsoft.com/office/drawing/2014/main" id="{2437351D-5431-43E5-B26C-32531C565F46}"/>
              </a:ext>
            </a:extLst>
          </p:cNvPr>
          <p:cNvPicPr>
            <a:picLocks noChangeAspect="1"/>
          </p:cNvPicPr>
          <p:nvPr/>
        </p:nvPicPr>
        <p:blipFill rotWithShape="1">
          <a:blip r:embed="rId2">
            <a:alphaModFix amt="29000"/>
            <a:extLst>
              <a:ext uri="{BEBA8EAE-BF5A-486C-A8C5-ECC9F3942E4B}">
                <a14:imgProps xmlns:a14="http://schemas.microsoft.com/office/drawing/2010/main">
                  <a14:imgLayer r:embed="rId3">
                    <a14:imgEffect>
                      <a14:saturation sat="181000"/>
                    </a14:imgEffect>
                    <a14:imgEffect>
                      <a14:brightnessContrast bright="-8000"/>
                    </a14:imgEffect>
                  </a14:imgLayer>
                </a14:imgProps>
              </a:ext>
              <a:ext uri="{28A0092B-C50C-407E-A947-70E740481C1C}">
                <a14:useLocalDpi xmlns:a14="http://schemas.microsoft.com/office/drawing/2010/main" val="0"/>
              </a:ext>
            </a:extLst>
          </a:blip>
          <a:srcRect b="3043"/>
          <a:stretch/>
        </p:blipFill>
        <p:spPr>
          <a:xfrm>
            <a:off x="29357" y="0"/>
            <a:ext cx="12162643" cy="6858000"/>
          </a:xfrm>
          <a:prstGeom prst="rect">
            <a:avLst/>
          </a:prstGeom>
        </p:spPr>
      </p:pic>
      <p:sp>
        <p:nvSpPr>
          <p:cNvPr id="7" name="TextBox 6">
            <a:extLst>
              <a:ext uri="{FF2B5EF4-FFF2-40B4-BE49-F238E27FC236}">
                <a16:creationId xmlns:a16="http://schemas.microsoft.com/office/drawing/2014/main" id="{607983B1-AAEA-4FAB-B468-31FE3B6C6414}"/>
              </a:ext>
            </a:extLst>
          </p:cNvPr>
          <p:cNvSpPr txBox="1"/>
          <p:nvPr/>
        </p:nvSpPr>
        <p:spPr>
          <a:xfrm>
            <a:off x="858185" y="351778"/>
            <a:ext cx="10475629" cy="4247317"/>
          </a:xfrm>
          <a:prstGeom prst="rect">
            <a:avLst/>
          </a:prstGeom>
          <a:noFill/>
        </p:spPr>
        <p:txBody>
          <a:bodyPr wrap="square">
            <a:spAutoFit/>
          </a:bodyPr>
          <a:lstStyle/>
          <a:p>
            <a:pPr algn="ctr"/>
            <a:r>
              <a:rPr lang="en-US" sz="3000" b="0" i="0" dirty="0">
                <a:solidFill>
                  <a:schemeClr val="bg1"/>
                </a:solidFill>
                <a:effectLst/>
                <a:latin typeface="Book Antiqua" panose="02040602050305030304" pitchFamily="18" charset="0"/>
              </a:rPr>
              <a:t>1 Corinthians 15:3-7: “For I delivered to you as of first importance what I also received: that Christ died for our sins in accordance with the Scriptures, </a:t>
            </a:r>
            <a:r>
              <a:rPr lang="en-US" sz="3000" b="1" i="0" baseline="30000" dirty="0">
                <a:solidFill>
                  <a:schemeClr val="bg1"/>
                </a:solidFill>
                <a:effectLst/>
                <a:latin typeface="Book Antiqua" panose="02040602050305030304" pitchFamily="18" charset="0"/>
              </a:rPr>
              <a:t>4 </a:t>
            </a:r>
            <a:r>
              <a:rPr lang="en-US" sz="3000" b="0" i="0" dirty="0">
                <a:solidFill>
                  <a:schemeClr val="bg1"/>
                </a:solidFill>
                <a:effectLst/>
                <a:latin typeface="Book Antiqua" panose="02040602050305030304" pitchFamily="18" charset="0"/>
              </a:rPr>
              <a:t>that he was buried, that he was raised on the third day in accordance with the Scriptures, </a:t>
            </a:r>
            <a:r>
              <a:rPr lang="en-US" sz="3000" b="1" i="0" baseline="30000" dirty="0">
                <a:solidFill>
                  <a:schemeClr val="bg1"/>
                </a:solidFill>
                <a:effectLst/>
                <a:latin typeface="Book Antiqua" panose="02040602050305030304" pitchFamily="18" charset="0"/>
              </a:rPr>
              <a:t>5 </a:t>
            </a:r>
            <a:r>
              <a:rPr lang="en-US" sz="3000" b="0" i="0" dirty="0">
                <a:solidFill>
                  <a:schemeClr val="bg1"/>
                </a:solidFill>
                <a:effectLst/>
                <a:latin typeface="Book Antiqua" panose="02040602050305030304" pitchFamily="18" charset="0"/>
              </a:rPr>
              <a:t>and that he appeared to Cephas, then to the twelve. </a:t>
            </a:r>
            <a:r>
              <a:rPr lang="en-US" sz="3000" b="1" i="0" baseline="30000" dirty="0">
                <a:solidFill>
                  <a:schemeClr val="bg1"/>
                </a:solidFill>
                <a:effectLst/>
                <a:latin typeface="Book Antiqua" panose="02040602050305030304" pitchFamily="18" charset="0"/>
              </a:rPr>
              <a:t>6 </a:t>
            </a:r>
            <a:r>
              <a:rPr lang="en-US" sz="3000" b="0" i="0" dirty="0">
                <a:solidFill>
                  <a:schemeClr val="bg1"/>
                </a:solidFill>
                <a:effectLst/>
                <a:latin typeface="Book Antiqua" panose="02040602050305030304" pitchFamily="18" charset="0"/>
              </a:rPr>
              <a:t>Then he appeared to more than five hundred brothers at one time, most of whom are still alive, though some have fallen asleep. </a:t>
            </a:r>
            <a:r>
              <a:rPr lang="en-US" sz="3000" b="1" i="0" baseline="30000" dirty="0">
                <a:solidFill>
                  <a:schemeClr val="bg1"/>
                </a:solidFill>
                <a:effectLst/>
                <a:latin typeface="Book Antiqua" panose="02040602050305030304" pitchFamily="18" charset="0"/>
              </a:rPr>
              <a:t>7 </a:t>
            </a:r>
            <a:r>
              <a:rPr lang="en-US" sz="3000" b="0" i="0" dirty="0">
                <a:solidFill>
                  <a:schemeClr val="bg1"/>
                </a:solidFill>
                <a:effectLst/>
                <a:latin typeface="Book Antiqua" panose="02040602050305030304" pitchFamily="18" charset="0"/>
              </a:rPr>
              <a:t>Then he appeared to James, then to all the apostles.”</a:t>
            </a:r>
          </a:p>
        </p:txBody>
      </p:sp>
    </p:spTree>
    <p:extLst>
      <p:ext uri="{BB962C8B-B14F-4D97-AF65-F5344CB8AC3E}">
        <p14:creationId xmlns:p14="http://schemas.microsoft.com/office/powerpoint/2010/main" val="37698275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8" name="Rectangle 70">
            <a:extLst>
              <a:ext uri="{FF2B5EF4-FFF2-40B4-BE49-F238E27FC236}">
                <a16:creationId xmlns:a16="http://schemas.microsoft.com/office/drawing/2014/main" id="{6B5E2835-4E47-45B3-9CFE-732FF7B05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Was there a resurrection before Christ?">
            <a:extLst>
              <a:ext uri="{FF2B5EF4-FFF2-40B4-BE49-F238E27FC236}">
                <a16:creationId xmlns:a16="http://schemas.microsoft.com/office/drawing/2014/main" id="{4B9709E3-731B-409D-847A-E1F8F0C866C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276" r="11017" b="1"/>
          <a:stretch/>
        </p:blipFill>
        <p:spPr bwMode="auto">
          <a:xfrm>
            <a:off x="3242695" y="10"/>
            <a:ext cx="8949307"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1029" name="Freeform: Shape 72">
            <a:extLst>
              <a:ext uri="{FF2B5EF4-FFF2-40B4-BE49-F238E27FC236}">
                <a16:creationId xmlns:a16="http://schemas.microsoft.com/office/drawing/2014/main" id="{5B45AD5D-AA52-4F7B-9362-576A39AD9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D5D5D5"/>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5" name="Freeform: Shape 74">
            <a:extLst>
              <a:ext uri="{FF2B5EF4-FFF2-40B4-BE49-F238E27FC236}">
                <a16:creationId xmlns:a16="http://schemas.microsoft.com/office/drawing/2014/main" id="{AEDD7960-4866-4399-BEF6-DD1431AB4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9" name="Rectangle 78">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375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6" name="TextBox 5">
            <a:extLst>
              <a:ext uri="{FF2B5EF4-FFF2-40B4-BE49-F238E27FC236}">
                <a16:creationId xmlns:a16="http://schemas.microsoft.com/office/drawing/2014/main" id="{020AE8E9-5AC1-420E-BC69-3F5F4456A71E}"/>
              </a:ext>
            </a:extLst>
          </p:cNvPr>
          <p:cNvSpPr txBox="1"/>
          <p:nvPr/>
        </p:nvSpPr>
        <p:spPr>
          <a:xfrm>
            <a:off x="377570" y="2660904"/>
            <a:ext cx="3697279" cy="3207258"/>
          </a:xfrm>
          <a:prstGeom prst="rect">
            <a:avLst/>
          </a:prstGeom>
        </p:spPr>
        <p:txBody>
          <a:bodyPr vert="horz" lIns="91440" tIns="45720" rIns="91440" bIns="45720" rtlCol="0" anchor="t">
            <a:noAutofit/>
          </a:bodyPr>
          <a:lstStyle/>
          <a:p>
            <a:pPr>
              <a:lnSpc>
                <a:spcPct val="90000"/>
              </a:lnSpc>
              <a:spcAft>
                <a:spcPts val="600"/>
              </a:spcAft>
            </a:pPr>
            <a:r>
              <a:rPr lang="en-US" sz="4200" dirty="0"/>
              <a:t>Clearly, the disciples believed Jesus appeared to them, whether He did</a:t>
            </a:r>
          </a:p>
        </p:txBody>
      </p:sp>
      <p:sp>
        <p:nvSpPr>
          <p:cNvPr id="33" name="TextBox 32">
            <a:extLst>
              <a:ext uri="{FF2B5EF4-FFF2-40B4-BE49-F238E27FC236}">
                <a16:creationId xmlns:a16="http://schemas.microsoft.com/office/drawing/2014/main" id="{7958B555-7839-4159-A2A1-E730D601D856}"/>
              </a:ext>
            </a:extLst>
          </p:cNvPr>
          <p:cNvSpPr txBox="1"/>
          <p:nvPr/>
        </p:nvSpPr>
        <p:spPr>
          <a:xfrm>
            <a:off x="424815" y="1213104"/>
            <a:ext cx="3438906" cy="1029207"/>
          </a:xfrm>
          <a:prstGeom prst="rect">
            <a:avLst/>
          </a:prstGeom>
        </p:spPr>
        <p:txBody>
          <a:bodyPr vert="horz" lIns="91440" tIns="45720" rIns="91440" bIns="45720" rtlCol="0" anchor="t">
            <a:noAutofit/>
          </a:bodyPr>
          <a:lstStyle/>
          <a:p>
            <a:pPr>
              <a:lnSpc>
                <a:spcPct val="90000"/>
              </a:lnSpc>
              <a:spcAft>
                <a:spcPts val="600"/>
              </a:spcAft>
            </a:pPr>
            <a:endParaRPr lang="en-US" sz="4200" dirty="0"/>
          </a:p>
        </p:txBody>
      </p:sp>
      <p:sp>
        <p:nvSpPr>
          <p:cNvPr id="34" name="TextBox 33">
            <a:extLst>
              <a:ext uri="{FF2B5EF4-FFF2-40B4-BE49-F238E27FC236}">
                <a16:creationId xmlns:a16="http://schemas.microsoft.com/office/drawing/2014/main" id="{E133703D-005B-449E-B815-55F656869FDF}"/>
              </a:ext>
            </a:extLst>
          </p:cNvPr>
          <p:cNvSpPr txBox="1"/>
          <p:nvPr/>
        </p:nvSpPr>
        <p:spPr>
          <a:xfrm>
            <a:off x="424815" y="1571507"/>
            <a:ext cx="3438906" cy="770372"/>
          </a:xfrm>
          <a:prstGeom prst="rect">
            <a:avLst/>
          </a:prstGeom>
        </p:spPr>
        <p:txBody>
          <a:bodyPr vert="horz" lIns="91440" tIns="45720" rIns="91440" bIns="45720" rtlCol="0" anchor="t">
            <a:noAutofit/>
          </a:bodyPr>
          <a:lstStyle/>
          <a:p>
            <a:pPr>
              <a:lnSpc>
                <a:spcPct val="90000"/>
              </a:lnSpc>
              <a:spcAft>
                <a:spcPts val="600"/>
              </a:spcAft>
            </a:pPr>
            <a:r>
              <a:rPr lang="en-US" sz="4600" b="1" dirty="0"/>
              <a:t>Conclusion</a:t>
            </a:r>
          </a:p>
        </p:txBody>
      </p:sp>
    </p:spTree>
    <p:extLst>
      <p:ext uri="{BB962C8B-B14F-4D97-AF65-F5344CB8AC3E}">
        <p14:creationId xmlns:p14="http://schemas.microsoft.com/office/powerpoint/2010/main" val="12441113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9203DE33-2CD4-4CA8-9AF3-37C3B6513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0AF57B88-1D4C-41FA-A761-EC1DD10C3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a:extLst>
              <a:ext uri="{FF2B5EF4-FFF2-40B4-BE49-F238E27FC236}">
                <a16:creationId xmlns:a16="http://schemas.microsoft.com/office/drawing/2014/main" id="{D2548F45-5164-4ABB-8212-7F293FDED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Was Paul Converted or Called? - exegetical.tools">
            <a:extLst>
              <a:ext uri="{FF2B5EF4-FFF2-40B4-BE49-F238E27FC236}">
                <a16:creationId xmlns:a16="http://schemas.microsoft.com/office/drawing/2014/main" id="{8FFB9F4C-8CDA-4D3A-9899-E1C3ED6A549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700" r="20994"/>
          <a:stretch/>
        </p:blipFill>
        <p:spPr bwMode="auto">
          <a:xfrm>
            <a:off x="4038599" y="10"/>
            <a:ext cx="8160026" cy="6875809"/>
          </a:xfrm>
          <a:prstGeom prst="rect">
            <a:avLst/>
          </a:prstGeom>
          <a:noFill/>
          <a:extLst>
            <a:ext uri="{909E8E84-426E-40DD-AFC4-6F175D3DCCD1}">
              <a14:hiddenFill xmlns:a14="http://schemas.microsoft.com/office/drawing/2010/main">
                <a:solidFill>
                  <a:srgbClr val="FFFFFF"/>
                </a:solidFill>
              </a14:hiddenFill>
            </a:ext>
          </a:extLst>
        </p:spPr>
      </p:pic>
      <p:sp>
        <p:nvSpPr>
          <p:cNvPr id="79" name="Freeform: Shape 78">
            <a:extLst>
              <a:ext uri="{FF2B5EF4-FFF2-40B4-BE49-F238E27FC236}">
                <a16:creationId xmlns:a16="http://schemas.microsoft.com/office/drawing/2014/main" id="{5E81CCFB-7BEF-4186-86FB-D09450B4D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TextBox 5">
            <a:extLst>
              <a:ext uri="{FF2B5EF4-FFF2-40B4-BE49-F238E27FC236}">
                <a16:creationId xmlns:a16="http://schemas.microsoft.com/office/drawing/2014/main" id="{FF2BC91C-110E-4605-92A2-8C7658ED6ACB}"/>
              </a:ext>
            </a:extLst>
          </p:cNvPr>
          <p:cNvSpPr txBox="1"/>
          <p:nvPr/>
        </p:nvSpPr>
        <p:spPr>
          <a:xfrm>
            <a:off x="315495" y="150060"/>
            <a:ext cx="3407607" cy="2112562"/>
          </a:xfrm>
          <a:prstGeom prst="rect">
            <a:avLst/>
          </a:prstGeom>
        </p:spPr>
        <p:txBody>
          <a:bodyPr vert="horz" lIns="91440" tIns="45720" rIns="91440" bIns="45720" rtlCol="0" anchor="t">
            <a:noAutofit/>
          </a:bodyPr>
          <a:lstStyle/>
          <a:p>
            <a:pPr algn="ctr">
              <a:lnSpc>
                <a:spcPct val="90000"/>
              </a:lnSpc>
              <a:spcBef>
                <a:spcPct val="0"/>
              </a:spcBef>
              <a:spcAft>
                <a:spcPts val="600"/>
              </a:spcAft>
            </a:pPr>
            <a:r>
              <a:rPr lang="en-US" sz="5500" b="1" dirty="0">
                <a:solidFill>
                  <a:srgbClr val="FFFFFF"/>
                </a:solidFill>
                <a:latin typeface="+mj-lt"/>
                <a:ea typeface="+mj-ea"/>
                <a:cs typeface="+mj-cs"/>
              </a:rPr>
              <a:t>3. The conversion of Paul</a:t>
            </a:r>
          </a:p>
        </p:txBody>
      </p:sp>
      <p:sp>
        <p:nvSpPr>
          <p:cNvPr id="13" name="TextBox 12">
            <a:extLst>
              <a:ext uri="{FF2B5EF4-FFF2-40B4-BE49-F238E27FC236}">
                <a16:creationId xmlns:a16="http://schemas.microsoft.com/office/drawing/2014/main" id="{F99CD7C1-BC7D-4D62-8D80-5D768B7A8158}"/>
              </a:ext>
            </a:extLst>
          </p:cNvPr>
          <p:cNvSpPr txBox="1"/>
          <p:nvPr/>
        </p:nvSpPr>
        <p:spPr>
          <a:xfrm>
            <a:off x="261250" y="2645480"/>
            <a:ext cx="3569070" cy="3785652"/>
          </a:xfrm>
          <a:prstGeom prst="rect">
            <a:avLst/>
          </a:prstGeom>
          <a:noFill/>
        </p:spPr>
        <p:txBody>
          <a:bodyPr wrap="square" rtlCol="0">
            <a:spAutoFit/>
          </a:bodyPr>
          <a:lstStyle/>
          <a:p>
            <a:pPr algn="ctr"/>
            <a:r>
              <a:rPr lang="en-US" sz="4800" dirty="0">
                <a:solidFill>
                  <a:schemeClr val="bg1"/>
                </a:solidFill>
              </a:rPr>
              <a:t>Paul started off as a persecutor of the earliest Christians </a:t>
            </a:r>
          </a:p>
        </p:txBody>
      </p:sp>
    </p:spTree>
    <p:extLst>
      <p:ext uri="{BB962C8B-B14F-4D97-AF65-F5344CB8AC3E}">
        <p14:creationId xmlns:p14="http://schemas.microsoft.com/office/powerpoint/2010/main" val="2808891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900" decel="100000" fill="hold"/>
                                        <p:tgtEl>
                                          <p:spTgt spid="1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descr="Feast of St. Stephen, First Martyr - Catholic Daily Reflections">
            <a:extLst>
              <a:ext uri="{FF2B5EF4-FFF2-40B4-BE49-F238E27FC236}">
                <a16:creationId xmlns:a16="http://schemas.microsoft.com/office/drawing/2014/main" id="{32AB2C3C-ABE5-4C44-90F9-4DB31C12388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626" r="19762"/>
          <a:stretch/>
        </p:blipFill>
        <p:spPr bwMode="auto">
          <a:xfrm>
            <a:off x="4236720" y="10"/>
            <a:ext cx="7955279" cy="6857990"/>
          </a:xfrm>
          <a:custGeom>
            <a:avLst/>
            <a:gdLst/>
            <a:ahLst/>
            <a:cxnLst/>
            <a:rect l="l" t="t" r="r" b="b"/>
            <a:pathLst>
              <a:path w="12192000" h="6858000">
                <a:moveTo>
                  <a:pt x="0" y="0"/>
                </a:moveTo>
                <a:lnTo>
                  <a:pt x="12192000" y="0"/>
                </a:lnTo>
                <a:lnTo>
                  <a:pt x="12192000"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10" name="Freeform: Shape 9">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1" name="Group 10">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2" name="Group 11">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6" name="Freeform: Shape 15">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3" name="Group 12">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3">
                  <a:alphaModFix amt="57000"/>
                </a:blip>
                <a:tile tx="0" ty="0" sx="100000" sy="100000" flip="none" algn="tl"/>
              </a:blipFill>
              <a:effectLst/>
            </p:grpSpPr>
            <p:sp>
              <p:nvSpPr>
                <p:cNvPr id="14" name="Freeform: Shape 13">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18" name="TextBox 17">
            <a:extLst>
              <a:ext uri="{FF2B5EF4-FFF2-40B4-BE49-F238E27FC236}">
                <a16:creationId xmlns:a16="http://schemas.microsoft.com/office/drawing/2014/main" id="{545FBBAF-A7C7-4FEE-81FE-4C65F49C63A5}"/>
              </a:ext>
            </a:extLst>
          </p:cNvPr>
          <p:cNvSpPr txBox="1"/>
          <p:nvPr/>
        </p:nvSpPr>
        <p:spPr>
          <a:xfrm>
            <a:off x="350041" y="467361"/>
            <a:ext cx="3241040" cy="5693866"/>
          </a:xfrm>
          <a:prstGeom prst="rect">
            <a:avLst/>
          </a:prstGeom>
          <a:noFill/>
        </p:spPr>
        <p:txBody>
          <a:bodyPr wrap="square" rtlCol="0">
            <a:spAutoFit/>
          </a:bodyPr>
          <a:lstStyle/>
          <a:p>
            <a:pPr algn="ctr"/>
            <a:r>
              <a:rPr lang="en-US" sz="5200" dirty="0">
                <a:solidFill>
                  <a:schemeClr val="bg1"/>
                </a:solidFill>
              </a:rPr>
              <a:t>We first hear about Paul at the execution of Stephen for his faith in Jesus</a:t>
            </a:r>
          </a:p>
        </p:txBody>
      </p:sp>
    </p:spTree>
    <p:extLst>
      <p:ext uri="{BB962C8B-B14F-4D97-AF65-F5344CB8AC3E}">
        <p14:creationId xmlns:p14="http://schemas.microsoft.com/office/powerpoint/2010/main" val="3180685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900" decel="100000" fill="hold"/>
                                        <p:tgtEl>
                                          <p:spTgt spid="1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ook open on a table&#10;&#10;Description automatically generated with low confidence">
            <a:extLst>
              <a:ext uri="{FF2B5EF4-FFF2-40B4-BE49-F238E27FC236}">
                <a16:creationId xmlns:a16="http://schemas.microsoft.com/office/drawing/2014/main" id="{2437351D-5431-43E5-B26C-32531C565F46}"/>
              </a:ext>
            </a:extLst>
          </p:cNvPr>
          <p:cNvPicPr>
            <a:picLocks noChangeAspect="1"/>
          </p:cNvPicPr>
          <p:nvPr/>
        </p:nvPicPr>
        <p:blipFill rotWithShape="1">
          <a:blip r:embed="rId2">
            <a:alphaModFix amt="29000"/>
            <a:extLst>
              <a:ext uri="{BEBA8EAE-BF5A-486C-A8C5-ECC9F3942E4B}">
                <a14:imgProps xmlns:a14="http://schemas.microsoft.com/office/drawing/2010/main">
                  <a14:imgLayer r:embed="rId3">
                    <a14:imgEffect>
                      <a14:saturation sat="181000"/>
                    </a14:imgEffect>
                    <a14:imgEffect>
                      <a14:brightnessContrast bright="-8000"/>
                    </a14:imgEffect>
                  </a14:imgLayer>
                </a14:imgProps>
              </a:ext>
              <a:ext uri="{28A0092B-C50C-407E-A947-70E740481C1C}">
                <a14:useLocalDpi xmlns:a14="http://schemas.microsoft.com/office/drawing/2010/main" val="0"/>
              </a:ext>
            </a:extLst>
          </a:blip>
          <a:srcRect b="3043"/>
          <a:stretch/>
        </p:blipFill>
        <p:spPr>
          <a:xfrm>
            <a:off x="29357" y="0"/>
            <a:ext cx="12162643" cy="6858000"/>
          </a:xfrm>
          <a:prstGeom prst="rect">
            <a:avLst/>
          </a:prstGeom>
        </p:spPr>
      </p:pic>
      <p:sp>
        <p:nvSpPr>
          <p:cNvPr id="4" name="Rectangle 3">
            <a:extLst>
              <a:ext uri="{FF2B5EF4-FFF2-40B4-BE49-F238E27FC236}">
                <a16:creationId xmlns:a16="http://schemas.microsoft.com/office/drawing/2014/main" id="{3773DAB6-8EC9-421F-B50C-87A53FB46B17}"/>
              </a:ext>
            </a:extLst>
          </p:cNvPr>
          <p:cNvSpPr/>
          <p:nvPr/>
        </p:nvSpPr>
        <p:spPr>
          <a:xfrm>
            <a:off x="836543" y="371382"/>
            <a:ext cx="10548269" cy="3785652"/>
          </a:xfrm>
          <a:prstGeom prst="rect">
            <a:avLst/>
          </a:prstGeom>
        </p:spPr>
        <p:txBody>
          <a:bodyPr wrap="square">
            <a:spAutoFit/>
          </a:bodyPr>
          <a:lstStyle/>
          <a:p>
            <a:pPr algn="ctr"/>
            <a:r>
              <a:rPr lang="en-US" sz="6000" dirty="0">
                <a:solidFill>
                  <a:schemeClr val="bg1"/>
                </a:solidFill>
              </a:rPr>
              <a:t>“He who formerly persecuted us now preaches the faith which he once </a:t>
            </a:r>
            <a:r>
              <a:rPr lang="en-US" sz="6000" i="1" dirty="0">
                <a:solidFill>
                  <a:schemeClr val="bg1"/>
                </a:solidFill>
              </a:rPr>
              <a:t>tried to</a:t>
            </a:r>
            <a:r>
              <a:rPr lang="en-US" sz="6000" dirty="0">
                <a:solidFill>
                  <a:schemeClr val="bg1"/>
                </a:solidFill>
              </a:rPr>
              <a:t> destroy.” </a:t>
            </a:r>
          </a:p>
          <a:p>
            <a:pPr algn="ctr"/>
            <a:r>
              <a:rPr lang="en-US" sz="6000" dirty="0">
                <a:solidFill>
                  <a:schemeClr val="bg1"/>
                </a:solidFill>
              </a:rPr>
              <a:t>Galatians 1:23</a:t>
            </a:r>
          </a:p>
        </p:txBody>
      </p:sp>
    </p:spTree>
    <p:extLst>
      <p:ext uri="{BB962C8B-B14F-4D97-AF65-F5344CB8AC3E}">
        <p14:creationId xmlns:p14="http://schemas.microsoft.com/office/powerpoint/2010/main" val="900782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ook open on a table&#10;&#10;Description automatically generated with low confidence">
            <a:extLst>
              <a:ext uri="{FF2B5EF4-FFF2-40B4-BE49-F238E27FC236}">
                <a16:creationId xmlns:a16="http://schemas.microsoft.com/office/drawing/2014/main" id="{2437351D-5431-43E5-B26C-32531C565F46}"/>
              </a:ext>
            </a:extLst>
          </p:cNvPr>
          <p:cNvPicPr>
            <a:picLocks noChangeAspect="1"/>
          </p:cNvPicPr>
          <p:nvPr/>
        </p:nvPicPr>
        <p:blipFill rotWithShape="1">
          <a:blip r:embed="rId2">
            <a:alphaModFix amt="29000"/>
            <a:extLst>
              <a:ext uri="{BEBA8EAE-BF5A-486C-A8C5-ECC9F3942E4B}">
                <a14:imgProps xmlns:a14="http://schemas.microsoft.com/office/drawing/2010/main">
                  <a14:imgLayer r:embed="rId3">
                    <a14:imgEffect>
                      <a14:saturation sat="181000"/>
                    </a14:imgEffect>
                    <a14:imgEffect>
                      <a14:brightnessContrast bright="-8000"/>
                    </a14:imgEffect>
                  </a14:imgLayer>
                </a14:imgProps>
              </a:ext>
              <a:ext uri="{28A0092B-C50C-407E-A947-70E740481C1C}">
                <a14:useLocalDpi xmlns:a14="http://schemas.microsoft.com/office/drawing/2010/main" val="0"/>
              </a:ext>
            </a:extLst>
          </a:blip>
          <a:srcRect b="3043"/>
          <a:stretch/>
        </p:blipFill>
        <p:spPr>
          <a:xfrm>
            <a:off x="29357" y="0"/>
            <a:ext cx="12162643" cy="6858000"/>
          </a:xfrm>
          <a:prstGeom prst="rect">
            <a:avLst/>
          </a:prstGeom>
        </p:spPr>
      </p:pic>
      <p:sp>
        <p:nvSpPr>
          <p:cNvPr id="4" name="Rectangle 3">
            <a:extLst>
              <a:ext uri="{FF2B5EF4-FFF2-40B4-BE49-F238E27FC236}">
                <a16:creationId xmlns:a16="http://schemas.microsoft.com/office/drawing/2014/main" id="{3773DAB6-8EC9-421F-B50C-87A53FB46B17}"/>
              </a:ext>
            </a:extLst>
          </p:cNvPr>
          <p:cNvSpPr/>
          <p:nvPr/>
        </p:nvSpPr>
        <p:spPr>
          <a:xfrm>
            <a:off x="836543" y="371382"/>
            <a:ext cx="10548269" cy="4324261"/>
          </a:xfrm>
          <a:prstGeom prst="rect">
            <a:avLst/>
          </a:prstGeom>
        </p:spPr>
        <p:txBody>
          <a:bodyPr wrap="square">
            <a:spAutoFit/>
          </a:bodyPr>
          <a:lstStyle/>
          <a:p>
            <a:pPr algn="ctr"/>
            <a:r>
              <a:rPr lang="en-US" sz="5500" dirty="0">
                <a:solidFill>
                  <a:schemeClr val="bg1"/>
                </a:solidFill>
              </a:rPr>
              <a:t>1 Corinthians 15:9:</a:t>
            </a:r>
            <a:r>
              <a:rPr lang="en-US" sz="5500" b="1" baseline="30000" dirty="0">
                <a:solidFill>
                  <a:schemeClr val="bg1"/>
                </a:solidFill>
              </a:rPr>
              <a:t> ”</a:t>
            </a:r>
            <a:r>
              <a:rPr lang="en-US" sz="5500" dirty="0">
                <a:solidFill>
                  <a:schemeClr val="bg1"/>
                </a:solidFill>
              </a:rPr>
              <a:t>For I am the least of the apostles, who am not worthy to be called an apostle, because I persecuted </a:t>
            </a:r>
          </a:p>
          <a:p>
            <a:pPr algn="ctr"/>
            <a:r>
              <a:rPr lang="en-US" sz="5500" dirty="0">
                <a:solidFill>
                  <a:schemeClr val="bg1"/>
                </a:solidFill>
              </a:rPr>
              <a:t>the church of God.”</a:t>
            </a:r>
          </a:p>
        </p:txBody>
      </p:sp>
    </p:spTree>
    <p:extLst>
      <p:ext uri="{BB962C8B-B14F-4D97-AF65-F5344CB8AC3E}">
        <p14:creationId xmlns:p14="http://schemas.microsoft.com/office/powerpoint/2010/main" val="4166742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01795685-3D2C-47A6-A9A8-3BAE022C38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Change Management Resources – CMA">
            <a:extLst>
              <a:ext uri="{FF2B5EF4-FFF2-40B4-BE49-F238E27FC236}">
                <a16:creationId xmlns:a16="http://schemas.microsoft.com/office/drawing/2014/main" id="{8D2D011A-AD93-479B-9428-4DA8DC732DA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787"/>
          <a:stretch/>
        </p:blipFill>
        <p:spPr bwMode="auto">
          <a:xfrm>
            <a:off x="643426" y="10"/>
            <a:ext cx="10905149" cy="6857990"/>
          </a:xfrm>
          <a:prstGeom prst="rect">
            <a:avLst/>
          </a:prstGeom>
          <a:noFill/>
          <a:extLst>
            <a:ext uri="{909E8E84-426E-40DD-AFC4-6F175D3DCCD1}">
              <a14:hiddenFill xmlns:a14="http://schemas.microsoft.com/office/drawing/2010/main">
                <a:solidFill>
                  <a:srgbClr val="FFFFFF"/>
                </a:solidFill>
              </a14:hiddenFill>
            </a:ext>
          </a:extLst>
        </p:spPr>
      </p:pic>
      <p:sp>
        <p:nvSpPr>
          <p:cNvPr id="75" name="Freeform 6">
            <a:extLst>
              <a:ext uri="{FF2B5EF4-FFF2-40B4-BE49-F238E27FC236}">
                <a16:creationId xmlns:a16="http://schemas.microsoft.com/office/drawing/2014/main" id="{74E5C9C3-37C9-425E-A935-0CE649921D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1"/>
          </a:solidFill>
          <a:ln w="0">
            <a:noFill/>
            <a:prstDash val="solid"/>
            <a:round/>
            <a:headEnd/>
            <a:tailEnd/>
          </a:ln>
        </p:spPr>
      </p:sp>
      <p:sp>
        <p:nvSpPr>
          <p:cNvPr id="77" name="Freeform 6">
            <a:extLst>
              <a:ext uri="{FF2B5EF4-FFF2-40B4-BE49-F238E27FC236}">
                <a16:creationId xmlns:a16="http://schemas.microsoft.com/office/drawing/2014/main" id="{2526C943-4313-4653-93E0-80AA1FD610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accent1">
              <a:lumMod val="50000"/>
              <a:alpha val="40000"/>
            </a:schemeClr>
          </a:solidFill>
          <a:ln w="0">
            <a:noFill/>
            <a:prstDash val="solid"/>
            <a:round/>
            <a:headEnd/>
            <a:tailEnd/>
          </a:ln>
        </p:spPr>
      </p:sp>
      <p:sp>
        <p:nvSpPr>
          <p:cNvPr id="79" name="Freeform 6">
            <a:extLst>
              <a:ext uri="{FF2B5EF4-FFF2-40B4-BE49-F238E27FC236}">
                <a16:creationId xmlns:a16="http://schemas.microsoft.com/office/drawing/2014/main" id="{15BDA691-46A7-4C7D-9398-AEAD6CEA7A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0800000">
            <a:off x="11306175"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1"/>
          </a:solidFill>
          <a:ln w="0">
            <a:noFill/>
            <a:prstDash val="solid"/>
            <a:round/>
            <a:headEnd/>
            <a:tailEnd/>
          </a:ln>
        </p:spPr>
      </p:sp>
      <p:sp>
        <p:nvSpPr>
          <p:cNvPr id="81" name="Freeform 6">
            <a:extLst>
              <a:ext uri="{FF2B5EF4-FFF2-40B4-BE49-F238E27FC236}">
                <a16:creationId xmlns:a16="http://schemas.microsoft.com/office/drawing/2014/main" id="{CD5DAA0A-0AC7-40DE-96E8-1DE5C6B0FE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0800000">
            <a:off x="11306175"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accent1">
              <a:lumMod val="50000"/>
              <a:alpha val="40000"/>
            </a:schemeClr>
          </a:solidFill>
          <a:ln w="0">
            <a:noFill/>
            <a:prstDash val="solid"/>
            <a:round/>
            <a:headEnd/>
            <a:tailEnd/>
          </a:ln>
        </p:spPr>
      </p:sp>
      <p:sp>
        <p:nvSpPr>
          <p:cNvPr id="17" name="TextBox 16">
            <a:extLst>
              <a:ext uri="{FF2B5EF4-FFF2-40B4-BE49-F238E27FC236}">
                <a16:creationId xmlns:a16="http://schemas.microsoft.com/office/drawing/2014/main" id="{51F1B597-0459-49C4-BD7C-C51DBE702362}"/>
              </a:ext>
            </a:extLst>
          </p:cNvPr>
          <p:cNvSpPr txBox="1"/>
          <p:nvPr/>
        </p:nvSpPr>
        <p:spPr>
          <a:xfrm>
            <a:off x="5560524" y="264160"/>
            <a:ext cx="5423938" cy="3939540"/>
          </a:xfrm>
          <a:prstGeom prst="rect">
            <a:avLst/>
          </a:prstGeom>
          <a:noFill/>
        </p:spPr>
        <p:txBody>
          <a:bodyPr wrap="square" rtlCol="0">
            <a:spAutoFit/>
          </a:bodyPr>
          <a:lstStyle/>
          <a:p>
            <a:pPr algn="ctr"/>
            <a:r>
              <a:rPr lang="en-US" sz="5000" dirty="0">
                <a:solidFill>
                  <a:schemeClr val="bg1"/>
                </a:solidFill>
              </a:rPr>
              <a:t>Paul begins as the enemy of the church, and then completely changes to lead the church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900" decel="100000" fill="hold"/>
                                        <p:tgtEl>
                                          <p:spTgt spid="1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ook open on a table&#10;&#10;Description automatically generated with low confidence">
            <a:extLst>
              <a:ext uri="{FF2B5EF4-FFF2-40B4-BE49-F238E27FC236}">
                <a16:creationId xmlns:a16="http://schemas.microsoft.com/office/drawing/2014/main" id="{C2C699F0-819D-4605-9398-4F86C011D0A3}"/>
              </a:ext>
            </a:extLst>
          </p:cNvPr>
          <p:cNvPicPr>
            <a:picLocks noChangeAspect="1"/>
          </p:cNvPicPr>
          <p:nvPr/>
        </p:nvPicPr>
        <p:blipFill rotWithShape="1">
          <a:blip r:embed="rId2">
            <a:alphaModFix amt="29000"/>
            <a:extLst>
              <a:ext uri="{BEBA8EAE-BF5A-486C-A8C5-ECC9F3942E4B}">
                <a14:imgProps xmlns:a14="http://schemas.microsoft.com/office/drawing/2010/main">
                  <a14:imgLayer r:embed="rId3">
                    <a14:imgEffect>
                      <a14:saturation sat="181000"/>
                    </a14:imgEffect>
                    <a14:imgEffect>
                      <a14:brightnessContrast bright="-8000"/>
                    </a14:imgEffect>
                  </a14:imgLayer>
                </a14:imgProps>
              </a:ext>
              <a:ext uri="{28A0092B-C50C-407E-A947-70E740481C1C}">
                <a14:useLocalDpi xmlns:a14="http://schemas.microsoft.com/office/drawing/2010/main" val="0"/>
              </a:ext>
            </a:extLst>
          </a:blip>
          <a:srcRect b="3043"/>
          <a:stretch/>
        </p:blipFill>
        <p:spPr>
          <a:xfrm>
            <a:off x="29357" y="0"/>
            <a:ext cx="12162643" cy="6858000"/>
          </a:xfrm>
          <a:prstGeom prst="rect">
            <a:avLst/>
          </a:prstGeom>
        </p:spPr>
      </p:pic>
      <p:sp>
        <p:nvSpPr>
          <p:cNvPr id="8" name="Rectangle 7">
            <a:extLst>
              <a:ext uri="{FF2B5EF4-FFF2-40B4-BE49-F238E27FC236}">
                <a16:creationId xmlns:a16="http://schemas.microsoft.com/office/drawing/2014/main" id="{1B49D38C-BFD3-4D14-960F-C7E6DEFEEA69}"/>
              </a:ext>
            </a:extLst>
          </p:cNvPr>
          <p:cNvSpPr/>
          <p:nvPr/>
        </p:nvSpPr>
        <p:spPr>
          <a:xfrm>
            <a:off x="621738" y="345441"/>
            <a:ext cx="10977880" cy="4339650"/>
          </a:xfrm>
          <a:prstGeom prst="rect">
            <a:avLst/>
          </a:prstGeom>
        </p:spPr>
        <p:txBody>
          <a:bodyPr wrap="square">
            <a:spAutoFit/>
          </a:bodyPr>
          <a:lstStyle/>
          <a:p>
            <a:pPr algn="ctr"/>
            <a:r>
              <a:rPr lang="en-US" sz="4600" dirty="0">
                <a:solidFill>
                  <a:schemeClr val="bg1"/>
                </a:solidFill>
              </a:rPr>
              <a:t>Acts 9:1-6: “Then Saul, still breathing threats and murder against the disciples of the Lord, went to the high priest </a:t>
            </a:r>
            <a:r>
              <a:rPr lang="en-US" sz="4600" b="1" baseline="30000" dirty="0">
                <a:solidFill>
                  <a:schemeClr val="bg1"/>
                </a:solidFill>
              </a:rPr>
              <a:t> </a:t>
            </a:r>
            <a:r>
              <a:rPr lang="en-US" sz="4600" dirty="0">
                <a:solidFill>
                  <a:schemeClr val="bg1"/>
                </a:solidFill>
              </a:rPr>
              <a:t>and asked letters from him to the synagogues of Damascus, so that if he found any who were of the Way, whether men or women, he might…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When Was the Bible Written? History of Old and New Testament Compiled">
            <a:extLst>
              <a:ext uri="{FF2B5EF4-FFF2-40B4-BE49-F238E27FC236}">
                <a16:creationId xmlns:a16="http://schemas.microsoft.com/office/drawing/2014/main" id="{3338AD23-011C-4813-B3A4-EA6923E7FC7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814" r="14019" b="1"/>
          <a:stretch/>
        </p:blipFill>
        <p:spPr bwMode="auto">
          <a:xfrm>
            <a:off x="20" y="431"/>
            <a:ext cx="8115280" cy="640831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56743367-4288-4D2D-918F-37B34D1501D5}"/>
              </a:ext>
            </a:extLst>
          </p:cNvPr>
          <p:cNvSpPr/>
          <p:nvPr/>
        </p:nvSpPr>
        <p:spPr>
          <a:xfrm>
            <a:off x="8433643" y="275283"/>
            <a:ext cx="3482132" cy="3540265"/>
          </a:xfrm>
          <a:prstGeom prst="rect">
            <a:avLst/>
          </a:prstGeom>
        </p:spPr>
        <p:txBody>
          <a:bodyPr vert="horz" lIns="91440" tIns="45720" rIns="91440" bIns="45720" rtlCol="0">
            <a:noAutofit/>
          </a:bodyPr>
          <a:lstStyle/>
          <a:p>
            <a:pPr>
              <a:lnSpc>
                <a:spcPct val="90000"/>
              </a:lnSpc>
              <a:spcBef>
                <a:spcPct val="0"/>
              </a:spcBef>
              <a:spcAft>
                <a:spcPts val="600"/>
              </a:spcAft>
            </a:pPr>
            <a:r>
              <a:rPr lang="en-US" sz="4500" b="1" dirty="0">
                <a:latin typeface="Book Antiqua" panose="02040602050305030304" pitchFamily="18" charset="0"/>
              </a:rPr>
              <a:t>The claims of scripture are uniform, Christ died a rose again on the third day, just as He claimed He would</a:t>
            </a:r>
            <a:endParaRPr lang="en-US" sz="4500" dirty="0">
              <a:latin typeface="Book Antiqua" panose="02040602050305030304" pitchFamily="18" charset="0"/>
            </a:endParaRPr>
          </a:p>
        </p:txBody>
      </p:sp>
      <p:sp>
        <p:nvSpPr>
          <p:cNvPr id="73" name="Rectangle 72">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76142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ook open on a table&#10;&#10;Description automatically generated with low confidence">
            <a:extLst>
              <a:ext uri="{FF2B5EF4-FFF2-40B4-BE49-F238E27FC236}">
                <a16:creationId xmlns:a16="http://schemas.microsoft.com/office/drawing/2014/main" id="{C2C699F0-819D-4605-9398-4F86C011D0A3}"/>
              </a:ext>
            </a:extLst>
          </p:cNvPr>
          <p:cNvPicPr>
            <a:picLocks noChangeAspect="1"/>
          </p:cNvPicPr>
          <p:nvPr/>
        </p:nvPicPr>
        <p:blipFill rotWithShape="1">
          <a:blip r:embed="rId2">
            <a:alphaModFix amt="29000"/>
            <a:extLst>
              <a:ext uri="{BEBA8EAE-BF5A-486C-A8C5-ECC9F3942E4B}">
                <a14:imgProps xmlns:a14="http://schemas.microsoft.com/office/drawing/2010/main">
                  <a14:imgLayer r:embed="rId3">
                    <a14:imgEffect>
                      <a14:saturation sat="181000"/>
                    </a14:imgEffect>
                    <a14:imgEffect>
                      <a14:brightnessContrast bright="-8000"/>
                    </a14:imgEffect>
                  </a14:imgLayer>
                </a14:imgProps>
              </a:ext>
              <a:ext uri="{28A0092B-C50C-407E-A947-70E740481C1C}">
                <a14:useLocalDpi xmlns:a14="http://schemas.microsoft.com/office/drawing/2010/main" val="0"/>
              </a:ext>
            </a:extLst>
          </a:blip>
          <a:srcRect b="3043"/>
          <a:stretch/>
        </p:blipFill>
        <p:spPr>
          <a:xfrm>
            <a:off x="29357" y="0"/>
            <a:ext cx="12162643" cy="6858000"/>
          </a:xfrm>
          <a:prstGeom prst="rect">
            <a:avLst/>
          </a:prstGeom>
        </p:spPr>
      </p:pic>
      <p:sp>
        <p:nvSpPr>
          <p:cNvPr id="8" name="Rectangle 7">
            <a:extLst>
              <a:ext uri="{FF2B5EF4-FFF2-40B4-BE49-F238E27FC236}">
                <a16:creationId xmlns:a16="http://schemas.microsoft.com/office/drawing/2014/main" id="{1B49D38C-BFD3-4D14-960F-C7E6DEFEEA69}"/>
              </a:ext>
            </a:extLst>
          </p:cNvPr>
          <p:cNvSpPr/>
          <p:nvPr/>
        </p:nvSpPr>
        <p:spPr>
          <a:xfrm>
            <a:off x="621738" y="345441"/>
            <a:ext cx="10977880" cy="4524315"/>
          </a:xfrm>
          <a:prstGeom prst="rect">
            <a:avLst/>
          </a:prstGeom>
        </p:spPr>
        <p:txBody>
          <a:bodyPr wrap="square">
            <a:spAutoFit/>
          </a:bodyPr>
          <a:lstStyle/>
          <a:p>
            <a:pPr algn="ctr"/>
            <a:r>
              <a:rPr lang="en-US" sz="4800" dirty="0">
                <a:solidFill>
                  <a:schemeClr val="bg1"/>
                </a:solidFill>
              </a:rPr>
              <a:t>bring them bound to Jerusalem. As he journeyed he came near Damascus, and suddenly a light shone around him from heaven. Then he fell to the ground, and heard a voice saying to him, “Saul, Saul, why are you persecuting Me?”</a:t>
            </a:r>
            <a:endParaRPr lang="en-US" sz="4600" dirty="0">
              <a:solidFill>
                <a:schemeClr val="bg1"/>
              </a:solidFill>
            </a:endParaRPr>
          </a:p>
        </p:txBody>
      </p:sp>
    </p:spTree>
    <p:extLst>
      <p:ext uri="{BB962C8B-B14F-4D97-AF65-F5344CB8AC3E}">
        <p14:creationId xmlns:p14="http://schemas.microsoft.com/office/powerpoint/2010/main" val="11819961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ook open on a table&#10;&#10;Description automatically generated with low confidence">
            <a:extLst>
              <a:ext uri="{FF2B5EF4-FFF2-40B4-BE49-F238E27FC236}">
                <a16:creationId xmlns:a16="http://schemas.microsoft.com/office/drawing/2014/main" id="{C2C699F0-819D-4605-9398-4F86C011D0A3}"/>
              </a:ext>
            </a:extLst>
          </p:cNvPr>
          <p:cNvPicPr>
            <a:picLocks noChangeAspect="1"/>
          </p:cNvPicPr>
          <p:nvPr/>
        </p:nvPicPr>
        <p:blipFill rotWithShape="1">
          <a:blip r:embed="rId2">
            <a:alphaModFix amt="29000"/>
            <a:extLst>
              <a:ext uri="{BEBA8EAE-BF5A-486C-A8C5-ECC9F3942E4B}">
                <a14:imgProps xmlns:a14="http://schemas.microsoft.com/office/drawing/2010/main">
                  <a14:imgLayer r:embed="rId3">
                    <a14:imgEffect>
                      <a14:saturation sat="181000"/>
                    </a14:imgEffect>
                    <a14:imgEffect>
                      <a14:brightnessContrast bright="-8000"/>
                    </a14:imgEffect>
                  </a14:imgLayer>
                </a14:imgProps>
              </a:ext>
              <a:ext uri="{28A0092B-C50C-407E-A947-70E740481C1C}">
                <a14:useLocalDpi xmlns:a14="http://schemas.microsoft.com/office/drawing/2010/main" val="0"/>
              </a:ext>
            </a:extLst>
          </a:blip>
          <a:srcRect b="3043"/>
          <a:stretch/>
        </p:blipFill>
        <p:spPr>
          <a:xfrm>
            <a:off x="29357" y="0"/>
            <a:ext cx="12162643" cy="6858000"/>
          </a:xfrm>
          <a:prstGeom prst="rect">
            <a:avLst/>
          </a:prstGeom>
        </p:spPr>
      </p:pic>
      <p:sp>
        <p:nvSpPr>
          <p:cNvPr id="8" name="Rectangle 7">
            <a:extLst>
              <a:ext uri="{FF2B5EF4-FFF2-40B4-BE49-F238E27FC236}">
                <a16:creationId xmlns:a16="http://schemas.microsoft.com/office/drawing/2014/main" id="{1B49D38C-BFD3-4D14-960F-C7E6DEFEEA69}"/>
              </a:ext>
            </a:extLst>
          </p:cNvPr>
          <p:cNvSpPr/>
          <p:nvPr/>
        </p:nvSpPr>
        <p:spPr>
          <a:xfrm>
            <a:off x="864027" y="294641"/>
            <a:ext cx="10493302" cy="4524315"/>
          </a:xfrm>
          <a:prstGeom prst="rect">
            <a:avLst/>
          </a:prstGeom>
        </p:spPr>
        <p:txBody>
          <a:bodyPr wrap="square">
            <a:spAutoFit/>
          </a:bodyPr>
          <a:lstStyle/>
          <a:p>
            <a:pPr algn="ctr"/>
            <a:r>
              <a:rPr lang="en-US" sz="4800" dirty="0">
                <a:solidFill>
                  <a:schemeClr val="bg1"/>
                </a:solidFill>
              </a:rPr>
              <a:t>And he said, “Who are You, Lord?” Then the Lord said, “I am Jesus, whom you are persecuting.</a:t>
            </a:r>
            <a:r>
              <a:rPr lang="en-US" sz="4800" baseline="30000" dirty="0">
                <a:solidFill>
                  <a:schemeClr val="bg1"/>
                </a:solidFill>
              </a:rPr>
              <a:t> </a:t>
            </a:r>
            <a:r>
              <a:rPr lang="en-US" sz="4800" dirty="0">
                <a:solidFill>
                  <a:schemeClr val="bg1"/>
                </a:solidFill>
              </a:rPr>
              <a:t>It </a:t>
            </a:r>
            <a:r>
              <a:rPr lang="en-US" sz="4800" i="1" dirty="0">
                <a:solidFill>
                  <a:schemeClr val="bg1"/>
                </a:solidFill>
              </a:rPr>
              <a:t>is</a:t>
            </a:r>
            <a:r>
              <a:rPr lang="en-US" sz="4800" dirty="0">
                <a:solidFill>
                  <a:schemeClr val="bg1"/>
                </a:solidFill>
              </a:rPr>
              <a:t> hard for you to kick against the goads.” So he, trembling and astonished, said, “Lord, what do You want me to do?”</a:t>
            </a:r>
          </a:p>
        </p:txBody>
      </p:sp>
    </p:spTree>
    <p:extLst>
      <p:ext uri="{BB962C8B-B14F-4D97-AF65-F5344CB8AC3E}">
        <p14:creationId xmlns:p14="http://schemas.microsoft.com/office/powerpoint/2010/main" val="15412648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8 Things You Need to Know About St. Paul and His Conversion| National  Catholic Register">
            <a:extLst>
              <a:ext uri="{FF2B5EF4-FFF2-40B4-BE49-F238E27FC236}">
                <a16:creationId xmlns:a16="http://schemas.microsoft.com/office/drawing/2014/main" id="{9F01BF1B-F1C1-47F9-B882-DDD25B2ED24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4738" r="-2" b="2563"/>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481029" y="1173163"/>
            <a:ext cx="4023360" cy="3204134"/>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4500" dirty="0">
                <a:latin typeface="+mj-lt"/>
                <a:ea typeface="+mj-ea"/>
                <a:cs typeface="+mj-cs"/>
              </a:rPr>
              <a:t>Why would Paul go on to die for this faith if he didn’t believe Jesus appeared?</a:t>
            </a:r>
          </a:p>
        </p:txBody>
      </p:sp>
      <p:sp>
        <p:nvSpPr>
          <p:cNvPr id="75" name="Rectangle 7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7" name="Rectangle 7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7A71FDBD-D4D5-4AA1-880D-4609AE621ECD}"/>
              </a:ext>
            </a:extLst>
          </p:cNvPr>
          <p:cNvSpPr txBox="1"/>
          <p:nvPr/>
        </p:nvSpPr>
        <p:spPr>
          <a:xfrm>
            <a:off x="481029" y="4734831"/>
            <a:ext cx="4023360" cy="1967072"/>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4500" dirty="0">
                <a:latin typeface="+mj-lt"/>
                <a:ea typeface="+mj-ea"/>
                <a:cs typeface="+mj-cs"/>
              </a:rPr>
              <a:t>Paul ends up dying for his faith in Jesus</a:t>
            </a:r>
          </a:p>
        </p:txBody>
      </p:sp>
    </p:spTree>
  </p:cSld>
  <p:clrMapOvr>
    <a:overrideClrMapping bg1="dk1" tx1="lt1" bg2="dk2" tx2="lt2" accent1="accent1" accent2="accent2" accent3="accent3" accent4="accent4" accent5="accent5" accent6="accent6" hlink="hlink" folHlink="folHlink"/>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526E0BFB-CDF1-4990-8C11-AC849311E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descr="The Radical Conversion Of Jesus&amp;#39; Brother James | Reasons for Jesus">
            <a:extLst>
              <a:ext uri="{FF2B5EF4-FFF2-40B4-BE49-F238E27FC236}">
                <a16:creationId xmlns:a16="http://schemas.microsoft.com/office/drawing/2014/main" id="{D667616C-B3CD-42D6-8814-7C8C8912A38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739"/>
          <a:stretch/>
        </p:blipFill>
        <p:spPr bwMode="auto">
          <a:xfrm>
            <a:off x="-2"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6069A1F8-9BEB-4786-9694-FC48B2D75D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788244" y="0"/>
            <a:ext cx="9403756" cy="6858000"/>
          </a:xfrm>
          <a:prstGeom prst="rect">
            <a:avLst/>
          </a:prstGeom>
          <a:gradFill>
            <a:gsLst>
              <a:gs pos="58000">
                <a:schemeClr val="bg1"/>
              </a:gs>
              <a:gs pos="30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A52BC966-37AF-4ADB-B7A0-71BF98D5CCD7}"/>
              </a:ext>
            </a:extLst>
          </p:cNvPr>
          <p:cNvSpPr txBox="1"/>
          <p:nvPr/>
        </p:nvSpPr>
        <p:spPr>
          <a:xfrm>
            <a:off x="7848600" y="1122363"/>
            <a:ext cx="4023360" cy="3204134"/>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5500" b="1" dirty="0">
                <a:latin typeface="+mj-lt"/>
                <a:ea typeface="+mj-ea"/>
                <a:cs typeface="+mj-cs"/>
              </a:rPr>
              <a:t>4. The Conversion of the Skeptic James</a:t>
            </a:r>
          </a:p>
        </p:txBody>
      </p:sp>
      <p:sp>
        <p:nvSpPr>
          <p:cNvPr id="75" name="Rectangle 7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7" name="Rectangle 7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2EFB5ADC-53D6-4E26-9BC3-3857C7DA3927}"/>
              </a:ext>
            </a:extLst>
          </p:cNvPr>
          <p:cNvSpPr txBox="1"/>
          <p:nvPr/>
        </p:nvSpPr>
        <p:spPr>
          <a:xfrm>
            <a:off x="7749540" y="4879068"/>
            <a:ext cx="4221480" cy="1477455"/>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5000" b="1" dirty="0">
                <a:latin typeface="+mj-lt"/>
                <a:ea typeface="+mj-ea"/>
                <a:cs typeface="+mj-cs"/>
              </a:rPr>
              <a:t>James was the brother of Jesus</a:t>
            </a:r>
          </a:p>
        </p:txBody>
      </p:sp>
    </p:spTree>
    <p:extLst>
      <p:ext uri="{BB962C8B-B14F-4D97-AF65-F5344CB8AC3E}">
        <p14:creationId xmlns:p14="http://schemas.microsoft.com/office/powerpoint/2010/main" val="2862728870"/>
      </p:ext>
    </p:extLst>
  </p:cSld>
  <p:clrMapOvr>
    <a:overrideClrMapping bg1="dk1" tx1="lt1" bg2="dk2" tx2="lt2" accent1="accent1" accent2="accent2" accent3="accent3" accent4="accent4" accent5="accent5" accent6="accent6" hlink="hlink" folHlink="folHlink"/>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101 Brother and Sister Quotes That Will Make You Smile">
            <a:extLst>
              <a:ext uri="{FF2B5EF4-FFF2-40B4-BE49-F238E27FC236}">
                <a16:creationId xmlns:a16="http://schemas.microsoft.com/office/drawing/2014/main" id="{CCA81CED-13CD-474A-BFEA-78C683F47BE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548" r="11574" b="-1"/>
          <a:stretch/>
        </p:blipFill>
        <p:spPr bwMode="auto">
          <a:xfrm>
            <a:off x="3882570" y="10"/>
            <a:ext cx="8309429" cy="6857990"/>
          </a:xfrm>
          <a:custGeom>
            <a:avLst/>
            <a:gdLst/>
            <a:ahLst/>
            <a:cxnLst/>
            <a:rect l="l" t="t" r="r" b="b"/>
            <a:pathLst>
              <a:path w="12192000" h="6858000">
                <a:moveTo>
                  <a:pt x="0" y="0"/>
                </a:moveTo>
                <a:lnTo>
                  <a:pt x="12192000" y="0"/>
                </a:lnTo>
                <a:lnTo>
                  <a:pt x="12192000"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9" name="Freeform: Shape 8">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0" name="Group 9">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1" name="Group 10">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5" name="Freeform: Shape 14">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2" name="Group 11">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3">
                  <a:alphaModFix amt="57000"/>
                </a:blip>
                <a:tile tx="0" ty="0" sx="100000" sy="100000" flip="none" algn="tl"/>
              </a:blipFill>
              <a:effectLst/>
            </p:grpSpPr>
            <p:sp>
              <p:nvSpPr>
                <p:cNvPr id="13" name="Freeform: Shape 12">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17" name="TextBox 16">
            <a:extLst>
              <a:ext uri="{FF2B5EF4-FFF2-40B4-BE49-F238E27FC236}">
                <a16:creationId xmlns:a16="http://schemas.microsoft.com/office/drawing/2014/main" id="{945F37E6-12F5-4B9D-BDC9-EC47CA41F39C}"/>
              </a:ext>
            </a:extLst>
          </p:cNvPr>
          <p:cNvSpPr txBox="1"/>
          <p:nvPr/>
        </p:nvSpPr>
        <p:spPr>
          <a:xfrm>
            <a:off x="236248" y="305068"/>
            <a:ext cx="3224785" cy="6247864"/>
          </a:xfrm>
          <a:prstGeom prst="rect">
            <a:avLst/>
          </a:prstGeom>
          <a:noFill/>
        </p:spPr>
        <p:txBody>
          <a:bodyPr wrap="square" rtlCol="0">
            <a:spAutoFit/>
          </a:bodyPr>
          <a:lstStyle/>
          <a:p>
            <a:pPr algn="ctr"/>
            <a:r>
              <a:rPr lang="en-US" sz="4000" dirty="0">
                <a:solidFill>
                  <a:schemeClr val="bg1"/>
                </a:solidFill>
              </a:rPr>
              <a:t>How would you feel if people said your brother was God? Probably wouldn’t be on that bandwagon, right?</a:t>
            </a:r>
          </a:p>
        </p:txBody>
      </p:sp>
    </p:spTree>
    <p:extLst>
      <p:ext uri="{BB962C8B-B14F-4D97-AF65-F5344CB8AC3E}">
        <p14:creationId xmlns:p14="http://schemas.microsoft.com/office/powerpoint/2010/main" val="2724943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900" decel="100000" fill="hold"/>
                                        <p:tgtEl>
                                          <p:spTgt spid="1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2" name="Picture 2" descr="The 1 Type of VC You Don&amp;#39;t Want in Your Life | Inc.com">
            <a:extLst>
              <a:ext uri="{FF2B5EF4-FFF2-40B4-BE49-F238E27FC236}">
                <a16:creationId xmlns:a16="http://schemas.microsoft.com/office/drawing/2014/main" id="{186D190F-ED30-4B50-96EA-E4A0441F39D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934" r="27669" b="6615"/>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9E642364-D743-4AFC-9069-8C2C61DCA45A}"/>
              </a:ext>
            </a:extLst>
          </p:cNvPr>
          <p:cNvSpPr txBox="1"/>
          <p:nvPr/>
        </p:nvSpPr>
        <p:spPr>
          <a:xfrm>
            <a:off x="481029" y="1148827"/>
            <a:ext cx="4477051" cy="3204134"/>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4500" dirty="0">
                <a:latin typeface="+mj-lt"/>
                <a:ea typeface="+mj-ea"/>
                <a:cs typeface="+mj-cs"/>
              </a:rPr>
              <a:t>The Bible says that James was not a </a:t>
            </a:r>
          </a:p>
          <a:p>
            <a:pPr>
              <a:lnSpc>
                <a:spcPct val="90000"/>
              </a:lnSpc>
              <a:spcBef>
                <a:spcPct val="0"/>
              </a:spcBef>
              <a:spcAft>
                <a:spcPts val="600"/>
              </a:spcAft>
            </a:pPr>
            <a:r>
              <a:rPr lang="en-US" sz="4500" dirty="0">
                <a:latin typeface="+mj-lt"/>
                <a:ea typeface="+mj-ea"/>
                <a:cs typeface="+mj-cs"/>
              </a:rPr>
              <a:t>believer during the time of Christ </a:t>
            </a:r>
          </a:p>
          <a:p>
            <a:pPr>
              <a:lnSpc>
                <a:spcPct val="90000"/>
              </a:lnSpc>
              <a:spcBef>
                <a:spcPct val="0"/>
              </a:spcBef>
              <a:spcAft>
                <a:spcPts val="600"/>
              </a:spcAft>
            </a:pPr>
            <a:r>
              <a:rPr lang="en-US" sz="4500" dirty="0">
                <a:latin typeface="+mj-lt"/>
                <a:ea typeface="+mj-ea"/>
                <a:cs typeface="+mj-cs"/>
              </a:rPr>
              <a:t>ministry on earth</a:t>
            </a:r>
          </a:p>
        </p:txBody>
      </p:sp>
      <p:sp>
        <p:nvSpPr>
          <p:cNvPr id="75" name="Rectangle 7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7" name="Rectangle 7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86B6C4E2-A74F-472E-9846-078FDDC9E770}"/>
              </a:ext>
            </a:extLst>
          </p:cNvPr>
          <p:cNvSpPr txBox="1"/>
          <p:nvPr/>
        </p:nvSpPr>
        <p:spPr>
          <a:xfrm>
            <a:off x="481028" y="4890425"/>
            <a:ext cx="4477051" cy="1430111"/>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4500" dirty="0">
                <a:latin typeface="+mj-lt"/>
                <a:ea typeface="+mj-ea"/>
                <a:cs typeface="+mj-cs"/>
              </a:rPr>
              <a:t>The writers of the gospels knew it</a:t>
            </a:r>
          </a:p>
        </p:txBody>
      </p:sp>
    </p:spTree>
    <p:extLst>
      <p:ext uri="{BB962C8B-B14F-4D97-AF65-F5344CB8AC3E}">
        <p14:creationId xmlns:p14="http://schemas.microsoft.com/office/powerpoint/2010/main" val="2920166228"/>
      </p:ext>
    </p:extLst>
  </p:cSld>
  <p:clrMapOvr>
    <a:overrideClrMapping bg1="dk1" tx1="lt1" bg2="dk2" tx2="lt2" accent1="accent1" accent2="accent2" accent3="accent3" accent4="accent4" accent5="accent5" accent6="accent6" hlink="hlink" folHlink="folHlink"/>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ook open on a table&#10;&#10;Description automatically generated with low confidence">
            <a:extLst>
              <a:ext uri="{FF2B5EF4-FFF2-40B4-BE49-F238E27FC236}">
                <a16:creationId xmlns:a16="http://schemas.microsoft.com/office/drawing/2014/main" id="{C2C699F0-819D-4605-9398-4F86C011D0A3}"/>
              </a:ext>
            </a:extLst>
          </p:cNvPr>
          <p:cNvPicPr>
            <a:picLocks noChangeAspect="1"/>
          </p:cNvPicPr>
          <p:nvPr/>
        </p:nvPicPr>
        <p:blipFill rotWithShape="1">
          <a:blip r:embed="rId2">
            <a:alphaModFix amt="29000"/>
            <a:extLst>
              <a:ext uri="{BEBA8EAE-BF5A-486C-A8C5-ECC9F3942E4B}">
                <a14:imgProps xmlns:a14="http://schemas.microsoft.com/office/drawing/2010/main">
                  <a14:imgLayer r:embed="rId3">
                    <a14:imgEffect>
                      <a14:saturation sat="181000"/>
                    </a14:imgEffect>
                    <a14:imgEffect>
                      <a14:brightnessContrast bright="-8000"/>
                    </a14:imgEffect>
                  </a14:imgLayer>
                </a14:imgProps>
              </a:ext>
              <a:ext uri="{28A0092B-C50C-407E-A947-70E740481C1C}">
                <a14:useLocalDpi xmlns:a14="http://schemas.microsoft.com/office/drawing/2010/main" val="0"/>
              </a:ext>
            </a:extLst>
          </a:blip>
          <a:srcRect b="3043"/>
          <a:stretch/>
        </p:blipFill>
        <p:spPr>
          <a:xfrm>
            <a:off x="29357" y="0"/>
            <a:ext cx="12162643" cy="6858000"/>
          </a:xfrm>
          <a:prstGeom prst="rect">
            <a:avLst/>
          </a:prstGeom>
        </p:spPr>
      </p:pic>
      <p:sp>
        <p:nvSpPr>
          <p:cNvPr id="8" name="Rectangle 7">
            <a:extLst>
              <a:ext uri="{FF2B5EF4-FFF2-40B4-BE49-F238E27FC236}">
                <a16:creationId xmlns:a16="http://schemas.microsoft.com/office/drawing/2014/main" id="{1B49D38C-BFD3-4D14-960F-C7E6DEFEEA69}"/>
              </a:ext>
            </a:extLst>
          </p:cNvPr>
          <p:cNvSpPr/>
          <p:nvPr/>
        </p:nvSpPr>
        <p:spPr>
          <a:xfrm>
            <a:off x="969931" y="1229361"/>
            <a:ext cx="10281493" cy="1938992"/>
          </a:xfrm>
          <a:prstGeom prst="rect">
            <a:avLst/>
          </a:prstGeom>
        </p:spPr>
        <p:txBody>
          <a:bodyPr wrap="square">
            <a:spAutoFit/>
          </a:bodyPr>
          <a:lstStyle/>
          <a:p>
            <a:pPr algn="ctr"/>
            <a:r>
              <a:rPr lang="en-US" sz="6000" dirty="0">
                <a:solidFill>
                  <a:schemeClr val="bg1"/>
                </a:solidFill>
              </a:rPr>
              <a:t>John 7:5: “For even His brothers did not believe in Him.”</a:t>
            </a:r>
          </a:p>
        </p:txBody>
      </p:sp>
    </p:spTree>
    <p:extLst>
      <p:ext uri="{BB962C8B-B14F-4D97-AF65-F5344CB8AC3E}">
        <p14:creationId xmlns:p14="http://schemas.microsoft.com/office/powerpoint/2010/main" val="21019772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A81E7530-396C-45F0-92F4-A885648D16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Why Jesus Obeyed Jewish Law">
            <a:extLst>
              <a:ext uri="{FF2B5EF4-FFF2-40B4-BE49-F238E27FC236}">
                <a16:creationId xmlns:a16="http://schemas.microsoft.com/office/drawing/2014/main" id="{EA3BD96C-0723-489A-84D1-4E989268D16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280" r="1" b="8262"/>
          <a:stretch/>
        </p:blipFill>
        <p:spPr bwMode="auto">
          <a:xfrm>
            <a:off x="603671" y="-1"/>
            <a:ext cx="11588329" cy="6857999"/>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7316481C-0A49-4796-812B-0D64F063B7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419898" cy="6858000"/>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7" name="Group 76">
            <a:extLst>
              <a:ext uri="{FF2B5EF4-FFF2-40B4-BE49-F238E27FC236}">
                <a16:creationId xmlns:a16="http://schemas.microsoft.com/office/drawing/2014/main" id="{81DE8B58-F373-409E-A253-4380A66091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1188720" y="73152"/>
            <a:chExt cx="1178966" cy="232963"/>
          </a:xfrm>
        </p:grpSpPr>
        <p:sp>
          <p:nvSpPr>
            <p:cNvPr id="78" name="Rectangle 64">
              <a:extLst>
                <a:ext uri="{FF2B5EF4-FFF2-40B4-BE49-F238E27FC236}">
                  <a16:creationId xmlns:a16="http://schemas.microsoft.com/office/drawing/2014/main" id="{F5ACE265-D22D-48CC-99DE-EB81AE9229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66">
              <a:extLst>
                <a:ext uri="{FF2B5EF4-FFF2-40B4-BE49-F238E27FC236}">
                  <a16:creationId xmlns:a16="http://schemas.microsoft.com/office/drawing/2014/main" id="{6FE80EEA-F4ED-4436-8861-0BEAAEFE76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64">
              <a:extLst>
                <a:ext uri="{FF2B5EF4-FFF2-40B4-BE49-F238E27FC236}">
                  <a16:creationId xmlns:a16="http://schemas.microsoft.com/office/drawing/2014/main" id="{C3642BC8-86E8-47D0-8846-3E4D49E4B4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66">
              <a:extLst>
                <a:ext uri="{FF2B5EF4-FFF2-40B4-BE49-F238E27FC236}">
                  <a16:creationId xmlns:a16="http://schemas.microsoft.com/office/drawing/2014/main" id="{82D35214-3634-4180-BF0E-45B6145161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64">
              <a:extLst>
                <a:ext uri="{FF2B5EF4-FFF2-40B4-BE49-F238E27FC236}">
                  <a16:creationId xmlns:a16="http://schemas.microsoft.com/office/drawing/2014/main" id="{15BE89E6-3D1C-42B5-A950-E72889F8BB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66">
              <a:extLst>
                <a:ext uri="{FF2B5EF4-FFF2-40B4-BE49-F238E27FC236}">
                  <a16:creationId xmlns:a16="http://schemas.microsoft.com/office/drawing/2014/main" id="{473771CC-5097-4E08-9606-24B0BC9A0D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64">
              <a:extLst>
                <a:ext uri="{FF2B5EF4-FFF2-40B4-BE49-F238E27FC236}">
                  <a16:creationId xmlns:a16="http://schemas.microsoft.com/office/drawing/2014/main" id="{BE872634-00DA-47BD-880D-5C05FFADCC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66">
              <a:extLst>
                <a:ext uri="{FF2B5EF4-FFF2-40B4-BE49-F238E27FC236}">
                  <a16:creationId xmlns:a16="http://schemas.microsoft.com/office/drawing/2014/main" id="{4F151F5C-DE9B-460E-BC51-471F4A8A5A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64">
              <a:extLst>
                <a:ext uri="{FF2B5EF4-FFF2-40B4-BE49-F238E27FC236}">
                  <a16:creationId xmlns:a16="http://schemas.microsoft.com/office/drawing/2014/main" id="{34557B8A-4D2F-4D0D-B746-59EA85318C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66">
              <a:extLst>
                <a:ext uri="{FF2B5EF4-FFF2-40B4-BE49-F238E27FC236}">
                  <a16:creationId xmlns:a16="http://schemas.microsoft.com/office/drawing/2014/main" id="{C764CD8E-E409-4E9B-8E87-746DDE36D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64">
              <a:extLst>
                <a:ext uri="{FF2B5EF4-FFF2-40B4-BE49-F238E27FC236}">
                  <a16:creationId xmlns:a16="http://schemas.microsoft.com/office/drawing/2014/main" id="{8E27A01D-2F01-4286-9453-3FBF6E848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66">
              <a:extLst>
                <a:ext uri="{FF2B5EF4-FFF2-40B4-BE49-F238E27FC236}">
                  <a16:creationId xmlns:a16="http://schemas.microsoft.com/office/drawing/2014/main" id="{460487A5-12EB-422E-9588-8FF06FAF73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64">
              <a:extLst>
                <a:ext uri="{FF2B5EF4-FFF2-40B4-BE49-F238E27FC236}">
                  <a16:creationId xmlns:a16="http://schemas.microsoft.com/office/drawing/2014/main" id="{7D522D20-C9F7-4B34-9066-4B43ADAABD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66">
              <a:extLst>
                <a:ext uri="{FF2B5EF4-FFF2-40B4-BE49-F238E27FC236}">
                  <a16:creationId xmlns:a16="http://schemas.microsoft.com/office/drawing/2014/main" id="{97B04F2C-295B-447A-8941-0AD4F55516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64">
              <a:extLst>
                <a:ext uri="{FF2B5EF4-FFF2-40B4-BE49-F238E27FC236}">
                  <a16:creationId xmlns:a16="http://schemas.microsoft.com/office/drawing/2014/main" id="{17D7FF91-B366-4534-B9B4-5710926EE7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66">
              <a:extLst>
                <a:ext uri="{FF2B5EF4-FFF2-40B4-BE49-F238E27FC236}">
                  <a16:creationId xmlns:a16="http://schemas.microsoft.com/office/drawing/2014/main" id="{B5B8116C-ADD9-4826-9C37-270377E8F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64">
              <a:extLst>
                <a:ext uri="{FF2B5EF4-FFF2-40B4-BE49-F238E27FC236}">
                  <a16:creationId xmlns:a16="http://schemas.microsoft.com/office/drawing/2014/main" id="{22D01D96-8DB8-40BF-83AC-4CA49EC263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66">
              <a:extLst>
                <a:ext uri="{FF2B5EF4-FFF2-40B4-BE49-F238E27FC236}">
                  <a16:creationId xmlns:a16="http://schemas.microsoft.com/office/drawing/2014/main" id="{44B584CD-5E60-4B15-847C-B30D15DA1A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64">
              <a:extLst>
                <a:ext uri="{FF2B5EF4-FFF2-40B4-BE49-F238E27FC236}">
                  <a16:creationId xmlns:a16="http://schemas.microsoft.com/office/drawing/2014/main" id="{CF2BB7DC-B968-4F0B-9748-BF0E6E297C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66">
              <a:extLst>
                <a:ext uri="{FF2B5EF4-FFF2-40B4-BE49-F238E27FC236}">
                  <a16:creationId xmlns:a16="http://schemas.microsoft.com/office/drawing/2014/main" id="{CF12C159-3F09-4861-9450-ECD5DB310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9" name="Rectangle 98">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CEBE5EB-3D4F-4306-9179-3C9CFD132C4A}"/>
              </a:ext>
            </a:extLst>
          </p:cNvPr>
          <p:cNvSpPr txBox="1"/>
          <p:nvPr/>
        </p:nvSpPr>
        <p:spPr>
          <a:xfrm>
            <a:off x="843183" y="1988877"/>
            <a:ext cx="4218280" cy="3186359"/>
          </a:xfrm>
          <a:prstGeom prst="rect">
            <a:avLst/>
          </a:prstGeom>
        </p:spPr>
        <p:txBody>
          <a:bodyPr vert="horz" lIns="91440" tIns="45720" rIns="91440" bIns="45720" rtlCol="0" anchor="ctr">
            <a:noAutofit/>
          </a:bodyPr>
          <a:lstStyle/>
          <a:p>
            <a:pPr>
              <a:lnSpc>
                <a:spcPct val="90000"/>
              </a:lnSpc>
              <a:spcAft>
                <a:spcPts val="600"/>
              </a:spcAft>
            </a:pPr>
            <a:r>
              <a:rPr lang="en-US" sz="4500" dirty="0">
                <a:solidFill>
                  <a:schemeClr val="bg1"/>
                </a:solidFill>
              </a:rPr>
              <a:t>Before his conversion, we have evidence from another historian (Hegesippus) that James was a devout Jew who followed the Jewish laws</a:t>
            </a:r>
          </a:p>
        </p:txBody>
      </p:sp>
    </p:spTree>
    <p:extLst>
      <p:ext uri="{BB962C8B-B14F-4D97-AF65-F5344CB8AC3E}">
        <p14:creationId xmlns:p14="http://schemas.microsoft.com/office/powerpoint/2010/main" val="322685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E5093ECC-8BEB-4546-A80D-0B4887662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Finding Jesus: The Remarkable Story of the James Ossuary : The History  Reader">
            <a:extLst>
              <a:ext uri="{FF2B5EF4-FFF2-40B4-BE49-F238E27FC236}">
                <a16:creationId xmlns:a16="http://schemas.microsoft.com/office/drawing/2014/main" id="{3F57B52C-C63D-43EF-9B77-C9E5473D530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421" b="25981"/>
          <a:stretch/>
        </p:blipFill>
        <p:spPr bwMode="auto">
          <a:xfrm>
            <a:off x="685187" y="161925"/>
            <a:ext cx="10821625" cy="50101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C3808F6-095A-448E-BAC8-804DB6FF1FE3}"/>
              </a:ext>
            </a:extLst>
          </p:cNvPr>
          <p:cNvSpPr txBox="1"/>
          <p:nvPr/>
        </p:nvSpPr>
        <p:spPr>
          <a:xfrm>
            <a:off x="499754" y="5334000"/>
            <a:ext cx="11192489" cy="1323439"/>
          </a:xfrm>
          <a:prstGeom prst="rect">
            <a:avLst/>
          </a:prstGeom>
          <a:noFill/>
        </p:spPr>
        <p:txBody>
          <a:bodyPr wrap="square" rtlCol="0">
            <a:spAutoFit/>
          </a:bodyPr>
          <a:lstStyle/>
          <a:p>
            <a:pPr algn="ctr"/>
            <a:r>
              <a:rPr lang="en-US" sz="4000" dirty="0">
                <a:solidFill>
                  <a:schemeClr val="bg1"/>
                </a:solidFill>
              </a:rPr>
              <a:t>We have archeological evidence to confirm that James is the brother of Jesus (his ossuary was found)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C0F7281F-D4E3-44C4-BFBA-CB593A7F61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E8B49220-D709-41F4-BFDA-B6A2F0757A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3390900" cy="5486400"/>
          </a:xfrm>
          <a:prstGeom prst="rect">
            <a:avLst/>
          </a:pr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685800" y="3429000"/>
            <a:ext cx="3390900" cy="2481727"/>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en-US" sz="4400" dirty="0">
                <a:solidFill>
                  <a:schemeClr val="bg1">
                    <a:alpha val="60000"/>
                  </a:schemeClr>
                </a:solidFill>
                <a:latin typeface="+mj-lt"/>
                <a:ea typeface="+mj-ea"/>
                <a:cs typeface="+mj-cs"/>
              </a:rPr>
              <a:t>But after Jesus dies, James converts and becomes the head at the Church in Jerusalem</a:t>
            </a:r>
          </a:p>
        </p:txBody>
      </p:sp>
      <p:pic>
        <p:nvPicPr>
          <p:cNvPr id="3076" name="Picture 4" descr="Jerusalem in the First Century | Jerusalem, Jerusalem israel, Ancient cities">
            <a:extLst>
              <a:ext uri="{FF2B5EF4-FFF2-40B4-BE49-F238E27FC236}">
                <a16:creationId xmlns:a16="http://schemas.microsoft.com/office/drawing/2014/main" id="{D4966F9E-9C4D-469E-81C4-C993D51AB0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962" r="10035"/>
          <a:stretch/>
        </p:blipFill>
        <p:spPr bwMode="auto">
          <a:xfrm>
            <a:off x="4785044" y="10"/>
            <a:ext cx="7406956" cy="685799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FD073016-B734-483B-8953-5BADEE145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8600" y="0"/>
            <a:ext cx="8157458" cy="6858000"/>
          </a:xfrm>
          <a:prstGeom prst="rect">
            <a:avLst/>
          </a:prstGeom>
          <a:gradFill>
            <a:gsLst>
              <a:gs pos="2000">
                <a:schemeClr val="accent1"/>
              </a:gs>
              <a:gs pos="78000">
                <a:schemeClr val="accent1">
                  <a:lumMod val="50000"/>
                </a:schemeClr>
              </a:gs>
              <a:gs pos="100000">
                <a:srgbClr val="000000">
                  <a:alpha val="85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90A7EAB6-59D3-4325-8DE6-E0CA4009C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4537" y="1839884"/>
            <a:ext cx="8157460" cy="5017687"/>
          </a:xfrm>
          <a:prstGeom prst="rect">
            <a:avLst/>
          </a:prstGeom>
          <a:gradFill>
            <a:gsLst>
              <a:gs pos="0">
                <a:schemeClr val="accent1">
                  <a:lumMod val="60000"/>
                  <a:lumOff val="40000"/>
                  <a:alpha val="30000"/>
                </a:schemeClr>
              </a:gs>
              <a:gs pos="100000">
                <a:srgbClr val="000000">
                  <a:alpha val="44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063179" y="-33131"/>
            <a:ext cx="6857999" cy="6923403"/>
          </a:xfrm>
          <a:prstGeom prst="rect">
            <a:avLst/>
          </a:prstGeom>
          <a:gradFill>
            <a:gsLst>
              <a:gs pos="56000">
                <a:schemeClr val="accent1">
                  <a:lumMod val="60000"/>
                  <a:lumOff val="40000"/>
                  <a:alpha val="0"/>
                </a:schemeClr>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True Or False Random Knowledge Trivia Quiz">
            <a:extLst>
              <a:ext uri="{FF2B5EF4-FFF2-40B4-BE49-F238E27FC236}">
                <a16:creationId xmlns:a16="http://schemas.microsoft.com/office/drawing/2014/main" id="{DEA975D8-B716-4E12-97CA-A2D448B2265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62" r="496" b="-1"/>
          <a:stretch/>
        </p:blipFill>
        <p:spPr bwMode="auto">
          <a:xfrm>
            <a:off x="208329" y="228599"/>
            <a:ext cx="11783646" cy="6429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520429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Why “Why” Isn&amp;#39;t Enough: A critical analysis of Simon Sinek&amp;#39;s “Start With Why”  | Planning Done Right">
            <a:extLst>
              <a:ext uri="{FF2B5EF4-FFF2-40B4-BE49-F238E27FC236}">
                <a16:creationId xmlns:a16="http://schemas.microsoft.com/office/drawing/2014/main" id="{A1E93CF0-659B-430A-A857-565870F064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694778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2" descr="Great Work-From-Home Leaders Actually Lead Differently">
            <a:extLst>
              <a:ext uri="{FF2B5EF4-FFF2-40B4-BE49-F238E27FC236}">
                <a16:creationId xmlns:a16="http://schemas.microsoft.com/office/drawing/2014/main" id="{C50F792F-1BB7-488F-98C6-65CFDD2E4CC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22" r="1" b="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3B432D73-5C38-474F-AF96-A3228731BF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0">
                <a:schemeClr val="tx1">
                  <a:lumMod val="95000"/>
                  <a:lumOff val="5000"/>
                </a:schemeClr>
              </a:gs>
              <a:gs pos="45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0079554-2821-446B-BB6B-F3AEC02F8C11}"/>
              </a:ext>
            </a:extLst>
          </p:cNvPr>
          <p:cNvSpPr txBox="1"/>
          <p:nvPr/>
        </p:nvSpPr>
        <p:spPr>
          <a:xfrm>
            <a:off x="444500" y="143931"/>
            <a:ext cx="3419475" cy="5478423"/>
          </a:xfrm>
          <a:prstGeom prst="rect">
            <a:avLst/>
          </a:prstGeom>
          <a:noFill/>
        </p:spPr>
        <p:txBody>
          <a:bodyPr wrap="square" rtlCol="0">
            <a:spAutoFit/>
          </a:bodyPr>
          <a:lstStyle/>
          <a:p>
            <a:r>
              <a:rPr lang="en-US" sz="5000" dirty="0">
                <a:solidFill>
                  <a:schemeClr val="bg1"/>
                </a:solidFill>
              </a:rPr>
              <a:t>Why would he suddenly believe Jesus is God and rose from the dead?</a:t>
            </a:r>
          </a:p>
        </p:txBody>
      </p:sp>
    </p:spTree>
    <p:extLst>
      <p:ext uri="{BB962C8B-B14F-4D97-AF65-F5344CB8AC3E}">
        <p14:creationId xmlns:p14="http://schemas.microsoft.com/office/powerpoint/2010/main" val="2173859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900" decel="100000" fill="hold"/>
                                        <p:tgtEl>
                                          <p:spTgt spid="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2" name="Rectangle 191">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8" name="Picture 4" descr="6 Creative Ways to Teach the Resurrection to Children | Good Soil | Good  Soil">
            <a:extLst>
              <a:ext uri="{FF2B5EF4-FFF2-40B4-BE49-F238E27FC236}">
                <a16:creationId xmlns:a16="http://schemas.microsoft.com/office/drawing/2014/main" id="{BDA40FA2-ADF9-4B5A-9116-BF4E3BE2E3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336" t="9091" r="9816" b="1"/>
          <a:stretch/>
        </p:blipFill>
        <p:spPr bwMode="auto">
          <a:xfrm>
            <a:off x="19" y="10"/>
            <a:ext cx="12191981" cy="6857990"/>
          </a:xfrm>
          <a:prstGeom prst="rect">
            <a:avLst/>
          </a:prstGeom>
          <a:noFill/>
          <a:extLst>
            <a:ext uri="{909E8E84-426E-40DD-AFC4-6F175D3DCCD1}">
              <a14:hiddenFill xmlns:a14="http://schemas.microsoft.com/office/drawing/2010/main">
                <a:solidFill>
                  <a:srgbClr val="FFFFFF"/>
                </a:solidFill>
              </a14:hiddenFill>
            </a:ext>
          </a:extLst>
        </p:spPr>
      </p:pic>
      <p:sp>
        <p:nvSpPr>
          <p:cNvPr id="193" name="Rectangle 192">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D8DC312E-B96C-4588-B3A6-67449A906BC5}"/>
              </a:ext>
            </a:extLst>
          </p:cNvPr>
          <p:cNvSpPr txBox="1"/>
          <p:nvPr/>
        </p:nvSpPr>
        <p:spPr>
          <a:xfrm>
            <a:off x="404553" y="3091928"/>
            <a:ext cx="9078562" cy="238760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6600" b="1">
                <a:latin typeface="+mj-lt"/>
                <a:ea typeface="+mj-ea"/>
                <a:cs typeface="+mj-cs"/>
              </a:rPr>
              <a:t>Only One Explanation</a:t>
            </a:r>
          </a:p>
        </p:txBody>
      </p:sp>
      <p:sp>
        <p:nvSpPr>
          <p:cNvPr id="194" name="Rectangle: Rounded Corners 193">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1820971"/>
      </p:ext>
    </p:extLst>
  </p:cSld>
  <p:clrMapOvr>
    <a:overrideClrMapping bg1="dk1" tx1="lt1" bg2="dk2" tx2="lt2" accent1="accent1" accent2="accent2" accent3="accent3" accent4="accent4" accent5="accent5" accent6="accent6" hlink="hlink" folHlink="folHlink"/>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E4C27B6-DB04-4891-AF97-BA1671B17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descr="Dreams About Death | Parents Dying Meaning | Baby Dying">
            <a:extLst>
              <a:ext uri="{FF2B5EF4-FFF2-40B4-BE49-F238E27FC236}">
                <a16:creationId xmlns:a16="http://schemas.microsoft.com/office/drawing/2014/main" id="{001F4714-5701-435A-A7A0-068C68EE8C7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32" r="1744"/>
          <a:stretch/>
        </p:blipFill>
        <p:spPr bwMode="auto">
          <a:xfrm>
            <a:off x="606719" y="-1"/>
            <a:ext cx="11585281" cy="6857999"/>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7316481C-0A49-4796-812B-0D64F063B7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419898"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840964" y="561594"/>
            <a:ext cx="4344941" cy="838581"/>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5500" b="1" dirty="0">
                <a:solidFill>
                  <a:schemeClr val="bg1"/>
                </a:solidFill>
                <a:latin typeface="+mj-lt"/>
                <a:ea typeface="+mj-ea"/>
                <a:cs typeface="+mj-cs"/>
              </a:rPr>
              <a:t>5. Empty Tomb</a:t>
            </a:r>
          </a:p>
        </p:txBody>
      </p:sp>
      <p:sp>
        <p:nvSpPr>
          <p:cNvPr id="14" name="Rectangle 13">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5E0EAE70-C355-42D1-BF00-CA8A17A742A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1188720" y="73152"/>
            <a:chExt cx="1178966" cy="232963"/>
          </a:xfrm>
        </p:grpSpPr>
        <p:sp>
          <p:nvSpPr>
            <p:cNvPr id="17" name="Rectangle 64">
              <a:extLst>
                <a:ext uri="{FF2B5EF4-FFF2-40B4-BE49-F238E27FC236}">
                  <a16:creationId xmlns:a16="http://schemas.microsoft.com/office/drawing/2014/main" id="{E6E58C95-A3F9-4C87-B9A5-32A7A75DDF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6">
              <a:extLst>
                <a:ext uri="{FF2B5EF4-FFF2-40B4-BE49-F238E27FC236}">
                  <a16:creationId xmlns:a16="http://schemas.microsoft.com/office/drawing/2014/main" id="{7B08CDDF-E602-4C1B-A248-A43292EB5D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4">
              <a:extLst>
                <a:ext uri="{FF2B5EF4-FFF2-40B4-BE49-F238E27FC236}">
                  <a16:creationId xmlns:a16="http://schemas.microsoft.com/office/drawing/2014/main" id="{6298B977-8F47-48C6-8454-11EF9478EC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6">
              <a:extLst>
                <a:ext uri="{FF2B5EF4-FFF2-40B4-BE49-F238E27FC236}">
                  <a16:creationId xmlns:a16="http://schemas.microsoft.com/office/drawing/2014/main" id="{06A6FB8E-FB47-44B7-810F-B88B4CCA06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4">
              <a:extLst>
                <a:ext uri="{FF2B5EF4-FFF2-40B4-BE49-F238E27FC236}">
                  <a16:creationId xmlns:a16="http://schemas.microsoft.com/office/drawing/2014/main" id="{818DB8DB-4D04-42C0-BE68-842A9F29AE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6">
              <a:extLst>
                <a:ext uri="{FF2B5EF4-FFF2-40B4-BE49-F238E27FC236}">
                  <a16:creationId xmlns:a16="http://schemas.microsoft.com/office/drawing/2014/main" id="{DBCFEA99-52A4-4E8E-B9C9-3D39B0E325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4">
              <a:extLst>
                <a:ext uri="{FF2B5EF4-FFF2-40B4-BE49-F238E27FC236}">
                  <a16:creationId xmlns:a16="http://schemas.microsoft.com/office/drawing/2014/main" id="{A6C0BB10-7324-4D11-A497-57A85CDB62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6">
              <a:extLst>
                <a:ext uri="{FF2B5EF4-FFF2-40B4-BE49-F238E27FC236}">
                  <a16:creationId xmlns:a16="http://schemas.microsoft.com/office/drawing/2014/main" id="{D7440F2E-8192-4FDF-AE8F-2833B7F403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4">
              <a:extLst>
                <a:ext uri="{FF2B5EF4-FFF2-40B4-BE49-F238E27FC236}">
                  <a16:creationId xmlns:a16="http://schemas.microsoft.com/office/drawing/2014/main" id="{B9F7DA6A-1872-4697-A567-20A0115A05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6">
              <a:extLst>
                <a:ext uri="{FF2B5EF4-FFF2-40B4-BE49-F238E27FC236}">
                  <a16:creationId xmlns:a16="http://schemas.microsoft.com/office/drawing/2014/main" id="{98BC1544-07ED-411D-880C-58CB114914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4">
              <a:extLst>
                <a:ext uri="{FF2B5EF4-FFF2-40B4-BE49-F238E27FC236}">
                  <a16:creationId xmlns:a16="http://schemas.microsoft.com/office/drawing/2014/main" id="{BA70D948-9946-455F-8155-D274F01DAB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6">
              <a:extLst>
                <a:ext uri="{FF2B5EF4-FFF2-40B4-BE49-F238E27FC236}">
                  <a16:creationId xmlns:a16="http://schemas.microsoft.com/office/drawing/2014/main" id="{807FCDBA-F7E3-4836-8253-15D212128F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4">
              <a:extLst>
                <a:ext uri="{FF2B5EF4-FFF2-40B4-BE49-F238E27FC236}">
                  <a16:creationId xmlns:a16="http://schemas.microsoft.com/office/drawing/2014/main" id="{D6A9BF83-5C67-44B0-883C-82BCAA1923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6">
              <a:extLst>
                <a:ext uri="{FF2B5EF4-FFF2-40B4-BE49-F238E27FC236}">
                  <a16:creationId xmlns:a16="http://schemas.microsoft.com/office/drawing/2014/main" id="{94BA7F92-7961-489E-83BD-5518EB1E99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4">
              <a:extLst>
                <a:ext uri="{FF2B5EF4-FFF2-40B4-BE49-F238E27FC236}">
                  <a16:creationId xmlns:a16="http://schemas.microsoft.com/office/drawing/2014/main" id="{56ADE108-5AE8-4ACF-88B9-28A0B125B3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6">
              <a:extLst>
                <a:ext uri="{FF2B5EF4-FFF2-40B4-BE49-F238E27FC236}">
                  <a16:creationId xmlns:a16="http://schemas.microsoft.com/office/drawing/2014/main" id="{75B2D25F-B666-4F19-816A-24456EAF46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4">
              <a:extLst>
                <a:ext uri="{FF2B5EF4-FFF2-40B4-BE49-F238E27FC236}">
                  <a16:creationId xmlns:a16="http://schemas.microsoft.com/office/drawing/2014/main" id="{A7D581F0-987F-45C5-A849-CC1B41222F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6">
              <a:extLst>
                <a:ext uri="{FF2B5EF4-FFF2-40B4-BE49-F238E27FC236}">
                  <a16:creationId xmlns:a16="http://schemas.microsoft.com/office/drawing/2014/main" id="{F388E533-92C3-428E-B078-81D6E1F2D9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4">
              <a:extLst>
                <a:ext uri="{FF2B5EF4-FFF2-40B4-BE49-F238E27FC236}">
                  <a16:creationId xmlns:a16="http://schemas.microsoft.com/office/drawing/2014/main" id="{C68AEED3-AAB1-48A9-8FC3-C68AE6675B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6">
              <a:extLst>
                <a:ext uri="{FF2B5EF4-FFF2-40B4-BE49-F238E27FC236}">
                  <a16:creationId xmlns:a16="http://schemas.microsoft.com/office/drawing/2014/main" id="{0A6CA6BC-FFA6-4C34-B200-6F61EE1730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Rectangle 37">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A76148CE-A7A9-4049-BF32-23B6C7FFC358}"/>
              </a:ext>
            </a:extLst>
          </p:cNvPr>
          <p:cNvSpPr txBox="1"/>
          <p:nvPr/>
        </p:nvSpPr>
        <p:spPr>
          <a:xfrm>
            <a:off x="840964" y="1717747"/>
            <a:ext cx="4344941" cy="4555093"/>
          </a:xfrm>
          <a:prstGeom prst="rect">
            <a:avLst/>
          </a:prstGeom>
          <a:noFill/>
        </p:spPr>
        <p:txBody>
          <a:bodyPr wrap="square" rtlCol="0">
            <a:spAutoFit/>
          </a:bodyPr>
          <a:lstStyle/>
          <a:p>
            <a:pPr algn="ctr"/>
            <a:r>
              <a:rPr lang="en-US" sz="5800" dirty="0">
                <a:solidFill>
                  <a:schemeClr val="bg1"/>
                </a:solidFill>
              </a:rPr>
              <a:t>There is great historical evidence the </a:t>
            </a:r>
          </a:p>
          <a:p>
            <a:pPr algn="ctr"/>
            <a:r>
              <a:rPr lang="en-US" sz="5800" dirty="0">
                <a:solidFill>
                  <a:schemeClr val="bg1"/>
                </a:solidFill>
              </a:rPr>
              <a:t>tomb was empty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900" decel="100000" fill="hold"/>
                                        <p:tgtEl>
                                          <p:spTgt spid="3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He built a model of first-century Jerusalem out of Lego!">
            <a:extLst>
              <a:ext uri="{FF2B5EF4-FFF2-40B4-BE49-F238E27FC236}">
                <a16:creationId xmlns:a16="http://schemas.microsoft.com/office/drawing/2014/main" id="{1E94F17F-A4DA-4A35-9F02-1AC8BE61E27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94" r="31435" b="5527"/>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DA9CAF65-1214-419F-A35B-247CD8729B6C}"/>
              </a:ext>
            </a:extLst>
          </p:cNvPr>
          <p:cNvSpPr txBox="1"/>
          <p:nvPr/>
        </p:nvSpPr>
        <p:spPr>
          <a:xfrm>
            <a:off x="481029" y="1057387"/>
            <a:ext cx="4484544" cy="320413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500" b="1" dirty="0">
                <a:latin typeface="+mj-lt"/>
                <a:ea typeface="+mj-ea"/>
                <a:cs typeface="+mj-cs"/>
              </a:rPr>
              <a:t>Empty Tomb Evidence A. </a:t>
            </a:r>
            <a:r>
              <a:rPr lang="en-US" sz="5500" b="1" u="sng" dirty="0">
                <a:latin typeface="+mj-lt"/>
                <a:ea typeface="+mj-ea"/>
                <a:cs typeface="+mj-cs"/>
              </a:rPr>
              <a:t>The Jerusalem Factor</a:t>
            </a:r>
          </a:p>
        </p:txBody>
      </p:sp>
      <p:sp>
        <p:nvSpPr>
          <p:cNvPr id="75" name="Rectangle 7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7" name="Rectangle 7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FEA15E6F-B095-4890-B6C4-9F0BCC8ABDB7}"/>
              </a:ext>
            </a:extLst>
          </p:cNvPr>
          <p:cNvSpPr txBox="1"/>
          <p:nvPr/>
        </p:nvSpPr>
        <p:spPr>
          <a:xfrm>
            <a:off x="477438" y="4486387"/>
            <a:ext cx="4484544" cy="2146747"/>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400" b="1" dirty="0">
                <a:latin typeface="+mj-lt"/>
                <a:ea typeface="+mj-ea"/>
                <a:cs typeface="+mj-cs"/>
              </a:rPr>
              <a:t>Not hard to show the body unless the tombs empty</a:t>
            </a:r>
          </a:p>
        </p:txBody>
      </p:sp>
    </p:spTree>
    <p:extLst>
      <p:ext uri="{BB962C8B-B14F-4D97-AF65-F5344CB8AC3E}">
        <p14:creationId xmlns:p14="http://schemas.microsoft.com/office/powerpoint/2010/main" val="798187993"/>
      </p:ext>
    </p:extLst>
  </p:cSld>
  <p:clrMapOvr>
    <a:overrideClrMapping bg1="dk1" tx1="lt1" bg2="dk2" tx2="lt2" accent1="accent1" accent2="accent2" accent3="accent3" accent4="accent4" accent5="accent5" accent6="accent6" hlink="hlink" folHlink="folHlink"/>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The Pharisees: “They Weren&amp;#39;t All That Bad!” – Israel My Glory">
            <a:extLst>
              <a:ext uri="{FF2B5EF4-FFF2-40B4-BE49-F238E27FC236}">
                <a16:creationId xmlns:a16="http://schemas.microsoft.com/office/drawing/2014/main" id="{8F6D71C8-5DFB-40C4-844B-C52ECECD7A4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690" t="7563" r="21217"/>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F8F9CF86-927F-4F8A-946C-2F1B82CA384A}"/>
              </a:ext>
            </a:extLst>
          </p:cNvPr>
          <p:cNvSpPr txBox="1"/>
          <p:nvPr/>
        </p:nvSpPr>
        <p:spPr>
          <a:xfrm>
            <a:off x="453596" y="946428"/>
            <a:ext cx="4023360" cy="3334086"/>
          </a:xfrm>
          <a:prstGeom prst="rect">
            <a:avLst/>
          </a:prstGeom>
        </p:spPr>
        <p:txBody>
          <a:bodyPr vert="horz" lIns="91440" tIns="45720" rIns="91440" bIns="45720" rtlCol="0" anchor="b">
            <a:normAutofit fontScale="92500" lnSpcReduction="10000"/>
          </a:bodyPr>
          <a:lstStyle/>
          <a:p>
            <a:pPr algn="ctr"/>
            <a:r>
              <a:rPr lang="en-US" sz="4800" dirty="0"/>
              <a:t>No one bothers writing against the Christians saying “We still have the body”</a:t>
            </a:r>
          </a:p>
        </p:txBody>
      </p:sp>
      <p:sp>
        <p:nvSpPr>
          <p:cNvPr id="75" name="Rectangle 7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7" name="Rectangle 7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DD0A7245-8317-4DE8-966A-ABA8DAAE2F42}"/>
              </a:ext>
            </a:extLst>
          </p:cNvPr>
          <p:cNvSpPr txBox="1"/>
          <p:nvPr/>
        </p:nvSpPr>
        <p:spPr>
          <a:xfrm>
            <a:off x="481029" y="4833276"/>
            <a:ext cx="4023360" cy="1713495"/>
          </a:xfrm>
          <a:prstGeom prst="rect">
            <a:avLst/>
          </a:prstGeom>
        </p:spPr>
        <p:txBody>
          <a:bodyPr vert="horz" lIns="91440" tIns="45720" rIns="91440" bIns="45720" rtlCol="0" anchor="b">
            <a:noAutofit/>
          </a:bodyPr>
          <a:lstStyle/>
          <a:p>
            <a:pPr algn="ctr"/>
            <a:r>
              <a:rPr lang="en-US" sz="5500" dirty="0"/>
              <a:t>The body is clearly gone</a:t>
            </a:r>
          </a:p>
        </p:txBody>
      </p:sp>
    </p:spTree>
  </p:cSld>
  <p:clrMapOvr>
    <a:overrideClrMapping bg1="dk1" tx1="lt1" bg2="dk2" tx2="lt2" accent1="accent1" accent2="accent2" accent3="accent3" accent4="accent4" accent5="accent5" accent6="accent6" hlink="hlink" folHlink="folHlink"/>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2" name="Picture 2" descr="The Chief Priests Bribing the Soldiers to Fabricate Rumors: Matthew 28:11–15">
            <a:extLst>
              <a:ext uri="{FF2B5EF4-FFF2-40B4-BE49-F238E27FC236}">
                <a16:creationId xmlns:a16="http://schemas.microsoft.com/office/drawing/2014/main" id="{0C092376-E966-4CA9-9595-0571CF6AD24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730" r="14170"/>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7" name="Rectangle 7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ADCA7023-239C-4043-91BF-B97D92D4AF48}"/>
              </a:ext>
            </a:extLst>
          </p:cNvPr>
          <p:cNvSpPr txBox="1"/>
          <p:nvPr/>
        </p:nvSpPr>
        <p:spPr>
          <a:xfrm>
            <a:off x="420808" y="4865942"/>
            <a:ext cx="4862392" cy="1477328"/>
          </a:xfrm>
          <a:prstGeom prst="rect">
            <a:avLst/>
          </a:prstGeom>
          <a:noFill/>
        </p:spPr>
        <p:txBody>
          <a:bodyPr wrap="square" rtlCol="0">
            <a:spAutoFit/>
          </a:bodyPr>
          <a:lstStyle/>
          <a:p>
            <a:pPr algn="ctr"/>
            <a:r>
              <a:rPr lang="en-US" sz="4500" dirty="0"/>
              <a:t>The Bible records the enemy's theory</a:t>
            </a:r>
          </a:p>
        </p:txBody>
      </p:sp>
      <p:sp>
        <p:nvSpPr>
          <p:cNvPr id="12" name="TextBox 11">
            <a:extLst>
              <a:ext uri="{FF2B5EF4-FFF2-40B4-BE49-F238E27FC236}">
                <a16:creationId xmlns:a16="http://schemas.microsoft.com/office/drawing/2014/main" id="{1D36A991-B9FB-4E22-AEBE-76407E6CC18E}"/>
              </a:ext>
            </a:extLst>
          </p:cNvPr>
          <p:cNvSpPr txBox="1"/>
          <p:nvPr/>
        </p:nvSpPr>
        <p:spPr>
          <a:xfrm>
            <a:off x="481029" y="1235790"/>
            <a:ext cx="3977640" cy="3083921"/>
          </a:xfrm>
          <a:prstGeom prst="rect">
            <a:avLst/>
          </a:prstGeom>
          <a:noFill/>
        </p:spPr>
        <p:txBody>
          <a:bodyPr wrap="square">
            <a:spAutoFit/>
          </a:bodyPr>
          <a:lstStyle/>
          <a:p>
            <a:pPr>
              <a:lnSpc>
                <a:spcPct val="90000"/>
              </a:lnSpc>
              <a:spcBef>
                <a:spcPct val="0"/>
              </a:spcBef>
              <a:spcAft>
                <a:spcPts val="600"/>
              </a:spcAft>
            </a:pPr>
            <a:r>
              <a:rPr lang="en-US" sz="5400" b="1" dirty="0">
                <a:latin typeface="+mj-lt"/>
                <a:ea typeface="+mj-ea"/>
                <a:cs typeface="+mj-cs"/>
              </a:rPr>
              <a:t>Empty Tomb Evidence B. </a:t>
            </a:r>
            <a:r>
              <a:rPr lang="en-US" sz="5400" b="1" u="sng" dirty="0">
                <a:latin typeface="+mj-lt"/>
                <a:ea typeface="+mj-ea"/>
                <a:cs typeface="+mj-cs"/>
              </a:rPr>
              <a:t>Enemy Attestation</a:t>
            </a:r>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900" decel="100000" fill="hold"/>
                                        <p:tgtEl>
                                          <p:spTgt spid="1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ook open on a table&#10;&#10;Description automatically generated with low confidence">
            <a:extLst>
              <a:ext uri="{FF2B5EF4-FFF2-40B4-BE49-F238E27FC236}">
                <a16:creationId xmlns:a16="http://schemas.microsoft.com/office/drawing/2014/main" id="{C2C699F0-819D-4605-9398-4F86C011D0A3}"/>
              </a:ext>
            </a:extLst>
          </p:cNvPr>
          <p:cNvPicPr>
            <a:picLocks noChangeAspect="1"/>
          </p:cNvPicPr>
          <p:nvPr/>
        </p:nvPicPr>
        <p:blipFill rotWithShape="1">
          <a:blip r:embed="rId2">
            <a:alphaModFix amt="29000"/>
            <a:extLst>
              <a:ext uri="{BEBA8EAE-BF5A-486C-A8C5-ECC9F3942E4B}">
                <a14:imgProps xmlns:a14="http://schemas.microsoft.com/office/drawing/2010/main">
                  <a14:imgLayer r:embed="rId3">
                    <a14:imgEffect>
                      <a14:saturation sat="181000"/>
                    </a14:imgEffect>
                    <a14:imgEffect>
                      <a14:brightnessContrast bright="-8000"/>
                    </a14:imgEffect>
                  </a14:imgLayer>
                </a14:imgProps>
              </a:ext>
              <a:ext uri="{28A0092B-C50C-407E-A947-70E740481C1C}">
                <a14:useLocalDpi xmlns:a14="http://schemas.microsoft.com/office/drawing/2010/main" val="0"/>
              </a:ext>
            </a:extLst>
          </a:blip>
          <a:srcRect b="3043"/>
          <a:stretch/>
        </p:blipFill>
        <p:spPr>
          <a:xfrm>
            <a:off x="29357" y="0"/>
            <a:ext cx="12162643" cy="6858000"/>
          </a:xfrm>
          <a:prstGeom prst="rect">
            <a:avLst/>
          </a:prstGeom>
        </p:spPr>
      </p:pic>
      <p:sp>
        <p:nvSpPr>
          <p:cNvPr id="8" name="Rectangle 7">
            <a:extLst>
              <a:ext uri="{FF2B5EF4-FFF2-40B4-BE49-F238E27FC236}">
                <a16:creationId xmlns:a16="http://schemas.microsoft.com/office/drawing/2014/main" id="{1B49D38C-BFD3-4D14-960F-C7E6DEFEEA69}"/>
              </a:ext>
            </a:extLst>
          </p:cNvPr>
          <p:cNvSpPr/>
          <p:nvPr/>
        </p:nvSpPr>
        <p:spPr>
          <a:xfrm>
            <a:off x="955253" y="351907"/>
            <a:ext cx="10281493" cy="4247317"/>
          </a:xfrm>
          <a:prstGeom prst="rect">
            <a:avLst/>
          </a:prstGeom>
        </p:spPr>
        <p:txBody>
          <a:bodyPr wrap="square">
            <a:spAutoFit/>
          </a:bodyPr>
          <a:lstStyle/>
          <a:p>
            <a:pPr algn="ctr"/>
            <a:r>
              <a:rPr lang="en-US" sz="4500" dirty="0">
                <a:solidFill>
                  <a:schemeClr val="bg1"/>
                </a:solidFill>
              </a:rPr>
              <a:t>Matthew 28:12-13: “When they had assembled with the elders and consulted together, they gave a large sum of money to the soldiers, </a:t>
            </a:r>
            <a:r>
              <a:rPr lang="en-US" sz="4500" b="1" baseline="30000" dirty="0">
                <a:solidFill>
                  <a:schemeClr val="bg1"/>
                </a:solidFill>
              </a:rPr>
              <a:t>13 </a:t>
            </a:r>
            <a:r>
              <a:rPr lang="en-US" sz="4500" dirty="0">
                <a:solidFill>
                  <a:schemeClr val="bg1"/>
                </a:solidFill>
              </a:rPr>
              <a:t>saying, “Tell them, ‘His disciples came at night and stole Him </a:t>
            </a:r>
            <a:r>
              <a:rPr lang="en-US" sz="4500" i="1" dirty="0">
                <a:solidFill>
                  <a:schemeClr val="bg1"/>
                </a:solidFill>
              </a:rPr>
              <a:t>away</a:t>
            </a:r>
            <a:r>
              <a:rPr lang="en-US" sz="4500" dirty="0">
                <a:solidFill>
                  <a:schemeClr val="bg1"/>
                </a:solidFill>
              </a:rPr>
              <a:t> while we slept.’”</a:t>
            </a:r>
          </a:p>
        </p:txBody>
      </p:sp>
    </p:spTree>
    <p:extLst>
      <p:ext uri="{BB962C8B-B14F-4D97-AF65-F5344CB8AC3E}">
        <p14:creationId xmlns:p14="http://schemas.microsoft.com/office/powerpoint/2010/main" val="92287642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268" name="Rectangle 7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6" name="Picture 2" descr="John 20 Bible Pictures: Mary finds Jesus&amp;#39; empty tomb">
            <a:extLst>
              <a:ext uri="{FF2B5EF4-FFF2-40B4-BE49-F238E27FC236}">
                <a16:creationId xmlns:a16="http://schemas.microsoft.com/office/drawing/2014/main" id="{8BAAF8E4-1ED3-4402-A777-2722729685D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077" r="-1" b="31136"/>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11269" name="Rectangle 7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B2E24D89-62C2-4BA7-AEA5-BA4724741E7B}"/>
              </a:ext>
            </a:extLst>
          </p:cNvPr>
          <p:cNvSpPr txBox="1"/>
          <p:nvPr/>
        </p:nvSpPr>
        <p:spPr>
          <a:xfrm>
            <a:off x="477981" y="1122363"/>
            <a:ext cx="4023360" cy="320413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500" b="1" dirty="0">
                <a:latin typeface="+mj-lt"/>
                <a:ea typeface="+mj-ea"/>
                <a:cs typeface="+mj-cs"/>
              </a:rPr>
              <a:t>Empty Tomb Evidence C. </a:t>
            </a:r>
            <a:r>
              <a:rPr lang="en-US" sz="5500" b="1" u="sng" dirty="0">
                <a:latin typeface="+mj-lt"/>
                <a:ea typeface="+mj-ea"/>
                <a:cs typeface="+mj-cs"/>
              </a:rPr>
              <a:t>Testimony of Women</a:t>
            </a:r>
          </a:p>
        </p:txBody>
      </p:sp>
      <p:sp>
        <p:nvSpPr>
          <p:cNvPr id="11270" name="Rectangle 7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1271" name="Rectangle 7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E8A44B0D-4A09-4081-B13C-B595316A9273}"/>
              </a:ext>
            </a:extLst>
          </p:cNvPr>
          <p:cNvSpPr txBox="1"/>
          <p:nvPr/>
        </p:nvSpPr>
        <p:spPr>
          <a:xfrm>
            <a:off x="420808" y="4865942"/>
            <a:ext cx="4379792" cy="1477328"/>
          </a:xfrm>
          <a:prstGeom prst="rect">
            <a:avLst/>
          </a:prstGeom>
          <a:noFill/>
        </p:spPr>
        <p:txBody>
          <a:bodyPr wrap="square" rtlCol="0">
            <a:spAutoFit/>
          </a:bodyPr>
          <a:lstStyle/>
          <a:p>
            <a:pPr algn="ctr"/>
            <a:r>
              <a:rPr lang="en-US" sz="4500" dirty="0"/>
              <a:t>Why is this point a key evidence?</a:t>
            </a:r>
          </a:p>
        </p:txBody>
      </p:sp>
    </p:spTree>
    <p:extLst>
      <p:ext uri="{BB962C8B-B14F-4D97-AF65-F5344CB8AC3E}">
        <p14:creationId xmlns:p14="http://schemas.microsoft.com/office/powerpoint/2010/main" val="424347076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900" decel="100000" fill="hold"/>
                                        <p:tgtEl>
                                          <p:spTgt spid="1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316" name="Picture 4" descr="An Empty Tomb, Because Jesus Is Alive! | Life of Jesus">
            <a:extLst>
              <a:ext uri="{FF2B5EF4-FFF2-40B4-BE49-F238E27FC236}">
                <a16:creationId xmlns:a16="http://schemas.microsoft.com/office/drawing/2014/main" id="{BD6F7A6B-31D8-432E-A928-622232389C3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435" r="4676"/>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3B432D73-5C38-474F-AF96-A3228731BF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0">
                <a:schemeClr val="tx1">
                  <a:lumMod val="95000"/>
                  <a:lumOff val="5000"/>
                </a:schemeClr>
              </a:gs>
              <a:gs pos="45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9F259D8-ECD9-4021-9046-52DB335BC18D}"/>
              </a:ext>
            </a:extLst>
          </p:cNvPr>
          <p:cNvSpPr txBox="1"/>
          <p:nvPr/>
        </p:nvSpPr>
        <p:spPr>
          <a:xfrm>
            <a:off x="323849" y="228600"/>
            <a:ext cx="3305175" cy="6247864"/>
          </a:xfrm>
          <a:prstGeom prst="rect">
            <a:avLst/>
          </a:prstGeom>
          <a:noFill/>
        </p:spPr>
        <p:txBody>
          <a:bodyPr wrap="square" rtlCol="0">
            <a:spAutoFit/>
          </a:bodyPr>
          <a:lstStyle/>
          <a:p>
            <a:pPr algn="ctr"/>
            <a:r>
              <a:rPr lang="en-US" sz="5000" dirty="0">
                <a:solidFill>
                  <a:schemeClr val="bg1"/>
                </a:solidFill>
              </a:rPr>
              <a:t>In that culture the testimony of women was seen as a worthless piece of evidence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900" decel="100000" fill="hold"/>
                                        <p:tgtEl>
                                          <p:spTgt spid="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7D4B9BB4-E7E3-4196-A69E-5F03597C22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365"/>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DDD926EC-6F88-4D89-9AED-1C4C1AC00E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3125" y="2"/>
            <a:ext cx="4688632" cy="685799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A210685A-6235-45A7-850D-A6F555466E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8226" y="675107"/>
            <a:ext cx="4415290" cy="54930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7" name="Group 76">
            <a:extLst>
              <a:ext uri="{FF2B5EF4-FFF2-40B4-BE49-F238E27FC236}">
                <a16:creationId xmlns:a16="http://schemas.microsoft.com/office/drawing/2014/main" id="{75345B51-E204-410A-83BA-7A992946F11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23679" y="3922776"/>
            <a:ext cx="2139190" cy="2373963"/>
            <a:chOff x="723679" y="3922776"/>
            <a:chExt cx="2139190" cy="2373963"/>
          </a:xfrm>
        </p:grpSpPr>
        <p:sp>
          <p:nvSpPr>
            <p:cNvPr id="78" name="Rectangle 66">
              <a:extLst>
                <a:ext uri="{FF2B5EF4-FFF2-40B4-BE49-F238E27FC236}">
                  <a16:creationId xmlns:a16="http://schemas.microsoft.com/office/drawing/2014/main" id="{E7227788-3273-4D0F-8030-2D4A4DD296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476976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66">
              <a:extLst>
                <a:ext uri="{FF2B5EF4-FFF2-40B4-BE49-F238E27FC236}">
                  <a16:creationId xmlns:a16="http://schemas.microsoft.com/office/drawing/2014/main" id="{AA9272E6-2550-43AD-8704-E196E3A3EB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462765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66">
              <a:extLst>
                <a:ext uri="{FF2B5EF4-FFF2-40B4-BE49-F238E27FC236}">
                  <a16:creationId xmlns:a16="http://schemas.microsoft.com/office/drawing/2014/main" id="{137FA1F6-B8CA-44F2-A02C-50EF82CD1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448554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66">
              <a:extLst>
                <a:ext uri="{FF2B5EF4-FFF2-40B4-BE49-F238E27FC236}">
                  <a16:creationId xmlns:a16="http://schemas.microsoft.com/office/drawing/2014/main" id="{78A0B297-F151-4369-BE22-45BB9B897E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505399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66">
              <a:extLst>
                <a:ext uri="{FF2B5EF4-FFF2-40B4-BE49-F238E27FC236}">
                  <a16:creationId xmlns:a16="http://schemas.microsoft.com/office/drawing/2014/main" id="{1C23D6A3-179E-4D42-A6E3-5D6809D0E4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491188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66">
              <a:extLst>
                <a:ext uri="{FF2B5EF4-FFF2-40B4-BE49-F238E27FC236}">
                  <a16:creationId xmlns:a16="http://schemas.microsoft.com/office/drawing/2014/main" id="{F2EA211F-A2C1-40F6-BD98-1294BE93A5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43357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62">
              <a:extLst>
                <a:ext uri="{FF2B5EF4-FFF2-40B4-BE49-F238E27FC236}">
                  <a16:creationId xmlns:a16="http://schemas.microsoft.com/office/drawing/2014/main" id="{8A650D87-2BAB-460D-95DA-7D22C92DC2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533954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59">
              <a:extLst>
                <a:ext uri="{FF2B5EF4-FFF2-40B4-BE49-F238E27FC236}">
                  <a16:creationId xmlns:a16="http://schemas.microsoft.com/office/drawing/2014/main" id="{D356CB2F-BAED-4BCB-8D39-DDF16A4D4B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519300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64">
              <a:extLst>
                <a:ext uri="{FF2B5EF4-FFF2-40B4-BE49-F238E27FC236}">
                  <a16:creationId xmlns:a16="http://schemas.microsoft.com/office/drawing/2014/main" id="{F7B15AD1-B933-4069-AB55-2695DEDF51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392407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62">
              <a:extLst>
                <a:ext uri="{FF2B5EF4-FFF2-40B4-BE49-F238E27FC236}">
                  <a16:creationId xmlns:a16="http://schemas.microsoft.com/office/drawing/2014/main" id="{A2706DC2-8E0F-4265-8D47-D0F905A430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406086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59">
              <a:extLst>
                <a:ext uri="{FF2B5EF4-FFF2-40B4-BE49-F238E27FC236}">
                  <a16:creationId xmlns:a16="http://schemas.microsoft.com/office/drawing/2014/main" id="{23467677-933B-48E0-A310-B625A8A0C9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420792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62">
              <a:extLst>
                <a:ext uri="{FF2B5EF4-FFF2-40B4-BE49-F238E27FC236}">
                  <a16:creationId xmlns:a16="http://schemas.microsoft.com/office/drawing/2014/main" id="{B7102C75-FBC7-48AC-85BC-B1C1AAF7F5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549150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62">
              <a:extLst>
                <a:ext uri="{FF2B5EF4-FFF2-40B4-BE49-F238E27FC236}">
                  <a16:creationId xmlns:a16="http://schemas.microsoft.com/office/drawing/2014/main" id="{B6210E47-F948-4EE1-986E-9AFC97372B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563891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62">
              <a:extLst>
                <a:ext uri="{FF2B5EF4-FFF2-40B4-BE49-F238E27FC236}">
                  <a16:creationId xmlns:a16="http://schemas.microsoft.com/office/drawing/2014/main" id="{776E1AFC-6D37-4075-8DA2-ED908EF0A1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592998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59">
              <a:extLst>
                <a:ext uri="{FF2B5EF4-FFF2-40B4-BE49-F238E27FC236}">
                  <a16:creationId xmlns:a16="http://schemas.microsoft.com/office/drawing/2014/main" id="{6106007E-F9DB-47E4-BAED-107999F176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578344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2">
              <a:extLst>
                <a:ext uri="{FF2B5EF4-FFF2-40B4-BE49-F238E27FC236}">
                  <a16:creationId xmlns:a16="http://schemas.microsoft.com/office/drawing/2014/main" id="{70DC9B1C-C0CF-4D25-BD5F-7265093E40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791041" y="623620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59">
              <a:extLst>
                <a:ext uri="{FF2B5EF4-FFF2-40B4-BE49-F238E27FC236}">
                  <a16:creationId xmlns:a16="http://schemas.microsoft.com/office/drawing/2014/main" id="{280DB2AA-36D1-49F9-9A32-B7A7F5ADD1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614536" y="623620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62">
              <a:extLst>
                <a:ext uri="{FF2B5EF4-FFF2-40B4-BE49-F238E27FC236}">
                  <a16:creationId xmlns:a16="http://schemas.microsoft.com/office/drawing/2014/main" id="{5CB222C6-5C3F-4D4D-BA2C-606E58A5BC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438030" y="623620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64">
              <a:extLst>
                <a:ext uri="{FF2B5EF4-FFF2-40B4-BE49-F238E27FC236}">
                  <a16:creationId xmlns:a16="http://schemas.microsoft.com/office/drawing/2014/main" id="{ED7BB998-CCFC-46F3-BAB3-711FA743EE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61525" y="623620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66">
              <a:extLst>
                <a:ext uri="{FF2B5EF4-FFF2-40B4-BE49-F238E27FC236}">
                  <a16:creationId xmlns:a16="http://schemas.microsoft.com/office/drawing/2014/main" id="{A4FB04D3-F2B1-4AA1-B319-38BC1AF21C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085019" y="623620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64">
              <a:extLst>
                <a:ext uri="{FF2B5EF4-FFF2-40B4-BE49-F238E27FC236}">
                  <a16:creationId xmlns:a16="http://schemas.microsoft.com/office/drawing/2014/main" id="{DF1E591D-B67F-42A6-8BFF-F28DA4EF03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129443" y="623620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66">
              <a:extLst>
                <a:ext uri="{FF2B5EF4-FFF2-40B4-BE49-F238E27FC236}">
                  <a16:creationId xmlns:a16="http://schemas.microsoft.com/office/drawing/2014/main" id="{82E67F83-B3F0-4D08-A54E-B5EEA94569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952937" y="623620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59">
              <a:extLst>
                <a:ext uri="{FF2B5EF4-FFF2-40B4-BE49-F238E27FC236}">
                  <a16:creationId xmlns:a16="http://schemas.microsoft.com/office/drawing/2014/main" id="{50F124DD-21BF-4928-BABE-6149AA43A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904256" y="623620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62">
              <a:extLst>
                <a:ext uri="{FF2B5EF4-FFF2-40B4-BE49-F238E27FC236}">
                  <a16:creationId xmlns:a16="http://schemas.microsoft.com/office/drawing/2014/main" id="{F5F04C59-93B4-432B-A2AF-576790D9B8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608194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2">
              <a:extLst>
                <a:ext uri="{FF2B5EF4-FFF2-40B4-BE49-F238E27FC236}">
                  <a16:creationId xmlns:a16="http://schemas.microsoft.com/office/drawing/2014/main" id="{D18E97EA-58A9-4569-9C71-CFBBA80A06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463937" y="623620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59">
              <a:extLst>
                <a:ext uri="{FF2B5EF4-FFF2-40B4-BE49-F238E27FC236}">
                  <a16:creationId xmlns:a16="http://schemas.microsoft.com/office/drawing/2014/main" id="{322D4565-8B72-4045-9EC3-A52C835FF3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7432" y="623620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64">
              <a:extLst>
                <a:ext uri="{FF2B5EF4-FFF2-40B4-BE49-F238E27FC236}">
                  <a16:creationId xmlns:a16="http://schemas.microsoft.com/office/drawing/2014/main" id="{1F949796-77A0-47E0-9ADC-7B928FE421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802339" y="623620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66">
              <a:extLst>
                <a:ext uri="{FF2B5EF4-FFF2-40B4-BE49-F238E27FC236}">
                  <a16:creationId xmlns:a16="http://schemas.microsoft.com/office/drawing/2014/main" id="{55EB0457-BE6E-4CD0-8C6D-F84E620086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625833" y="623620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2">
              <a:extLst>
                <a:ext uri="{FF2B5EF4-FFF2-40B4-BE49-F238E27FC236}">
                  <a16:creationId xmlns:a16="http://schemas.microsoft.com/office/drawing/2014/main" id="{83979EE6-296D-4BD5-8365-3D7851CF44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787456" y="623620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59">
              <a:extLst>
                <a:ext uri="{FF2B5EF4-FFF2-40B4-BE49-F238E27FC236}">
                  <a16:creationId xmlns:a16="http://schemas.microsoft.com/office/drawing/2014/main" id="{00768B11-48BC-4D7D-90D8-89DBA255B0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610951" y="623620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62">
              <a:extLst>
                <a:ext uri="{FF2B5EF4-FFF2-40B4-BE49-F238E27FC236}">
                  <a16:creationId xmlns:a16="http://schemas.microsoft.com/office/drawing/2014/main" id="{5DC53737-24C2-452C-B22B-C6F944D816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434445" y="623620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64">
              <a:extLst>
                <a:ext uri="{FF2B5EF4-FFF2-40B4-BE49-F238E27FC236}">
                  <a16:creationId xmlns:a16="http://schemas.microsoft.com/office/drawing/2014/main" id="{5FFEDFD6-9475-4B1D-BC0C-0DD63A6301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57940" y="623620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66">
              <a:extLst>
                <a:ext uri="{FF2B5EF4-FFF2-40B4-BE49-F238E27FC236}">
                  <a16:creationId xmlns:a16="http://schemas.microsoft.com/office/drawing/2014/main" id="{D525C365-A68F-4494-B72F-49E0A2A767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081434" y="623620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Rectangle 64">
              <a:extLst>
                <a:ext uri="{FF2B5EF4-FFF2-40B4-BE49-F238E27FC236}">
                  <a16:creationId xmlns:a16="http://schemas.microsoft.com/office/drawing/2014/main" id="{C1C658E7-B7ED-49DC-8E4C-F6545FA286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125858" y="623620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66">
              <a:extLst>
                <a:ext uri="{FF2B5EF4-FFF2-40B4-BE49-F238E27FC236}">
                  <a16:creationId xmlns:a16="http://schemas.microsoft.com/office/drawing/2014/main" id="{70CB6084-E60F-43E2-9656-BA8A9180B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949352" y="623620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59">
              <a:extLst>
                <a:ext uri="{FF2B5EF4-FFF2-40B4-BE49-F238E27FC236}">
                  <a16:creationId xmlns:a16="http://schemas.microsoft.com/office/drawing/2014/main" id="{2EA7AF30-5E5E-409B-A9D4-61351B21E2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900671" y="623620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62">
              <a:extLst>
                <a:ext uri="{FF2B5EF4-FFF2-40B4-BE49-F238E27FC236}">
                  <a16:creationId xmlns:a16="http://schemas.microsoft.com/office/drawing/2014/main" id="{EC835CB2-B995-4ED5-9AA3-D63069BAA8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623620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2">
              <a:extLst>
                <a:ext uri="{FF2B5EF4-FFF2-40B4-BE49-F238E27FC236}">
                  <a16:creationId xmlns:a16="http://schemas.microsoft.com/office/drawing/2014/main" id="{D9DB25F2-4535-4B18-A02F-00CB0BC642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460352" y="623620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59">
              <a:extLst>
                <a:ext uri="{FF2B5EF4-FFF2-40B4-BE49-F238E27FC236}">
                  <a16:creationId xmlns:a16="http://schemas.microsoft.com/office/drawing/2014/main" id="{2B3B0457-7E85-4AA1-9781-E66497BCD5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3847" y="623620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64">
              <a:extLst>
                <a:ext uri="{FF2B5EF4-FFF2-40B4-BE49-F238E27FC236}">
                  <a16:creationId xmlns:a16="http://schemas.microsoft.com/office/drawing/2014/main" id="{F1DCCCCE-4F6A-4E60-9F2D-DBAE8DC154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798754" y="623620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66">
              <a:extLst>
                <a:ext uri="{FF2B5EF4-FFF2-40B4-BE49-F238E27FC236}">
                  <a16:creationId xmlns:a16="http://schemas.microsoft.com/office/drawing/2014/main" id="{7487D6D1-3AC6-4648-85C1-2870032FA0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622248" y="623620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0970BFF8-CA86-4381-BB3D-BECE0F589D1D}"/>
              </a:ext>
            </a:extLst>
          </p:cNvPr>
          <p:cNvSpPr txBox="1"/>
          <p:nvPr/>
        </p:nvSpPr>
        <p:spPr>
          <a:xfrm>
            <a:off x="1045014" y="2665944"/>
            <a:ext cx="4041713" cy="3081349"/>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5600" b="0" i="0" kern="1200" dirty="0">
                <a:solidFill>
                  <a:srgbClr val="FFFFFF"/>
                </a:solidFill>
                <a:effectLst/>
                <a:latin typeface="+mj-lt"/>
                <a:ea typeface="+mj-ea"/>
                <a:cs typeface="+mj-cs"/>
              </a:rPr>
              <a:t>Why do atheists reject the evidence for Jesus and His resurrection?</a:t>
            </a:r>
          </a:p>
        </p:txBody>
      </p:sp>
      <p:sp>
        <p:nvSpPr>
          <p:cNvPr id="120" name="Rectangle 119">
            <a:extLst>
              <a:ext uri="{FF2B5EF4-FFF2-40B4-BE49-F238E27FC236}">
                <a16:creationId xmlns:a16="http://schemas.microsoft.com/office/drawing/2014/main" id="{CE05F159-EFC7-4F44-AD2E-8FBA4B7B63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00725" y="675106"/>
            <a:ext cx="5804685" cy="549554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2" name="Group 121">
            <a:extLst>
              <a:ext uri="{FF2B5EF4-FFF2-40B4-BE49-F238E27FC236}">
                <a16:creationId xmlns:a16="http://schemas.microsoft.com/office/drawing/2014/main" id="{4EE443E7-8458-4CAF-9F14-CDA81A7761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68912" y="44817"/>
            <a:ext cx="233303" cy="772404"/>
            <a:chOff x="11868912" y="44817"/>
            <a:chExt cx="233303" cy="772404"/>
          </a:xfrm>
        </p:grpSpPr>
        <p:sp>
          <p:nvSpPr>
            <p:cNvPr id="123" name="Rectangle 64">
              <a:extLst>
                <a:ext uri="{FF2B5EF4-FFF2-40B4-BE49-F238E27FC236}">
                  <a16:creationId xmlns:a16="http://schemas.microsoft.com/office/drawing/2014/main" id="{9E78138B-BC06-4ADE-824E-ACE237301D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39099" y="46121"/>
              <a:ext cx="61834"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66">
              <a:extLst>
                <a:ext uri="{FF2B5EF4-FFF2-40B4-BE49-F238E27FC236}">
                  <a16:creationId xmlns:a16="http://schemas.microsoft.com/office/drawing/2014/main" id="{DB7D02AB-5786-4E26-A21A-FF50882252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67609" y="46120"/>
              <a:ext cx="61834"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ctangle 64">
              <a:extLst>
                <a:ext uri="{FF2B5EF4-FFF2-40B4-BE49-F238E27FC236}">
                  <a16:creationId xmlns:a16="http://schemas.microsoft.com/office/drawing/2014/main" id="{63455265-C0C7-4EE2-810B-4B8B204182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1685" y="756690"/>
              <a:ext cx="61834"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66">
              <a:extLst>
                <a:ext uri="{FF2B5EF4-FFF2-40B4-BE49-F238E27FC236}">
                  <a16:creationId xmlns:a16="http://schemas.microsoft.com/office/drawing/2014/main" id="{559E681C-298C-4DEC-995D-6E439CF078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67949" y="756690"/>
              <a:ext cx="61834"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64">
              <a:extLst>
                <a:ext uri="{FF2B5EF4-FFF2-40B4-BE49-F238E27FC236}">
                  <a16:creationId xmlns:a16="http://schemas.microsoft.com/office/drawing/2014/main" id="{4D893955-1F7B-4B00-913C-E7FBC81375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1685" y="614576"/>
              <a:ext cx="61834"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ectangle 66">
              <a:extLst>
                <a:ext uri="{FF2B5EF4-FFF2-40B4-BE49-F238E27FC236}">
                  <a16:creationId xmlns:a16="http://schemas.microsoft.com/office/drawing/2014/main" id="{40E6A2A0-A4DE-4E6B-97FE-506583069D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67949" y="614576"/>
              <a:ext cx="61834"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64">
              <a:extLst>
                <a:ext uri="{FF2B5EF4-FFF2-40B4-BE49-F238E27FC236}">
                  <a16:creationId xmlns:a16="http://schemas.microsoft.com/office/drawing/2014/main" id="{87D2467D-D3A5-42F7-BF1E-B8000F1277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1685" y="472462"/>
              <a:ext cx="61834"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66">
              <a:extLst>
                <a:ext uri="{FF2B5EF4-FFF2-40B4-BE49-F238E27FC236}">
                  <a16:creationId xmlns:a16="http://schemas.microsoft.com/office/drawing/2014/main" id="{4E5213CB-F86D-461D-B46F-0D90E43470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67949" y="472462"/>
              <a:ext cx="61834"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ectangle 64">
              <a:extLst>
                <a:ext uri="{FF2B5EF4-FFF2-40B4-BE49-F238E27FC236}">
                  <a16:creationId xmlns:a16="http://schemas.microsoft.com/office/drawing/2014/main" id="{90C8CB2C-F1D0-4CCD-BBFA-61D8F3FFA6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1685" y="330348"/>
              <a:ext cx="61834"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ectangle 66">
              <a:extLst>
                <a:ext uri="{FF2B5EF4-FFF2-40B4-BE49-F238E27FC236}">
                  <a16:creationId xmlns:a16="http://schemas.microsoft.com/office/drawing/2014/main" id="{BDEB08AC-216C-4752-AF15-88C2BAC92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67949" y="330348"/>
              <a:ext cx="61834"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ectangle 64">
              <a:extLst>
                <a:ext uri="{FF2B5EF4-FFF2-40B4-BE49-F238E27FC236}">
                  <a16:creationId xmlns:a16="http://schemas.microsoft.com/office/drawing/2014/main" id="{BE0F265A-6753-4419-9160-00E5A10B08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1685" y="188234"/>
              <a:ext cx="61834"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66">
              <a:extLst>
                <a:ext uri="{FF2B5EF4-FFF2-40B4-BE49-F238E27FC236}">
                  <a16:creationId xmlns:a16="http://schemas.microsoft.com/office/drawing/2014/main" id="{AF769DEB-D51D-4938-A521-8036A972B6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67949" y="188234"/>
              <a:ext cx="61834"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098" name="Picture 2" descr="Are you an atheist? Here&amp;#39;s how your Facebook profile can reveal it - The  Economic Times">
            <a:extLst>
              <a:ext uri="{FF2B5EF4-FFF2-40B4-BE49-F238E27FC236}">
                <a16:creationId xmlns:a16="http://schemas.microsoft.com/office/drawing/2014/main" id="{6B198940-8235-4C64-AF08-BACE26FC75C1}"/>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l="825" r="6827"/>
          <a:stretch/>
        </p:blipFill>
        <p:spPr bwMode="auto">
          <a:xfrm>
            <a:off x="6089338" y="1056290"/>
            <a:ext cx="5227457" cy="47307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098667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Ancient Scroll Wallpapers - Top Free Ancient Scroll Backgrounds -  WallpaperAccess">
            <a:extLst>
              <a:ext uri="{FF2B5EF4-FFF2-40B4-BE49-F238E27FC236}">
                <a16:creationId xmlns:a16="http://schemas.microsoft.com/office/drawing/2014/main" id="{36BC093C-D697-4F17-A3CE-469E58E6DBA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573" b="9577"/>
          <a:stretch/>
        </p:blipFill>
        <p:spPr bwMode="auto">
          <a:xfrm>
            <a:off x="643426" y="10"/>
            <a:ext cx="10905149" cy="685799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3D106870-1CC1-4FAB-8EF6-12C9C9A341F4}"/>
              </a:ext>
            </a:extLst>
          </p:cNvPr>
          <p:cNvSpPr txBox="1"/>
          <p:nvPr/>
        </p:nvSpPr>
        <p:spPr>
          <a:xfrm>
            <a:off x="2519779" y="797510"/>
            <a:ext cx="7152442" cy="5093702"/>
          </a:xfrm>
          <a:prstGeom prst="rect">
            <a:avLst/>
          </a:prstGeom>
          <a:noFill/>
        </p:spPr>
        <p:txBody>
          <a:bodyPr wrap="square">
            <a:spAutoFit/>
          </a:bodyPr>
          <a:lstStyle/>
          <a:p>
            <a:pPr algn="ctr"/>
            <a:r>
              <a:rPr lang="en-US" sz="6500" dirty="0"/>
              <a:t>“Sooner let the words of the Law be burnt than delivered to women.”</a:t>
            </a:r>
          </a:p>
          <a:p>
            <a:pPr algn="ctr"/>
            <a:r>
              <a:rPr lang="en-US" sz="6500" dirty="0"/>
              <a:t>(Talmud, </a:t>
            </a:r>
            <a:r>
              <a:rPr lang="en-US" sz="6500" dirty="0" err="1"/>
              <a:t>Sotah</a:t>
            </a:r>
            <a:r>
              <a:rPr lang="en-US" sz="6500" dirty="0"/>
              <a:t> 19a)</a:t>
            </a:r>
          </a:p>
        </p:txBody>
      </p:sp>
    </p:spTree>
    <p:extLst>
      <p:ext uri="{BB962C8B-B14F-4D97-AF65-F5344CB8AC3E}">
        <p14:creationId xmlns:p14="http://schemas.microsoft.com/office/powerpoint/2010/main" val="304774213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Ancient Scroll Wallpapers - Top Free Ancient Scroll Backgrounds -  WallpaperAccess">
            <a:extLst>
              <a:ext uri="{FF2B5EF4-FFF2-40B4-BE49-F238E27FC236}">
                <a16:creationId xmlns:a16="http://schemas.microsoft.com/office/drawing/2014/main" id="{36BC093C-D697-4F17-A3CE-469E58E6DBA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573" b="9577"/>
          <a:stretch/>
        </p:blipFill>
        <p:spPr bwMode="auto">
          <a:xfrm>
            <a:off x="643426" y="10"/>
            <a:ext cx="10905149" cy="685799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3D106870-1CC1-4FAB-8EF6-12C9C9A341F4}"/>
              </a:ext>
            </a:extLst>
          </p:cNvPr>
          <p:cNvSpPr txBox="1"/>
          <p:nvPr/>
        </p:nvSpPr>
        <p:spPr>
          <a:xfrm>
            <a:off x="2519779" y="566601"/>
            <a:ext cx="7152442" cy="5940088"/>
          </a:xfrm>
          <a:prstGeom prst="rect">
            <a:avLst/>
          </a:prstGeom>
          <a:noFill/>
        </p:spPr>
        <p:txBody>
          <a:bodyPr wrap="square">
            <a:spAutoFit/>
          </a:bodyPr>
          <a:lstStyle/>
          <a:p>
            <a:pPr algn="ctr"/>
            <a:r>
              <a:rPr lang="en-US" sz="3800" dirty="0"/>
              <a:t>“But let not the testimony of women be admitted, on account of the levity and boldness of their sex, nor let servants be admitted to give testimony on account of the ignobility of their souls; since it is probable that they may not speak </a:t>
            </a:r>
          </a:p>
          <a:p>
            <a:pPr algn="ctr"/>
            <a:r>
              <a:rPr lang="en-US" sz="3800" dirty="0"/>
              <a:t>truth, either our of hope of gain, </a:t>
            </a:r>
          </a:p>
          <a:p>
            <a:pPr algn="ctr"/>
            <a:r>
              <a:rPr lang="en-US" sz="3800" dirty="0"/>
              <a:t>or fear of punishment.” </a:t>
            </a:r>
          </a:p>
          <a:p>
            <a:pPr algn="ctr"/>
            <a:r>
              <a:rPr lang="en-US" sz="3800" dirty="0"/>
              <a:t>(Josephus, Antiquities 4.8.15)</a:t>
            </a:r>
          </a:p>
        </p:txBody>
      </p:sp>
    </p:spTree>
    <p:extLst>
      <p:ext uri="{BB962C8B-B14F-4D97-AF65-F5344CB8AC3E}">
        <p14:creationId xmlns:p14="http://schemas.microsoft.com/office/powerpoint/2010/main" val="194939678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Ancient Scroll Wallpapers - Top Free Ancient Scroll Backgrounds -  WallpaperAccess">
            <a:extLst>
              <a:ext uri="{FF2B5EF4-FFF2-40B4-BE49-F238E27FC236}">
                <a16:creationId xmlns:a16="http://schemas.microsoft.com/office/drawing/2014/main" id="{36BC093C-D697-4F17-A3CE-469E58E6DBA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573" b="9577"/>
          <a:stretch/>
        </p:blipFill>
        <p:spPr bwMode="auto">
          <a:xfrm>
            <a:off x="643426" y="10"/>
            <a:ext cx="10905149" cy="685799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3D106870-1CC1-4FAB-8EF6-12C9C9A341F4}"/>
              </a:ext>
            </a:extLst>
          </p:cNvPr>
          <p:cNvSpPr txBox="1"/>
          <p:nvPr/>
        </p:nvSpPr>
        <p:spPr>
          <a:xfrm>
            <a:off x="2519779" y="797510"/>
            <a:ext cx="7152442" cy="5262979"/>
          </a:xfrm>
          <a:prstGeom prst="rect">
            <a:avLst/>
          </a:prstGeom>
          <a:noFill/>
        </p:spPr>
        <p:txBody>
          <a:bodyPr wrap="square">
            <a:spAutoFit/>
          </a:bodyPr>
          <a:lstStyle/>
          <a:p>
            <a:pPr algn="ctr"/>
            <a:r>
              <a:rPr lang="en-US" sz="4200" dirty="0"/>
              <a:t>“Any evidence which a women gives is not valid (to offer), also they are not valid to offer. This is equivalent to saying that one who is Rabbinically accounted a robber is qualified to give the same evidence as a women.” (Talmud, Rosh </a:t>
            </a:r>
            <a:r>
              <a:rPr lang="en-US" sz="4200" dirty="0" err="1"/>
              <a:t>Hashannah</a:t>
            </a:r>
            <a:r>
              <a:rPr lang="en-US" sz="4200" dirty="0"/>
              <a:t>)</a:t>
            </a:r>
          </a:p>
        </p:txBody>
      </p:sp>
    </p:spTree>
    <p:extLst>
      <p:ext uri="{BB962C8B-B14F-4D97-AF65-F5344CB8AC3E}">
        <p14:creationId xmlns:p14="http://schemas.microsoft.com/office/powerpoint/2010/main" val="34619399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7CA0DAA6-33B8-4A25-810D-2F4D816FB4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972594"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EF8658A-7F8B-4DEF-9FB6-1B5D8B5A6936}"/>
              </a:ext>
            </a:extLst>
          </p:cNvPr>
          <p:cNvSpPr txBox="1"/>
          <p:nvPr/>
        </p:nvSpPr>
        <p:spPr>
          <a:xfrm>
            <a:off x="333465" y="224790"/>
            <a:ext cx="3987368" cy="6223635"/>
          </a:xfrm>
          <a:prstGeom prst="rect">
            <a:avLst/>
          </a:prstGeom>
          <a:noFill/>
        </p:spPr>
        <p:txBody>
          <a:bodyPr vert="horz" lIns="91440" tIns="45720" rIns="91440" bIns="45720" rtlCol="0" anchor="b">
            <a:normAutofit lnSpcReduction="10000"/>
          </a:bodyPr>
          <a:lstStyle/>
          <a:p>
            <a:pPr>
              <a:lnSpc>
                <a:spcPct val="90000"/>
              </a:lnSpc>
              <a:spcBef>
                <a:spcPct val="0"/>
              </a:spcBef>
              <a:spcAft>
                <a:spcPts val="600"/>
              </a:spcAft>
            </a:pPr>
            <a:r>
              <a:rPr lang="en-US" sz="4900" dirty="0">
                <a:solidFill>
                  <a:schemeClr val="bg1"/>
                </a:solidFill>
                <a:latin typeface="+mj-lt"/>
                <a:ea typeface="+mj-ea"/>
                <a:cs typeface="+mj-cs"/>
              </a:rPr>
              <a:t>If the disciples were making up the account, they would not use women as their witnesses to convince the culture they lived in.</a:t>
            </a:r>
          </a:p>
        </p:txBody>
      </p:sp>
      <p:pic>
        <p:nvPicPr>
          <p:cNvPr id="14338" name="Picture 2" descr="The importance of providing sufficient evidence in invalidation proceedings  | Managing Intellectual Property">
            <a:extLst>
              <a:ext uri="{FF2B5EF4-FFF2-40B4-BE49-F238E27FC236}">
                <a16:creationId xmlns:a16="http://schemas.microsoft.com/office/drawing/2014/main" id="{9EBD35F1-7932-443A-B09F-947C29413E5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148" r="-2" b="-2"/>
          <a:stretch/>
        </p:blipFill>
        <p:spPr bwMode="auto">
          <a:xfrm>
            <a:off x="4654297" y="10"/>
            <a:ext cx="7537704"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808157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362" name="Picture 2" descr="Inertia and Jerks | Latent Thoughts">
            <a:extLst>
              <a:ext uri="{FF2B5EF4-FFF2-40B4-BE49-F238E27FC236}">
                <a16:creationId xmlns:a16="http://schemas.microsoft.com/office/drawing/2014/main" id="{594DF3F0-88FB-4435-A24C-9C46BCECA85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220" b="40276"/>
          <a:stretch/>
        </p:blipFill>
        <p:spPr bwMode="auto">
          <a:xfrm>
            <a:off x="3882570" y="10"/>
            <a:ext cx="8309429" cy="6857990"/>
          </a:xfrm>
          <a:custGeom>
            <a:avLst/>
            <a:gdLst/>
            <a:ahLst/>
            <a:cxnLst/>
            <a:rect l="l" t="t" r="r" b="b"/>
            <a:pathLst>
              <a:path w="12192000" h="6858000">
                <a:moveTo>
                  <a:pt x="0" y="0"/>
                </a:moveTo>
                <a:lnTo>
                  <a:pt x="12192000" y="0"/>
                </a:lnTo>
                <a:lnTo>
                  <a:pt x="12192000"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grpSp>
        <p:nvGrpSpPr>
          <p:cNvPr id="71" name="Group 70">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72" name="Freeform: Shape 71">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73" name="Group 72">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74" name="Group 73">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78" name="Freeform: Shape 77">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9" name="Freeform: Shape 78">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75" name="Group 74">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3">
                  <a:alphaModFix amt="57000"/>
                </a:blip>
                <a:tile tx="0" ty="0" sx="100000" sy="100000" flip="none" algn="tl"/>
              </a:blipFill>
              <a:effectLst/>
            </p:grpSpPr>
            <p:sp>
              <p:nvSpPr>
                <p:cNvPr id="76" name="Freeform: Shape 75">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7" name="Freeform: Shape 76">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15" name="TextBox 14">
            <a:extLst>
              <a:ext uri="{FF2B5EF4-FFF2-40B4-BE49-F238E27FC236}">
                <a16:creationId xmlns:a16="http://schemas.microsoft.com/office/drawing/2014/main" id="{2C7F83B2-62C5-41FA-A56C-00040C22890B}"/>
              </a:ext>
            </a:extLst>
          </p:cNvPr>
          <p:cNvSpPr txBox="1"/>
          <p:nvPr/>
        </p:nvSpPr>
        <p:spPr>
          <a:xfrm>
            <a:off x="333465" y="224790"/>
            <a:ext cx="3373343" cy="6271260"/>
          </a:xfrm>
          <a:prstGeom prst="rect">
            <a:avLst/>
          </a:prstGeom>
          <a:noFill/>
        </p:spPr>
        <p:txBody>
          <a:bodyPr vert="horz" lIns="91440" tIns="45720" rIns="91440" bIns="45720" rtlCol="0" anchor="b">
            <a:normAutofit fontScale="92500"/>
          </a:bodyPr>
          <a:lstStyle/>
          <a:p>
            <a:pPr>
              <a:lnSpc>
                <a:spcPct val="90000"/>
              </a:lnSpc>
              <a:spcBef>
                <a:spcPct val="0"/>
              </a:spcBef>
              <a:spcAft>
                <a:spcPts val="600"/>
              </a:spcAft>
            </a:pPr>
            <a:r>
              <a:rPr lang="en-US" sz="4900" dirty="0">
                <a:solidFill>
                  <a:schemeClr val="bg1"/>
                </a:solidFill>
                <a:latin typeface="+mj-lt"/>
                <a:ea typeface="+mj-ea"/>
                <a:cs typeface="+mj-cs"/>
              </a:rPr>
              <a:t>They simply told the truth about what happened. The tomb was empty and found by women on the third day to be empty.</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istorical World Maps - World History Atlas">
            <a:extLst>
              <a:ext uri="{FF2B5EF4-FFF2-40B4-BE49-F238E27FC236}">
                <a16:creationId xmlns:a16="http://schemas.microsoft.com/office/drawing/2014/main" id="{86DBD4E2-48AB-4704-8DEF-831A5D9CF22D}"/>
              </a:ext>
            </a:extLst>
          </p:cNvPr>
          <p:cNvPicPr>
            <a:picLocks noChangeAspect="1" noChangeArrowheads="1"/>
          </p:cNvPicPr>
          <p:nvPr/>
        </p:nvPicPr>
        <p:blipFill>
          <a:blip r:embed="rId2">
            <a:alphaModFix amt="60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43A28D79-12DA-4C96-9F9E-465280DF0C75}"/>
              </a:ext>
            </a:extLst>
          </p:cNvPr>
          <p:cNvSpPr/>
          <p:nvPr/>
        </p:nvSpPr>
        <p:spPr>
          <a:xfrm>
            <a:off x="5218545" y="301968"/>
            <a:ext cx="6550890" cy="6124754"/>
          </a:xfrm>
          <a:prstGeom prst="rect">
            <a:avLst/>
          </a:prstGeom>
        </p:spPr>
        <p:txBody>
          <a:bodyPr wrap="square">
            <a:spAutoFit/>
          </a:bodyPr>
          <a:lstStyle/>
          <a:p>
            <a:pPr algn="ctr"/>
            <a:r>
              <a:rPr lang="en-US" sz="4900" dirty="0">
                <a:solidFill>
                  <a:schemeClr val="bg1"/>
                </a:solidFill>
              </a:rPr>
              <a:t>The resurrection of Jesus Christ is either one of the most wicked, vicious, heartless hoaxes ever foisted on the minds of human beings--or it is the most remarkable fact of history.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900" decel="100000" fill="hold"/>
                                        <p:tgtEl>
                                          <p:spTgt spid="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Sealing the Tomb of Jesus - Olive Tree Blog">
            <a:extLst>
              <a:ext uri="{FF2B5EF4-FFF2-40B4-BE49-F238E27FC236}">
                <a16:creationId xmlns:a16="http://schemas.microsoft.com/office/drawing/2014/main" id="{66380FEF-B8C3-4783-89D0-058225832EC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201" t="6315" r="33689" b="1"/>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137" name="Rectangle 136">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02F7E3EC-49EA-4713-A300-B29098069BB5}"/>
              </a:ext>
            </a:extLst>
          </p:cNvPr>
          <p:cNvSpPr txBox="1"/>
          <p:nvPr/>
        </p:nvSpPr>
        <p:spPr>
          <a:xfrm>
            <a:off x="371094" y="1241044"/>
            <a:ext cx="4648581" cy="1124712"/>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4500" b="1" i="1" dirty="0">
                <a:latin typeface="+mj-lt"/>
                <a:ea typeface="+mj-ea"/>
                <a:cs typeface="+mj-cs"/>
              </a:rPr>
              <a:t>6. Jesus Burial Story is Trustworthy</a:t>
            </a:r>
          </a:p>
        </p:txBody>
      </p:sp>
      <p:sp>
        <p:nvSpPr>
          <p:cNvPr id="139" name="Rectangle 138">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1" name="Rectangle 140">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07734BEF-24BD-4297-A66F-D437AC51945D}"/>
              </a:ext>
            </a:extLst>
          </p:cNvPr>
          <p:cNvSpPr txBox="1"/>
          <p:nvPr/>
        </p:nvSpPr>
        <p:spPr>
          <a:xfrm>
            <a:off x="371093" y="2586863"/>
            <a:ext cx="4648581" cy="3429126"/>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4500" b="1" i="1" dirty="0">
                <a:latin typeface="+mj-lt"/>
                <a:ea typeface="+mj-ea"/>
                <a:cs typeface="+mj-cs"/>
              </a:rPr>
              <a:t>The inclusion of the famous Joseph of Arimathea shows they are not inventing the story </a:t>
            </a:r>
          </a:p>
        </p:txBody>
      </p:sp>
    </p:spTree>
    <p:extLst>
      <p:ext uri="{BB962C8B-B14F-4D97-AF65-F5344CB8AC3E}">
        <p14:creationId xmlns:p14="http://schemas.microsoft.com/office/powerpoint/2010/main" val="2176926879"/>
      </p:ext>
    </p:extLst>
  </p:cSld>
  <p:clrMapOvr>
    <a:overrideClrMapping bg1="dk1" tx1="lt1" bg2="dk2" tx2="lt2" accent1="accent1" accent2="accent2" accent3="accent3" accent4="accent4" accent5="accent5" accent6="accent6" hlink="hlink" folHlink="folHlink"/>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55666830-9A19-4E01-8505-D6C7F9AC56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Joseph of Arimathea – See you in Heaven">
            <a:extLst>
              <a:ext uri="{FF2B5EF4-FFF2-40B4-BE49-F238E27FC236}">
                <a16:creationId xmlns:a16="http://schemas.microsoft.com/office/drawing/2014/main" id="{F6D9A597-AF2B-4FFB-B252-CC1FFB628D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0111" r="1" b="24097"/>
          <a:stretch/>
        </p:blipFill>
        <p:spPr bwMode="auto">
          <a:xfrm>
            <a:off x="4110127" y="10"/>
            <a:ext cx="8081873" cy="6857990"/>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73" name="Freeform: Shape 72">
            <a:extLst>
              <a:ext uri="{FF2B5EF4-FFF2-40B4-BE49-F238E27FC236}">
                <a16:creationId xmlns:a16="http://schemas.microsoft.com/office/drawing/2014/main" id="{AE9FC877-7FB6-4D22-9988-35420644E2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5" name="Freeform: Shape 74">
            <a:extLst>
              <a:ext uri="{FF2B5EF4-FFF2-40B4-BE49-F238E27FC236}">
                <a16:creationId xmlns:a16="http://schemas.microsoft.com/office/drawing/2014/main" id="{E41809D1-F12E-46BB-B804-5F209D325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0F4F92B2-B011-497F-B8C9-0A40710B5979}"/>
              </a:ext>
            </a:extLst>
          </p:cNvPr>
          <p:cNvSpPr/>
          <p:nvPr/>
        </p:nvSpPr>
        <p:spPr>
          <a:xfrm>
            <a:off x="481029" y="698835"/>
            <a:ext cx="4615640" cy="3664269"/>
          </a:xfrm>
          <a:prstGeom prst="rect">
            <a:avLst/>
          </a:prstGeom>
        </p:spPr>
        <p:txBody>
          <a:bodyPr vert="horz" lIns="91440" tIns="45720" rIns="91440" bIns="45720" rtlCol="0" anchor="b">
            <a:normAutofit lnSpcReduction="10000"/>
          </a:bodyPr>
          <a:lstStyle/>
          <a:p>
            <a:r>
              <a:rPr lang="en-US" sz="4800" b="1" dirty="0"/>
              <a:t>Joseph was a  Sanhedrein </a:t>
            </a:r>
            <a:r>
              <a:rPr lang="en-US" sz="4800" dirty="0"/>
              <a:t>(Jewish Court) making him a  popular Jew</a:t>
            </a:r>
          </a:p>
        </p:txBody>
      </p:sp>
      <p:sp>
        <p:nvSpPr>
          <p:cNvPr id="77" name="Rectangle 7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Rectangle 7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A3353497-A19F-432C-87A0-7BC13B785DA4}"/>
              </a:ext>
            </a:extLst>
          </p:cNvPr>
          <p:cNvSpPr/>
          <p:nvPr/>
        </p:nvSpPr>
        <p:spPr>
          <a:xfrm>
            <a:off x="481029" y="4546920"/>
            <a:ext cx="4138219" cy="2090679"/>
          </a:xfrm>
          <a:prstGeom prst="rect">
            <a:avLst/>
          </a:prstGeom>
        </p:spPr>
        <p:txBody>
          <a:bodyPr vert="horz" lIns="91440" tIns="45720" rIns="91440" bIns="45720" rtlCol="0" anchor="b">
            <a:normAutofit/>
          </a:bodyPr>
          <a:lstStyle/>
          <a:p>
            <a:r>
              <a:rPr lang="en-US" sz="4200" dirty="0"/>
              <a:t>Making stories up about them is very difficult</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6B5E2835-4E47-45B3-9CFE-732FF7B05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Improve your investigation skills | 2019-02-07 | ISHN">
            <a:extLst>
              <a:ext uri="{FF2B5EF4-FFF2-40B4-BE49-F238E27FC236}">
                <a16:creationId xmlns:a16="http://schemas.microsoft.com/office/drawing/2014/main" id="{1CFDD867-3F10-4B0C-ADBE-2181DBD0C0A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0400" b="2"/>
          <a:stretch/>
        </p:blipFill>
        <p:spPr bwMode="auto">
          <a:xfrm>
            <a:off x="3242695" y="10"/>
            <a:ext cx="8949307"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73" name="Freeform: Shape 72">
            <a:extLst>
              <a:ext uri="{FF2B5EF4-FFF2-40B4-BE49-F238E27FC236}">
                <a16:creationId xmlns:a16="http://schemas.microsoft.com/office/drawing/2014/main" id="{5B45AD5D-AA52-4F7B-9362-576A39AD9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D5D5D5"/>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5" name="Freeform: Shape 74">
            <a:extLst>
              <a:ext uri="{FF2B5EF4-FFF2-40B4-BE49-F238E27FC236}">
                <a16:creationId xmlns:a16="http://schemas.microsoft.com/office/drawing/2014/main" id="{AEDD7960-4866-4399-BEF6-DD1431AB4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9" name="Rectangle 78">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375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6" name="Rectangle 5">
            <a:extLst>
              <a:ext uri="{FF2B5EF4-FFF2-40B4-BE49-F238E27FC236}">
                <a16:creationId xmlns:a16="http://schemas.microsoft.com/office/drawing/2014/main" id="{AE3EAFED-BF72-4BD4-8FB7-C2E7F18CC2A1}"/>
              </a:ext>
            </a:extLst>
          </p:cNvPr>
          <p:cNvSpPr/>
          <p:nvPr/>
        </p:nvSpPr>
        <p:spPr>
          <a:xfrm>
            <a:off x="281939" y="1149414"/>
            <a:ext cx="4080511" cy="1221613"/>
          </a:xfrm>
          <a:prstGeom prst="rect">
            <a:avLst/>
          </a:prstGeom>
        </p:spPr>
        <p:txBody>
          <a:bodyPr vert="horz" lIns="91440" tIns="45720" rIns="91440" bIns="45720" rtlCol="0" anchor="t">
            <a:normAutofit/>
          </a:bodyPr>
          <a:lstStyle/>
          <a:p>
            <a:pPr>
              <a:lnSpc>
                <a:spcPct val="90000"/>
              </a:lnSpc>
              <a:spcAft>
                <a:spcPts val="600"/>
              </a:spcAft>
            </a:pPr>
            <a:r>
              <a:rPr lang="en-US" sz="4000" b="1" dirty="0"/>
              <a:t>People could investigate easily</a:t>
            </a:r>
            <a:endParaRPr lang="en-US" sz="4000" dirty="0"/>
          </a:p>
        </p:txBody>
      </p:sp>
      <p:sp>
        <p:nvSpPr>
          <p:cNvPr id="11" name="Rectangle 10">
            <a:extLst>
              <a:ext uri="{FF2B5EF4-FFF2-40B4-BE49-F238E27FC236}">
                <a16:creationId xmlns:a16="http://schemas.microsoft.com/office/drawing/2014/main" id="{AB9EE67D-6D86-4BE9-96F3-90B7B084DAA7}"/>
              </a:ext>
            </a:extLst>
          </p:cNvPr>
          <p:cNvSpPr/>
          <p:nvPr/>
        </p:nvSpPr>
        <p:spPr>
          <a:xfrm>
            <a:off x="281939" y="2625090"/>
            <a:ext cx="3785237" cy="3417189"/>
          </a:xfrm>
          <a:prstGeom prst="rect">
            <a:avLst/>
          </a:prstGeom>
        </p:spPr>
        <p:txBody>
          <a:bodyPr vert="horz" lIns="91440" tIns="45720" rIns="91440" bIns="45720" rtlCol="0" anchor="t">
            <a:noAutofit/>
          </a:bodyPr>
          <a:lstStyle/>
          <a:p>
            <a:pPr>
              <a:lnSpc>
                <a:spcPct val="90000"/>
              </a:lnSpc>
              <a:spcAft>
                <a:spcPts val="600"/>
              </a:spcAft>
            </a:pPr>
            <a:r>
              <a:rPr lang="en-US" sz="4500" dirty="0"/>
              <a:t>Joseph was far too popular and would be far too known and accessible</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457201"/>
            <a:ext cx="9144000" cy="646331"/>
          </a:xfrm>
          <a:prstGeom prst="rect">
            <a:avLst/>
          </a:prstGeom>
        </p:spPr>
        <p:txBody>
          <a:bodyPr wrap="square">
            <a:spAutoFit/>
          </a:bodyPr>
          <a:lstStyle/>
          <a:p>
            <a:pPr algn="ctr"/>
            <a:r>
              <a:rPr lang="en-US" sz="3600" b="1" i="1" dirty="0">
                <a:solidFill>
                  <a:schemeClr val="bg1"/>
                </a:solidFill>
              </a:rPr>
              <a:t>*Broken Roman Seal* </a:t>
            </a:r>
          </a:p>
        </p:txBody>
      </p:sp>
      <p:sp>
        <p:nvSpPr>
          <p:cNvPr id="4" name="TextBox 3"/>
          <p:cNvSpPr txBox="1"/>
          <p:nvPr/>
        </p:nvSpPr>
        <p:spPr>
          <a:xfrm>
            <a:off x="1752600" y="1219200"/>
            <a:ext cx="8610600" cy="1754326"/>
          </a:xfrm>
          <a:prstGeom prst="rect">
            <a:avLst/>
          </a:prstGeom>
          <a:noFill/>
        </p:spPr>
        <p:txBody>
          <a:bodyPr wrap="square" rtlCol="0">
            <a:spAutoFit/>
          </a:bodyPr>
          <a:lstStyle/>
          <a:p>
            <a:pPr algn="ctr"/>
            <a:r>
              <a:rPr lang="en-US" sz="3600" dirty="0">
                <a:solidFill>
                  <a:schemeClr val="bg1"/>
                </a:solidFill>
              </a:rPr>
              <a:t>The tomb of Jesus had the Roman seal over it, which stood for the power and authority of the Roman Empire</a:t>
            </a:r>
          </a:p>
        </p:txBody>
      </p:sp>
      <p:sp>
        <p:nvSpPr>
          <p:cNvPr id="5" name="Rectangle 4"/>
          <p:cNvSpPr/>
          <p:nvPr/>
        </p:nvSpPr>
        <p:spPr>
          <a:xfrm>
            <a:off x="1905000" y="3200400"/>
            <a:ext cx="8382000" cy="1754326"/>
          </a:xfrm>
          <a:prstGeom prst="rect">
            <a:avLst/>
          </a:prstGeom>
        </p:spPr>
        <p:txBody>
          <a:bodyPr wrap="square">
            <a:spAutoFit/>
          </a:bodyPr>
          <a:lstStyle/>
          <a:p>
            <a:pPr algn="ctr"/>
            <a:r>
              <a:rPr lang="en-US" sz="3600" dirty="0">
                <a:solidFill>
                  <a:schemeClr val="bg1"/>
                </a:solidFill>
              </a:rPr>
              <a:t>Matthew 27:66: “So they went and made the tomb secure, sealing the stone and setting the guard.”</a:t>
            </a:r>
          </a:p>
        </p:txBody>
      </p:sp>
      <p:sp>
        <p:nvSpPr>
          <p:cNvPr id="6" name="TextBox 5"/>
          <p:cNvSpPr txBox="1"/>
          <p:nvPr/>
        </p:nvSpPr>
        <p:spPr>
          <a:xfrm>
            <a:off x="1905000" y="5105401"/>
            <a:ext cx="8382000" cy="1200329"/>
          </a:xfrm>
          <a:prstGeom prst="rect">
            <a:avLst/>
          </a:prstGeom>
          <a:noFill/>
        </p:spPr>
        <p:txBody>
          <a:bodyPr wrap="square" rtlCol="0">
            <a:spAutoFit/>
          </a:bodyPr>
          <a:lstStyle/>
          <a:p>
            <a:pPr algn="ctr"/>
            <a:r>
              <a:rPr lang="en-US" sz="3600" dirty="0">
                <a:solidFill>
                  <a:schemeClr val="bg1"/>
                </a:solidFill>
              </a:rPr>
              <a:t>It was unusual though for someone crucified to be buried like Jesus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900" decel="100000" fill="hold"/>
                                        <p:tgtEl>
                                          <p:spTgt spid="5"/>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900" decel="100000" fill="hold"/>
                                        <p:tgtEl>
                                          <p:spTgt spid="6"/>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76C9B752-504F-4803-92CD-5373B8220C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A5C2A117-93B7-4C54-9DCE-BDD4A5A05B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167148"/>
            <a:ext cx="606972" cy="36908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C262B97F-B393-4C41-A3C9-DD240F9828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What is Your &amp;quot;Why&amp;quot;? — Graphic Design &amp;amp; Websites • Mystic, CT">
            <a:extLst>
              <a:ext uri="{FF2B5EF4-FFF2-40B4-BE49-F238E27FC236}">
                <a16:creationId xmlns:a16="http://schemas.microsoft.com/office/drawing/2014/main" id="{863C2126-6619-4B87-BFF1-829A184AE86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466" r="-1" b="2875"/>
          <a:stretch/>
        </p:blipFill>
        <p:spPr bwMode="auto">
          <a:xfrm>
            <a:off x="603504" y="-1"/>
            <a:ext cx="1158849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564395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9203DE33-2CD4-4CA8-9AF3-37C3B6513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0AF57B88-1D4C-41FA-A761-EC1DD10C3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D2548F45-5164-4ABB-8212-7F293FDED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What Were the Soldiers Doing at Jesus&amp;#39; Tomb? | Reflections on Theological  Topics of Interest">
            <a:extLst>
              <a:ext uri="{FF2B5EF4-FFF2-40B4-BE49-F238E27FC236}">
                <a16:creationId xmlns:a16="http://schemas.microsoft.com/office/drawing/2014/main" id="{3C5C3C43-E669-40EF-9D5E-4BDED948F6C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425" r="5566" b="-2"/>
          <a:stretch/>
        </p:blipFill>
        <p:spPr bwMode="auto">
          <a:xfrm>
            <a:off x="4038599" y="10"/>
            <a:ext cx="8160026" cy="6875809"/>
          </a:xfrm>
          <a:prstGeom prst="rect">
            <a:avLst/>
          </a:prstGeom>
          <a:noFill/>
          <a:extLst>
            <a:ext uri="{909E8E84-426E-40DD-AFC4-6F175D3DCCD1}">
              <a14:hiddenFill xmlns:a14="http://schemas.microsoft.com/office/drawing/2010/main">
                <a:solidFill>
                  <a:srgbClr val="FFFFFF"/>
                </a:solidFill>
              </a14:hiddenFill>
            </a:ext>
          </a:extLst>
        </p:spPr>
      </p:pic>
      <p:sp>
        <p:nvSpPr>
          <p:cNvPr id="77" name="Freeform: Shape 76">
            <a:extLst>
              <a:ext uri="{FF2B5EF4-FFF2-40B4-BE49-F238E27FC236}">
                <a16:creationId xmlns:a16="http://schemas.microsoft.com/office/drawing/2014/main" id="{5E81CCFB-7BEF-4186-86FB-D09450B4D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Rectangle 4">
            <a:extLst>
              <a:ext uri="{FF2B5EF4-FFF2-40B4-BE49-F238E27FC236}">
                <a16:creationId xmlns:a16="http://schemas.microsoft.com/office/drawing/2014/main" id="{8F76BB02-5DE7-49C9-86DD-B9EB81B70010}"/>
              </a:ext>
            </a:extLst>
          </p:cNvPr>
          <p:cNvSpPr/>
          <p:nvPr/>
        </p:nvSpPr>
        <p:spPr>
          <a:xfrm>
            <a:off x="305335" y="486018"/>
            <a:ext cx="3427927" cy="1656129"/>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5500" b="1" i="1" dirty="0">
                <a:solidFill>
                  <a:srgbClr val="FFFFFF"/>
                </a:solidFill>
                <a:latin typeface="+mj-lt"/>
                <a:ea typeface="+mj-ea"/>
                <a:cs typeface="+mj-cs"/>
              </a:rPr>
              <a:t>7. Broken Roman Seal</a:t>
            </a:r>
          </a:p>
        </p:txBody>
      </p:sp>
      <p:sp>
        <p:nvSpPr>
          <p:cNvPr id="10" name="Rectangle 9">
            <a:extLst>
              <a:ext uri="{FF2B5EF4-FFF2-40B4-BE49-F238E27FC236}">
                <a16:creationId xmlns:a16="http://schemas.microsoft.com/office/drawing/2014/main" id="{4E8F45B7-EF5D-4395-9F02-C8F1FE4B2DC0}"/>
              </a:ext>
            </a:extLst>
          </p:cNvPr>
          <p:cNvSpPr/>
          <p:nvPr/>
        </p:nvSpPr>
        <p:spPr>
          <a:xfrm>
            <a:off x="305335" y="2722449"/>
            <a:ext cx="3427927" cy="3768831"/>
          </a:xfrm>
          <a:prstGeom prst="rect">
            <a:avLst/>
          </a:prstGeom>
        </p:spPr>
        <p:txBody>
          <a:bodyPr vert="horz" lIns="91440" tIns="45720" rIns="91440" bIns="45720" rtlCol="0" anchor="t">
            <a:normAutofit fontScale="92500" lnSpcReduction="10000"/>
          </a:bodyPr>
          <a:lstStyle/>
          <a:p>
            <a:pPr algn="ctr">
              <a:lnSpc>
                <a:spcPct val="90000"/>
              </a:lnSpc>
              <a:spcBef>
                <a:spcPct val="0"/>
              </a:spcBef>
              <a:spcAft>
                <a:spcPts val="600"/>
              </a:spcAft>
            </a:pPr>
            <a:r>
              <a:rPr lang="en-US" sz="5000" dirty="0">
                <a:solidFill>
                  <a:srgbClr val="FFFFFF"/>
                </a:solidFill>
                <a:latin typeface="+mj-lt"/>
                <a:ea typeface="+mj-ea"/>
                <a:cs typeface="+mj-cs"/>
              </a:rPr>
              <a:t>The Romans put the seal on the tomb, which is Roman “police tape”</a:t>
            </a:r>
          </a:p>
        </p:txBody>
      </p:sp>
    </p:spTree>
    <p:extLst>
      <p:ext uri="{BB962C8B-B14F-4D97-AF65-F5344CB8AC3E}">
        <p14:creationId xmlns:p14="http://schemas.microsoft.com/office/powerpoint/2010/main" val="9111398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146" name="Picture 2" descr="Crime scene rovers and speech recognition could revolutionise criminal  investigations | WIRED UK">
            <a:extLst>
              <a:ext uri="{FF2B5EF4-FFF2-40B4-BE49-F238E27FC236}">
                <a16:creationId xmlns:a16="http://schemas.microsoft.com/office/drawing/2014/main" id="{7968739E-865B-4B66-9B20-CD3CC50ADCB2}"/>
              </a:ext>
            </a:extLst>
          </p:cNvPr>
          <p:cNvPicPr>
            <a:picLocks noChangeAspect="1" noChangeArrowheads="1"/>
          </p:cNvPicPr>
          <p:nvPr/>
        </p:nvPicPr>
        <p:blipFill rotWithShape="1">
          <a:blip r:embed="rId2">
            <a:alphaModFix/>
            <a:extLst>
              <a:ext uri="{BEBA8EAE-BF5A-486C-A8C5-ECC9F3942E4B}">
                <a14:imgProps xmlns:a14="http://schemas.microsoft.com/office/drawing/2010/main">
                  <a14:imgLayer r:embed="rId3">
                    <a14:imgEffect>
                      <a14:sharpenSoften amount="-2000"/>
                    </a14:imgEffect>
                    <a14:imgEffect>
                      <a14:brightnessContrast bright="-70000"/>
                    </a14:imgEffect>
                  </a14:imgLayer>
                </a14:imgProps>
              </a:ext>
              <a:ext uri="{28A0092B-C50C-407E-A947-70E740481C1C}">
                <a14:useLocalDpi xmlns:a14="http://schemas.microsoft.com/office/drawing/2010/main" val="0"/>
              </a:ext>
            </a:extLst>
          </a:blip>
          <a:srcRect t="15746"/>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C7E86710-0D94-4968-90BD-CEC1EB30BDA4}"/>
              </a:ext>
            </a:extLst>
          </p:cNvPr>
          <p:cNvSpPr/>
          <p:nvPr/>
        </p:nvSpPr>
        <p:spPr>
          <a:xfrm>
            <a:off x="409575" y="300183"/>
            <a:ext cx="11372850" cy="861774"/>
          </a:xfrm>
          <a:prstGeom prst="rect">
            <a:avLst/>
          </a:prstGeom>
          <a:ln w="19050">
            <a:solidFill>
              <a:schemeClr val="bg1"/>
            </a:solidFill>
          </a:ln>
        </p:spPr>
        <p:txBody>
          <a:bodyPr wrap="square">
            <a:spAutoFit/>
          </a:bodyPr>
          <a:lstStyle/>
          <a:p>
            <a:pPr algn="ctr"/>
            <a:r>
              <a:rPr lang="en-US" sz="5000" b="1" dirty="0">
                <a:solidFill>
                  <a:schemeClr val="bg1"/>
                </a:solidFill>
              </a:rPr>
              <a:t>People feared the breaking of the seal</a:t>
            </a:r>
          </a:p>
        </p:txBody>
      </p:sp>
      <p:sp>
        <p:nvSpPr>
          <p:cNvPr id="8" name="Rectangle 7">
            <a:extLst>
              <a:ext uri="{FF2B5EF4-FFF2-40B4-BE49-F238E27FC236}">
                <a16:creationId xmlns:a16="http://schemas.microsoft.com/office/drawing/2014/main" id="{778654BB-763F-44A5-9988-AAD3BF3D255D}"/>
              </a:ext>
            </a:extLst>
          </p:cNvPr>
          <p:cNvSpPr/>
          <p:nvPr/>
        </p:nvSpPr>
        <p:spPr>
          <a:xfrm>
            <a:off x="409575" y="1460858"/>
            <a:ext cx="11372849" cy="1631216"/>
          </a:xfrm>
          <a:prstGeom prst="rect">
            <a:avLst/>
          </a:prstGeom>
        </p:spPr>
        <p:txBody>
          <a:bodyPr wrap="square">
            <a:spAutoFit/>
          </a:bodyPr>
          <a:lstStyle/>
          <a:p>
            <a:pPr algn="ctr"/>
            <a:r>
              <a:rPr lang="en-US" sz="5000" dirty="0">
                <a:solidFill>
                  <a:schemeClr val="bg1"/>
                </a:solidFill>
              </a:rPr>
              <a:t>The Roman Empire would hunt you down, and kill you if you broke the seal</a:t>
            </a:r>
          </a:p>
        </p:txBody>
      </p:sp>
    </p:spTree>
    <p:extLst>
      <p:ext uri="{BB962C8B-B14F-4D97-AF65-F5344CB8AC3E}">
        <p14:creationId xmlns:p14="http://schemas.microsoft.com/office/powerpoint/2010/main" val="2796988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Did Scholar Raymond Brown Believe in the Historicity of the Guards at the  Tomb Story? – Escaping Christian Fundamentalism">
            <a:extLst>
              <a:ext uri="{FF2B5EF4-FFF2-40B4-BE49-F238E27FC236}">
                <a16:creationId xmlns:a16="http://schemas.microsoft.com/office/drawing/2014/main" id="{BD97817E-190E-453D-B5B5-3ED2A3C7AF9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813" r="13818" b="3278"/>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B29F51E-6926-4513-AE96-6213A8DBCCCA}"/>
              </a:ext>
            </a:extLst>
          </p:cNvPr>
          <p:cNvSpPr/>
          <p:nvPr/>
        </p:nvSpPr>
        <p:spPr>
          <a:xfrm>
            <a:off x="481029" y="1160463"/>
            <a:ext cx="4023360" cy="3204134"/>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4800" b="1" dirty="0">
                <a:latin typeface="+mj-lt"/>
                <a:ea typeface="+mj-ea"/>
                <a:cs typeface="+mj-cs"/>
              </a:rPr>
              <a:t>8. The Roman Guards at the Tomb go Awol and Abandon Their Post</a:t>
            </a:r>
          </a:p>
        </p:txBody>
      </p:sp>
      <p:sp>
        <p:nvSpPr>
          <p:cNvPr id="75" name="Rectangle 7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7" name="Rectangle 7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8961ACE-CD52-4BBE-87E2-6DBF8BB6F08C}"/>
              </a:ext>
            </a:extLst>
          </p:cNvPr>
          <p:cNvSpPr/>
          <p:nvPr/>
        </p:nvSpPr>
        <p:spPr>
          <a:xfrm>
            <a:off x="481029" y="4911179"/>
            <a:ext cx="4023360" cy="1382712"/>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4800" b="1" dirty="0">
                <a:latin typeface="+mj-lt"/>
                <a:ea typeface="+mj-ea"/>
                <a:cs typeface="+mj-cs"/>
              </a:rPr>
              <a:t>Roman Soldiers Were Fierce</a:t>
            </a:r>
          </a:p>
        </p:txBody>
      </p:sp>
    </p:spTree>
    <p:extLst>
      <p:ext uri="{BB962C8B-B14F-4D97-AF65-F5344CB8AC3E}">
        <p14:creationId xmlns:p14="http://schemas.microsoft.com/office/powerpoint/2010/main" val="1764423212"/>
      </p:ext>
    </p:extLst>
  </p:cSld>
  <p:clrMapOvr>
    <a:overrideClrMapping bg1="dk1" tx1="lt1" bg2="dk2" tx2="lt2" accent1="accent1" accent2="accent2" accent3="accent3" accent4="accent4" accent5="accent5" accent6="accent6" hlink="hlink" folHlink="folHlink"/>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ook open on a table&#10;&#10;Description automatically generated with low confidence">
            <a:extLst>
              <a:ext uri="{FF2B5EF4-FFF2-40B4-BE49-F238E27FC236}">
                <a16:creationId xmlns:a16="http://schemas.microsoft.com/office/drawing/2014/main" id="{C2C699F0-819D-4605-9398-4F86C011D0A3}"/>
              </a:ext>
            </a:extLst>
          </p:cNvPr>
          <p:cNvPicPr>
            <a:picLocks noChangeAspect="1"/>
          </p:cNvPicPr>
          <p:nvPr/>
        </p:nvPicPr>
        <p:blipFill rotWithShape="1">
          <a:blip r:embed="rId2">
            <a:alphaModFix amt="29000"/>
            <a:extLst>
              <a:ext uri="{BEBA8EAE-BF5A-486C-A8C5-ECC9F3942E4B}">
                <a14:imgProps xmlns:a14="http://schemas.microsoft.com/office/drawing/2010/main">
                  <a14:imgLayer r:embed="rId3">
                    <a14:imgEffect>
                      <a14:saturation sat="181000"/>
                    </a14:imgEffect>
                    <a14:imgEffect>
                      <a14:brightnessContrast bright="-8000"/>
                    </a14:imgEffect>
                  </a14:imgLayer>
                </a14:imgProps>
              </a:ext>
              <a:ext uri="{28A0092B-C50C-407E-A947-70E740481C1C}">
                <a14:useLocalDpi xmlns:a14="http://schemas.microsoft.com/office/drawing/2010/main" val="0"/>
              </a:ext>
            </a:extLst>
          </a:blip>
          <a:srcRect b="3043"/>
          <a:stretch/>
        </p:blipFill>
        <p:spPr>
          <a:xfrm>
            <a:off x="29357" y="0"/>
            <a:ext cx="12162643" cy="6858000"/>
          </a:xfrm>
          <a:prstGeom prst="rect">
            <a:avLst/>
          </a:prstGeom>
        </p:spPr>
      </p:pic>
      <p:sp>
        <p:nvSpPr>
          <p:cNvPr id="8" name="Rectangle 7">
            <a:extLst>
              <a:ext uri="{FF2B5EF4-FFF2-40B4-BE49-F238E27FC236}">
                <a16:creationId xmlns:a16="http://schemas.microsoft.com/office/drawing/2014/main" id="{1B49D38C-BFD3-4D14-960F-C7E6DEFEEA69}"/>
              </a:ext>
            </a:extLst>
          </p:cNvPr>
          <p:cNvSpPr/>
          <p:nvPr/>
        </p:nvSpPr>
        <p:spPr>
          <a:xfrm>
            <a:off x="955253" y="351907"/>
            <a:ext cx="10281493" cy="4154984"/>
          </a:xfrm>
          <a:prstGeom prst="rect">
            <a:avLst/>
          </a:prstGeom>
        </p:spPr>
        <p:txBody>
          <a:bodyPr wrap="square">
            <a:spAutoFit/>
          </a:bodyPr>
          <a:lstStyle/>
          <a:p>
            <a:pPr algn="ctr"/>
            <a:r>
              <a:rPr lang="en-US" sz="4400" dirty="0">
                <a:solidFill>
                  <a:schemeClr val="bg1"/>
                </a:solidFill>
              </a:rPr>
              <a:t>Matthew 27:62-66: “On the next day, which followed the Day of Preparation, the chief priests and Pharisees gathered together to Pilate, </a:t>
            </a:r>
            <a:r>
              <a:rPr lang="en-US" sz="4400" b="1" baseline="30000" dirty="0">
                <a:solidFill>
                  <a:schemeClr val="bg1"/>
                </a:solidFill>
              </a:rPr>
              <a:t> </a:t>
            </a:r>
            <a:r>
              <a:rPr lang="en-US" sz="4400" dirty="0">
                <a:solidFill>
                  <a:schemeClr val="bg1"/>
                </a:solidFill>
              </a:rPr>
              <a:t>saying, “Sir, we remember, while He was still alive, how that deceiver said, ‘After three days I will rise… </a:t>
            </a:r>
          </a:p>
        </p:txBody>
      </p:sp>
    </p:spTree>
    <p:extLst>
      <p:ext uri="{BB962C8B-B14F-4D97-AF65-F5344CB8AC3E}">
        <p14:creationId xmlns:p14="http://schemas.microsoft.com/office/powerpoint/2010/main" val="254419431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ook open on a table&#10;&#10;Description automatically generated with low confidence">
            <a:extLst>
              <a:ext uri="{FF2B5EF4-FFF2-40B4-BE49-F238E27FC236}">
                <a16:creationId xmlns:a16="http://schemas.microsoft.com/office/drawing/2014/main" id="{C2C699F0-819D-4605-9398-4F86C011D0A3}"/>
              </a:ext>
            </a:extLst>
          </p:cNvPr>
          <p:cNvPicPr>
            <a:picLocks noChangeAspect="1"/>
          </p:cNvPicPr>
          <p:nvPr/>
        </p:nvPicPr>
        <p:blipFill rotWithShape="1">
          <a:blip r:embed="rId2">
            <a:alphaModFix amt="29000"/>
            <a:extLst>
              <a:ext uri="{BEBA8EAE-BF5A-486C-A8C5-ECC9F3942E4B}">
                <a14:imgProps xmlns:a14="http://schemas.microsoft.com/office/drawing/2010/main">
                  <a14:imgLayer r:embed="rId3">
                    <a14:imgEffect>
                      <a14:saturation sat="181000"/>
                    </a14:imgEffect>
                    <a14:imgEffect>
                      <a14:brightnessContrast bright="-8000"/>
                    </a14:imgEffect>
                  </a14:imgLayer>
                </a14:imgProps>
              </a:ext>
              <a:ext uri="{28A0092B-C50C-407E-A947-70E740481C1C}">
                <a14:useLocalDpi xmlns:a14="http://schemas.microsoft.com/office/drawing/2010/main" val="0"/>
              </a:ext>
            </a:extLst>
          </a:blip>
          <a:srcRect b="3043"/>
          <a:stretch/>
        </p:blipFill>
        <p:spPr>
          <a:xfrm>
            <a:off x="29357" y="0"/>
            <a:ext cx="12162643" cy="6858000"/>
          </a:xfrm>
          <a:prstGeom prst="rect">
            <a:avLst/>
          </a:prstGeom>
        </p:spPr>
      </p:pic>
      <p:sp>
        <p:nvSpPr>
          <p:cNvPr id="8" name="Rectangle 7">
            <a:extLst>
              <a:ext uri="{FF2B5EF4-FFF2-40B4-BE49-F238E27FC236}">
                <a16:creationId xmlns:a16="http://schemas.microsoft.com/office/drawing/2014/main" id="{1B49D38C-BFD3-4D14-960F-C7E6DEFEEA69}"/>
              </a:ext>
            </a:extLst>
          </p:cNvPr>
          <p:cNvSpPr/>
          <p:nvPr/>
        </p:nvSpPr>
        <p:spPr>
          <a:xfrm>
            <a:off x="955253" y="351907"/>
            <a:ext cx="10281493" cy="4154984"/>
          </a:xfrm>
          <a:prstGeom prst="rect">
            <a:avLst/>
          </a:prstGeom>
        </p:spPr>
        <p:txBody>
          <a:bodyPr wrap="square">
            <a:spAutoFit/>
          </a:bodyPr>
          <a:lstStyle/>
          <a:p>
            <a:pPr algn="ctr"/>
            <a:r>
              <a:rPr lang="en-US" sz="4400" dirty="0">
                <a:solidFill>
                  <a:schemeClr val="bg1"/>
                </a:solidFill>
              </a:rPr>
              <a:t> </a:t>
            </a:r>
            <a:r>
              <a:rPr lang="en-US" sz="4400" b="1" baseline="30000" dirty="0">
                <a:solidFill>
                  <a:schemeClr val="bg1"/>
                </a:solidFill>
              </a:rPr>
              <a:t> </a:t>
            </a:r>
            <a:r>
              <a:rPr lang="en-US" sz="4400" dirty="0">
                <a:solidFill>
                  <a:schemeClr val="bg1"/>
                </a:solidFill>
              </a:rPr>
              <a:t>Therefore command that the tomb be made secure until the third day, lest His disciples come by night and steal Him </a:t>
            </a:r>
            <a:r>
              <a:rPr lang="en-US" sz="4400" i="1" dirty="0">
                <a:solidFill>
                  <a:schemeClr val="bg1"/>
                </a:solidFill>
              </a:rPr>
              <a:t>away,</a:t>
            </a:r>
            <a:r>
              <a:rPr lang="en-US" sz="4400" dirty="0">
                <a:solidFill>
                  <a:schemeClr val="bg1"/>
                </a:solidFill>
              </a:rPr>
              <a:t> and say to the people, ‘He has risen from the dead.’ So the last deception will be worse than the first…</a:t>
            </a:r>
          </a:p>
        </p:txBody>
      </p:sp>
    </p:spTree>
    <p:extLst>
      <p:ext uri="{BB962C8B-B14F-4D97-AF65-F5344CB8AC3E}">
        <p14:creationId xmlns:p14="http://schemas.microsoft.com/office/powerpoint/2010/main" val="394196670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ook open on a table&#10;&#10;Description automatically generated with low confidence">
            <a:extLst>
              <a:ext uri="{FF2B5EF4-FFF2-40B4-BE49-F238E27FC236}">
                <a16:creationId xmlns:a16="http://schemas.microsoft.com/office/drawing/2014/main" id="{C2C699F0-819D-4605-9398-4F86C011D0A3}"/>
              </a:ext>
            </a:extLst>
          </p:cNvPr>
          <p:cNvPicPr>
            <a:picLocks noChangeAspect="1"/>
          </p:cNvPicPr>
          <p:nvPr/>
        </p:nvPicPr>
        <p:blipFill rotWithShape="1">
          <a:blip r:embed="rId2">
            <a:alphaModFix amt="29000"/>
            <a:extLst>
              <a:ext uri="{BEBA8EAE-BF5A-486C-A8C5-ECC9F3942E4B}">
                <a14:imgProps xmlns:a14="http://schemas.microsoft.com/office/drawing/2010/main">
                  <a14:imgLayer r:embed="rId3">
                    <a14:imgEffect>
                      <a14:saturation sat="181000"/>
                    </a14:imgEffect>
                    <a14:imgEffect>
                      <a14:brightnessContrast bright="-8000"/>
                    </a14:imgEffect>
                  </a14:imgLayer>
                </a14:imgProps>
              </a:ext>
              <a:ext uri="{28A0092B-C50C-407E-A947-70E740481C1C}">
                <a14:useLocalDpi xmlns:a14="http://schemas.microsoft.com/office/drawing/2010/main" val="0"/>
              </a:ext>
            </a:extLst>
          </a:blip>
          <a:srcRect b="3043"/>
          <a:stretch/>
        </p:blipFill>
        <p:spPr>
          <a:xfrm>
            <a:off x="29357" y="0"/>
            <a:ext cx="12162643" cy="6858000"/>
          </a:xfrm>
          <a:prstGeom prst="rect">
            <a:avLst/>
          </a:prstGeom>
        </p:spPr>
      </p:pic>
      <p:sp>
        <p:nvSpPr>
          <p:cNvPr id="8" name="Rectangle 7">
            <a:extLst>
              <a:ext uri="{FF2B5EF4-FFF2-40B4-BE49-F238E27FC236}">
                <a16:creationId xmlns:a16="http://schemas.microsoft.com/office/drawing/2014/main" id="{1B49D38C-BFD3-4D14-960F-C7E6DEFEEA69}"/>
              </a:ext>
            </a:extLst>
          </p:cNvPr>
          <p:cNvSpPr/>
          <p:nvPr/>
        </p:nvSpPr>
        <p:spPr>
          <a:xfrm>
            <a:off x="955253" y="351907"/>
            <a:ext cx="10281493" cy="3785652"/>
          </a:xfrm>
          <a:prstGeom prst="rect">
            <a:avLst/>
          </a:prstGeom>
        </p:spPr>
        <p:txBody>
          <a:bodyPr wrap="square">
            <a:spAutoFit/>
          </a:bodyPr>
          <a:lstStyle/>
          <a:p>
            <a:pPr algn="ctr"/>
            <a:r>
              <a:rPr lang="en-US" sz="4800" dirty="0">
                <a:solidFill>
                  <a:schemeClr val="bg1"/>
                </a:solidFill>
              </a:rPr>
              <a:t>Pilate said to them, “You have a guard; go your way, make </a:t>
            </a:r>
            <a:r>
              <a:rPr lang="en-US" sz="4800" i="1" dirty="0">
                <a:solidFill>
                  <a:schemeClr val="bg1"/>
                </a:solidFill>
              </a:rPr>
              <a:t>it</a:t>
            </a:r>
            <a:r>
              <a:rPr lang="en-US" sz="4800" dirty="0">
                <a:solidFill>
                  <a:schemeClr val="bg1"/>
                </a:solidFill>
              </a:rPr>
              <a:t> as secure as you know how.” </a:t>
            </a:r>
            <a:r>
              <a:rPr lang="en-US" sz="4800" b="1" baseline="30000" dirty="0">
                <a:solidFill>
                  <a:schemeClr val="bg1"/>
                </a:solidFill>
              </a:rPr>
              <a:t> </a:t>
            </a:r>
            <a:r>
              <a:rPr lang="en-US" sz="4800" dirty="0">
                <a:solidFill>
                  <a:schemeClr val="bg1"/>
                </a:solidFill>
              </a:rPr>
              <a:t>So they went and made the tomb secure, sealing the stone and setting the guard.”</a:t>
            </a:r>
          </a:p>
        </p:txBody>
      </p:sp>
    </p:spTree>
    <p:extLst>
      <p:ext uri="{BB962C8B-B14F-4D97-AF65-F5344CB8AC3E}">
        <p14:creationId xmlns:p14="http://schemas.microsoft.com/office/powerpoint/2010/main" val="326551136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descr="Ecce Homo!”: Pontius Pilate As The Every Man – The Wisdom Daily">
            <a:extLst>
              <a:ext uri="{FF2B5EF4-FFF2-40B4-BE49-F238E27FC236}">
                <a16:creationId xmlns:a16="http://schemas.microsoft.com/office/drawing/2014/main" id="{63ACE411-D544-4FB7-A4B0-E6ADE6EE857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3808" b="9091"/>
          <a:stretch/>
        </p:blipFill>
        <p:spPr bwMode="auto">
          <a:xfrm>
            <a:off x="3522468" y="10"/>
            <a:ext cx="866953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7" name="Rectangle 7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9BD0ECCA-641A-4233-9ABE-821B8FB8273D}"/>
              </a:ext>
            </a:extLst>
          </p:cNvPr>
          <p:cNvSpPr/>
          <p:nvPr/>
        </p:nvSpPr>
        <p:spPr>
          <a:xfrm>
            <a:off x="424815" y="1106551"/>
            <a:ext cx="4972133" cy="1307339"/>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200" b="1" dirty="0"/>
              <a:t>They knew Jesus had a large following</a:t>
            </a:r>
          </a:p>
        </p:txBody>
      </p:sp>
      <p:sp>
        <p:nvSpPr>
          <p:cNvPr id="10" name="Rectangle 9">
            <a:extLst>
              <a:ext uri="{FF2B5EF4-FFF2-40B4-BE49-F238E27FC236}">
                <a16:creationId xmlns:a16="http://schemas.microsoft.com/office/drawing/2014/main" id="{F7A3E490-6076-449D-8991-803B62F25A74}"/>
              </a:ext>
            </a:extLst>
          </p:cNvPr>
          <p:cNvSpPr/>
          <p:nvPr/>
        </p:nvSpPr>
        <p:spPr>
          <a:xfrm>
            <a:off x="424815" y="2688935"/>
            <a:ext cx="4972133" cy="3691986"/>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800" dirty="0"/>
              <a:t>They would put enough soldiers to make sure the disciples couldn’t take the body</a:t>
            </a:r>
          </a:p>
        </p:txBody>
      </p:sp>
    </p:spTree>
    <p:extLst>
      <p:ext uri="{BB962C8B-B14F-4D97-AF65-F5344CB8AC3E}">
        <p14:creationId xmlns:p14="http://schemas.microsoft.com/office/powerpoint/2010/main" val="1741195872"/>
      </p:ext>
    </p:extLst>
  </p:cSld>
  <p:clrMapOvr>
    <a:overrideClrMapping bg1="dk1" tx1="lt1" bg2="dk2" tx2="lt2" accent1="accent1" accent2="accent2" accent3="accent3" accent4="accent4" accent5="accent5" accent6="accent6" hlink="hlink" folHlink="folHlink"/>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20" name="Rectangle 70">
            <a:extLst>
              <a:ext uri="{FF2B5EF4-FFF2-40B4-BE49-F238E27FC236}">
                <a16:creationId xmlns:a16="http://schemas.microsoft.com/office/drawing/2014/main" id="{DE4C27B6-DB04-4891-AF97-BA1671B17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Roman Soldier Wallpapers - Top Free Roman Soldier Backgrounds -  WallpaperAccess">
            <a:extLst>
              <a:ext uri="{FF2B5EF4-FFF2-40B4-BE49-F238E27FC236}">
                <a16:creationId xmlns:a16="http://schemas.microsoft.com/office/drawing/2014/main" id="{359F73C1-2652-4F9D-8275-4C82FFBA97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976"/>
          <a:stretch/>
        </p:blipFill>
        <p:spPr bwMode="auto">
          <a:xfrm>
            <a:off x="606719" y="-1"/>
            <a:ext cx="11585281" cy="6857999"/>
          </a:xfrm>
          <a:prstGeom prst="rect">
            <a:avLst/>
          </a:prstGeom>
          <a:noFill/>
          <a:extLst>
            <a:ext uri="{909E8E84-426E-40DD-AFC4-6F175D3DCCD1}">
              <a14:hiddenFill xmlns:a14="http://schemas.microsoft.com/office/drawing/2010/main">
                <a:solidFill>
                  <a:srgbClr val="FFFFFF"/>
                </a:solidFill>
              </a14:hiddenFill>
            </a:ext>
          </a:extLst>
        </p:spPr>
      </p:pic>
      <p:sp>
        <p:nvSpPr>
          <p:cNvPr id="9221" name="Rectangle 72">
            <a:extLst>
              <a:ext uri="{FF2B5EF4-FFF2-40B4-BE49-F238E27FC236}">
                <a16:creationId xmlns:a16="http://schemas.microsoft.com/office/drawing/2014/main" id="{7316481C-0A49-4796-812B-0D64F063B7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419898"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324379F-E0AF-4607-9613-132F358F305A}"/>
              </a:ext>
            </a:extLst>
          </p:cNvPr>
          <p:cNvSpPr/>
          <p:nvPr/>
        </p:nvSpPr>
        <p:spPr>
          <a:xfrm>
            <a:off x="907375" y="634909"/>
            <a:ext cx="4246516" cy="225607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200" b="1" dirty="0">
                <a:solidFill>
                  <a:schemeClr val="bg1"/>
                </a:solidFill>
                <a:latin typeface="+mj-lt"/>
                <a:ea typeface="+mj-ea"/>
                <a:cs typeface="+mj-cs"/>
              </a:rPr>
              <a:t>Roman Soldiers Were Flawless in Their Task</a:t>
            </a:r>
          </a:p>
        </p:txBody>
      </p:sp>
      <p:sp>
        <p:nvSpPr>
          <p:cNvPr id="9222" name="Rectangle 74">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7" name="Group 76">
            <a:extLst>
              <a:ext uri="{FF2B5EF4-FFF2-40B4-BE49-F238E27FC236}">
                <a16:creationId xmlns:a16="http://schemas.microsoft.com/office/drawing/2014/main" id="{5E0EAE70-C355-42D1-BF00-CA8A17A742A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1188720" y="73152"/>
            <a:chExt cx="1178966" cy="232963"/>
          </a:xfrm>
        </p:grpSpPr>
        <p:sp>
          <p:nvSpPr>
            <p:cNvPr id="78" name="Rectangle 64">
              <a:extLst>
                <a:ext uri="{FF2B5EF4-FFF2-40B4-BE49-F238E27FC236}">
                  <a16:creationId xmlns:a16="http://schemas.microsoft.com/office/drawing/2014/main" id="{E6E58C95-A3F9-4C87-B9A5-32A7A75DDF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66">
              <a:extLst>
                <a:ext uri="{FF2B5EF4-FFF2-40B4-BE49-F238E27FC236}">
                  <a16:creationId xmlns:a16="http://schemas.microsoft.com/office/drawing/2014/main" id="{7B08CDDF-E602-4C1B-A248-A43292EB5D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64">
              <a:extLst>
                <a:ext uri="{FF2B5EF4-FFF2-40B4-BE49-F238E27FC236}">
                  <a16:creationId xmlns:a16="http://schemas.microsoft.com/office/drawing/2014/main" id="{6298B977-8F47-48C6-8454-11EF9478EC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66">
              <a:extLst>
                <a:ext uri="{FF2B5EF4-FFF2-40B4-BE49-F238E27FC236}">
                  <a16:creationId xmlns:a16="http://schemas.microsoft.com/office/drawing/2014/main" id="{06A6FB8E-FB47-44B7-810F-B88B4CCA06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64">
              <a:extLst>
                <a:ext uri="{FF2B5EF4-FFF2-40B4-BE49-F238E27FC236}">
                  <a16:creationId xmlns:a16="http://schemas.microsoft.com/office/drawing/2014/main" id="{818DB8DB-4D04-42C0-BE68-842A9F29AE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66">
              <a:extLst>
                <a:ext uri="{FF2B5EF4-FFF2-40B4-BE49-F238E27FC236}">
                  <a16:creationId xmlns:a16="http://schemas.microsoft.com/office/drawing/2014/main" id="{DBCFEA99-52A4-4E8E-B9C9-3D39B0E325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64">
              <a:extLst>
                <a:ext uri="{FF2B5EF4-FFF2-40B4-BE49-F238E27FC236}">
                  <a16:creationId xmlns:a16="http://schemas.microsoft.com/office/drawing/2014/main" id="{A6C0BB10-7324-4D11-A497-57A85CDB62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66">
              <a:extLst>
                <a:ext uri="{FF2B5EF4-FFF2-40B4-BE49-F238E27FC236}">
                  <a16:creationId xmlns:a16="http://schemas.microsoft.com/office/drawing/2014/main" id="{D7440F2E-8192-4FDF-AE8F-2833B7F403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64">
              <a:extLst>
                <a:ext uri="{FF2B5EF4-FFF2-40B4-BE49-F238E27FC236}">
                  <a16:creationId xmlns:a16="http://schemas.microsoft.com/office/drawing/2014/main" id="{B9F7DA6A-1872-4697-A567-20A0115A05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66">
              <a:extLst>
                <a:ext uri="{FF2B5EF4-FFF2-40B4-BE49-F238E27FC236}">
                  <a16:creationId xmlns:a16="http://schemas.microsoft.com/office/drawing/2014/main" id="{98BC1544-07ED-411D-880C-58CB114914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64">
              <a:extLst>
                <a:ext uri="{FF2B5EF4-FFF2-40B4-BE49-F238E27FC236}">
                  <a16:creationId xmlns:a16="http://schemas.microsoft.com/office/drawing/2014/main" id="{BA70D948-9946-455F-8155-D274F01DAB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66">
              <a:extLst>
                <a:ext uri="{FF2B5EF4-FFF2-40B4-BE49-F238E27FC236}">
                  <a16:creationId xmlns:a16="http://schemas.microsoft.com/office/drawing/2014/main" id="{807FCDBA-F7E3-4836-8253-15D212128F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64">
              <a:extLst>
                <a:ext uri="{FF2B5EF4-FFF2-40B4-BE49-F238E27FC236}">
                  <a16:creationId xmlns:a16="http://schemas.microsoft.com/office/drawing/2014/main" id="{D6A9BF83-5C67-44B0-883C-82BCAA1923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66">
              <a:extLst>
                <a:ext uri="{FF2B5EF4-FFF2-40B4-BE49-F238E27FC236}">
                  <a16:creationId xmlns:a16="http://schemas.microsoft.com/office/drawing/2014/main" id="{94BA7F92-7961-489E-83BD-5518EB1E99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64">
              <a:extLst>
                <a:ext uri="{FF2B5EF4-FFF2-40B4-BE49-F238E27FC236}">
                  <a16:creationId xmlns:a16="http://schemas.microsoft.com/office/drawing/2014/main" id="{56ADE108-5AE8-4ACF-88B9-28A0B125B3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66">
              <a:extLst>
                <a:ext uri="{FF2B5EF4-FFF2-40B4-BE49-F238E27FC236}">
                  <a16:creationId xmlns:a16="http://schemas.microsoft.com/office/drawing/2014/main" id="{75B2D25F-B666-4F19-816A-24456EAF46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64">
              <a:extLst>
                <a:ext uri="{FF2B5EF4-FFF2-40B4-BE49-F238E27FC236}">
                  <a16:creationId xmlns:a16="http://schemas.microsoft.com/office/drawing/2014/main" id="{A7D581F0-987F-45C5-A849-CC1B41222F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66">
              <a:extLst>
                <a:ext uri="{FF2B5EF4-FFF2-40B4-BE49-F238E27FC236}">
                  <a16:creationId xmlns:a16="http://schemas.microsoft.com/office/drawing/2014/main" id="{F388E533-92C3-428E-B078-81D6E1F2D9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64">
              <a:extLst>
                <a:ext uri="{FF2B5EF4-FFF2-40B4-BE49-F238E27FC236}">
                  <a16:creationId xmlns:a16="http://schemas.microsoft.com/office/drawing/2014/main" id="{C68AEED3-AAB1-48A9-8FC3-C68AE6675B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66">
              <a:extLst>
                <a:ext uri="{FF2B5EF4-FFF2-40B4-BE49-F238E27FC236}">
                  <a16:creationId xmlns:a16="http://schemas.microsoft.com/office/drawing/2014/main" id="{0A6CA6BC-FFA6-4C34-B200-6F61EE1730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9" name="Rectangle 98">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73454B3C-25D6-41B0-B5BA-0BFB169E9D4A}"/>
              </a:ext>
            </a:extLst>
          </p:cNvPr>
          <p:cNvSpPr/>
          <p:nvPr/>
        </p:nvSpPr>
        <p:spPr>
          <a:xfrm>
            <a:off x="907375" y="3059454"/>
            <a:ext cx="4246516" cy="343371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800" b="1" dirty="0">
                <a:solidFill>
                  <a:schemeClr val="bg1"/>
                </a:solidFill>
                <a:latin typeface="+mj-lt"/>
                <a:ea typeface="+mj-ea"/>
                <a:cs typeface="+mj-cs"/>
              </a:rPr>
              <a:t>If they fell asleep on duty, they could be lit on fire in their sleep and executed</a:t>
            </a:r>
          </a:p>
        </p:txBody>
      </p:sp>
    </p:spTree>
    <p:extLst>
      <p:ext uri="{BB962C8B-B14F-4D97-AF65-F5344CB8AC3E}">
        <p14:creationId xmlns:p14="http://schemas.microsoft.com/office/powerpoint/2010/main" val="155538338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DE4C27B6-DB04-4891-AF97-BA1671B17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4" name="Picture 4" descr="Easter - Time to Spread Good News | Catholic Holidays | Resurrection">
            <a:extLst>
              <a:ext uri="{FF2B5EF4-FFF2-40B4-BE49-F238E27FC236}">
                <a16:creationId xmlns:a16="http://schemas.microsoft.com/office/drawing/2014/main" id="{0E460BBB-9568-45A7-8BA5-00039476FA0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455" r="24084"/>
          <a:stretch/>
        </p:blipFill>
        <p:spPr bwMode="auto">
          <a:xfrm>
            <a:off x="606719" y="-1"/>
            <a:ext cx="11585281" cy="6857999"/>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a16="http://schemas.microsoft.com/office/drawing/2014/main" id="{7316481C-0A49-4796-812B-0D64F063B7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419898"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1EAE6392-B8FA-4DB3-9007-E6C8C0821226}"/>
              </a:ext>
            </a:extLst>
          </p:cNvPr>
          <p:cNvSpPr/>
          <p:nvPr/>
        </p:nvSpPr>
        <p:spPr>
          <a:xfrm>
            <a:off x="865234" y="509664"/>
            <a:ext cx="4319148" cy="2395462"/>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400" b="1" dirty="0">
                <a:solidFill>
                  <a:schemeClr val="bg1"/>
                </a:solidFill>
                <a:latin typeface="+mj-lt"/>
                <a:ea typeface="+mj-ea"/>
                <a:cs typeface="+mj-cs"/>
              </a:rPr>
              <a:t>They ran away, under penalty of death</a:t>
            </a:r>
          </a:p>
        </p:txBody>
      </p:sp>
      <p:sp>
        <p:nvSpPr>
          <p:cNvPr id="77" name="Rectangle 76">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9" name="Group 78">
            <a:extLst>
              <a:ext uri="{FF2B5EF4-FFF2-40B4-BE49-F238E27FC236}">
                <a16:creationId xmlns:a16="http://schemas.microsoft.com/office/drawing/2014/main" id="{5E0EAE70-C355-42D1-BF00-CA8A17A742A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1188720" y="73152"/>
            <a:chExt cx="1178966" cy="232963"/>
          </a:xfrm>
        </p:grpSpPr>
        <p:sp>
          <p:nvSpPr>
            <p:cNvPr id="80" name="Rectangle 64">
              <a:extLst>
                <a:ext uri="{FF2B5EF4-FFF2-40B4-BE49-F238E27FC236}">
                  <a16:creationId xmlns:a16="http://schemas.microsoft.com/office/drawing/2014/main" id="{E6E58C95-A3F9-4C87-B9A5-32A7A75DDF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66">
              <a:extLst>
                <a:ext uri="{FF2B5EF4-FFF2-40B4-BE49-F238E27FC236}">
                  <a16:creationId xmlns:a16="http://schemas.microsoft.com/office/drawing/2014/main" id="{7B08CDDF-E602-4C1B-A248-A43292EB5D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64">
              <a:extLst>
                <a:ext uri="{FF2B5EF4-FFF2-40B4-BE49-F238E27FC236}">
                  <a16:creationId xmlns:a16="http://schemas.microsoft.com/office/drawing/2014/main" id="{6298B977-8F47-48C6-8454-11EF9478EC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66">
              <a:extLst>
                <a:ext uri="{FF2B5EF4-FFF2-40B4-BE49-F238E27FC236}">
                  <a16:creationId xmlns:a16="http://schemas.microsoft.com/office/drawing/2014/main" id="{06A6FB8E-FB47-44B7-810F-B88B4CCA06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64">
              <a:extLst>
                <a:ext uri="{FF2B5EF4-FFF2-40B4-BE49-F238E27FC236}">
                  <a16:creationId xmlns:a16="http://schemas.microsoft.com/office/drawing/2014/main" id="{818DB8DB-4D04-42C0-BE68-842A9F29AE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66">
              <a:extLst>
                <a:ext uri="{FF2B5EF4-FFF2-40B4-BE49-F238E27FC236}">
                  <a16:creationId xmlns:a16="http://schemas.microsoft.com/office/drawing/2014/main" id="{DBCFEA99-52A4-4E8E-B9C9-3D39B0E325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64">
              <a:extLst>
                <a:ext uri="{FF2B5EF4-FFF2-40B4-BE49-F238E27FC236}">
                  <a16:creationId xmlns:a16="http://schemas.microsoft.com/office/drawing/2014/main" id="{A6C0BB10-7324-4D11-A497-57A85CDB62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66">
              <a:extLst>
                <a:ext uri="{FF2B5EF4-FFF2-40B4-BE49-F238E27FC236}">
                  <a16:creationId xmlns:a16="http://schemas.microsoft.com/office/drawing/2014/main" id="{D7440F2E-8192-4FDF-AE8F-2833B7F403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64">
              <a:extLst>
                <a:ext uri="{FF2B5EF4-FFF2-40B4-BE49-F238E27FC236}">
                  <a16:creationId xmlns:a16="http://schemas.microsoft.com/office/drawing/2014/main" id="{B9F7DA6A-1872-4697-A567-20A0115A05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66">
              <a:extLst>
                <a:ext uri="{FF2B5EF4-FFF2-40B4-BE49-F238E27FC236}">
                  <a16:creationId xmlns:a16="http://schemas.microsoft.com/office/drawing/2014/main" id="{98BC1544-07ED-411D-880C-58CB114914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64">
              <a:extLst>
                <a:ext uri="{FF2B5EF4-FFF2-40B4-BE49-F238E27FC236}">
                  <a16:creationId xmlns:a16="http://schemas.microsoft.com/office/drawing/2014/main" id="{BA70D948-9946-455F-8155-D274F01DAB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66">
              <a:extLst>
                <a:ext uri="{FF2B5EF4-FFF2-40B4-BE49-F238E27FC236}">
                  <a16:creationId xmlns:a16="http://schemas.microsoft.com/office/drawing/2014/main" id="{807FCDBA-F7E3-4836-8253-15D212128F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64">
              <a:extLst>
                <a:ext uri="{FF2B5EF4-FFF2-40B4-BE49-F238E27FC236}">
                  <a16:creationId xmlns:a16="http://schemas.microsoft.com/office/drawing/2014/main" id="{D6A9BF83-5C67-44B0-883C-82BCAA1923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66">
              <a:extLst>
                <a:ext uri="{FF2B5EF4-FFF2-40B4-BE49-F238E27FC236}">
                  <a16:creationId xmlns:a16="http://schemas.microsoft.com/office/drawing/2014/main" id="{94BA7F92-7961-489E-83BD-5518EB1E99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64">
              <a:extLst>
                <a:ext uri="{FF2B5EF4-FFF2-40B4-BE49-F238E27FC236}">
                  <a16:creationId xmlns:a16="http://schemas.microsoft.com/office/drawing/2014/main" id="{56ADE108-5AE8-4ACF-88B9-28A0B125B3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66">
              <a:extLst>
                <a:ext uri="{FF2B5EF4-FFF2-40B4-BE49-F238E27FC236}">
                  <a16:creationId xmlns:a16="http://schemas.microsoft.com/office/drawing/2014/main" id="{75B2D25F-B666-4F19-816A-24456EAF46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64">
              <a:extLst>
                <a:ext uri="{FF2B5EF4-FFF2-40B4-BE49-F238E27FC236}">
                  <a16:creationId xmlns:a16="http://schemas.microsoft.com/office/drawing/2014/main" id="{A7D581F0-987F-45C5-A849-CC1B41222F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66">
              <a:extLst>
                <a:ext uri="{FF2B5EF4-FFF2-40B4-BE49-F238E27FC236}">
                  <a16:creationId xmlns:a16="http://schemas.microsoft.com/office/drawing/2014/main" id="{F388E533-92C3-428E-B078-81D6E1F2D9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64">
              <a:extLst>
                <a:ext uri="{FF2B5EF4-FFF2-40B4-BE49-F238E27FC236}">
                  <a16:creationId xmlns:a16="http://schemas.microsoft.com/office/drawing/2014/main" id="{C68AEED3-AAB1-48A9-8FC3-C68AE6675B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66">
              <a:extLst>
                <a:ext uri="{FF2B5EF4-FFF2-40B4-BE49-F238E27FC236}">
                  <a16:creationId xmlns:a16="http://schemas.microsoft.com/office/drawing/2014/main" id="{0A6CA6BC-FFA6-4C34-B200-6F61EE1730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1" name="Rectangle 100">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6951833E-9419-41BB-81E6-98D19615CF8D}"/>
              </a:ext>
            </a:extLst>
          </p:cNvPr>
          <p:cNvSpPr/>
          <p:nvPr/>
        </p:nvSpPr>
        <p:spPr>
          <a:xfrm>
            <a:off x="865234" y="3005213"/>
            <a:ext cx="4319148" cy="3343123"/>
          </a:xfrm>
          <a:prstGeom prst="rect">
            <a:avLst/>
          </a:prstGeom>
        </p:spPr>
        <p:txBody>
          <a:bodyPr vert="horz" lIns="91440" tIns="45720" rIns="91440" bIns="45720" rtlCol="0" anchor="b">
            <a:normAutofit fontScale="92500" lnSpcReduction="10000"/>
          </a:bodyPr>
          <a:lstStyle/>
          <a:p>
            <a:pPr>
              <a:lnSpc>
                <a:spcPct val="90000"/>
              </a:lnSpc>
              <a:spcBef>
                <a:spcPct val="0"/>
              </a:spcBef>
              <a:spcAft>
                <a:spcPts val="600"/>
              </a:spcAft>
            </a:pPr>
            <a:r>
              <a:rPr lang="en-US" sz="5400" b="1" dirty="0">
                <a:solidFill>
                  <a:schemeClr val="bg1"/>
                </a:solidFill>
                <a:latin typeface="+mj-lt"/>
                <a:ea typeface="+mj-ea"/>
                <a:cs typeface="+mj-cs"/>
              </a:rPr>
              <a:t>Why would they risk death if disciples or other people attack them?</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DE4C27B6-DB04-4891-AF97-BA1671B17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6" name="Picture 2" descr="Sealing the Tomb of Jesus - Olive Tree Blog">
            <a:extLst>
              <a:ext uri="{FF2B5EF4-FFF2-40B4-BE49-F238E27FC236}">
                <a16:creationId xmlns:a16="http://schemas.microsoft.com/office/drawing/2014/main" id="{C5997C3E-6014-4222-975D-472359744F4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858" r="14812"/>
          <a:stretch/>
        </p:blipFill>
        <p:spPr bwMode="auto">
          <a:xfrm>
            <a:off x="606719" y="-1"/>
            <a:ext cx="11585281" cy="6857999"/>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7316481C-0A49-4796-812B-0D64F063B7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419898"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13B4BAF-BF81-4A22-B4EC-0E285BE9B74E}"/>
              </a:ext>
            </a:extLst>
          </p:cNvPr>
          <p:cNvSpPr/>
          <p:nvPr/>
        </p:nvSpPr>
        <p:spPr>
          <a:xfrm>
            <a:off x="884284" y="580644"/>
            <a:ext cx="4316366" cy="2438781"/>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600" b="1" i="1" dirty="0">
                <a:solidFill>
                  <a:schemeClr val="bg1"/>
                </a:solidFill>
                <a:latin typeface="+mj-lt"/>
                <a:ea typeface="+mj-ea"/>
                <a:cs typeface="+mj-cs"/>
              </a:rPr>
              <a:t>9. The Large Stone was Removed</a:t>
            </a:r>
            <a:endParaRPr lang="en-US" sz="5600" i="1" dirty="0">
              <a:solidFill>
                <a:schemeClr val="bg1"/>
              </a:solidFill>
              <a:latin typeface="+mj-lt"/>
              <a:ea typeface="+mj-ea"/>
              <a:cs typeface="+mj-cs"/>
            </a:endParaRPr>
          </a:p>
        </p:txBody>
      </p:sp>
      <p:sp>
        <p:nvSpPr>
          <p:cNvPr id="75" name="Rectangle 74">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7" name="Group 76">
            <a:extLst>
              <a:ext uri="{FF2B5EF4-FFF2-40B4-BE49-F238E27FC236}">
                <a16:creationId xmlns:a16="http://schemas.microsoft.com/office/drawing/2014/main" id="{5E0EAE70-C355-42D1-BF00-CA8A17A742A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1188720" y="73152"/>
            <a:chExt cx="1178966" cy="232963"/>
          </a:xfrm>
        </p:grpSpPr>
        <p:sp>
          <p:nvSpPr>
            <p:cNvPr id="78" name="Rectangle 64">
              <a:extLst>
                <a:ext uri="{FF2B5EF4-FFF2-40B4-BE49-F238E27FC236}">
                  <a16:creationId xmlns:a16="http://schemas.microsoft.com/office/drawing/2014/main" id="{E6E58C95-A3F9-4C87-B9A5-32A7A75DDF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66">
              <a:extLst>
                <a:ext uri="{FF2B5EF4-FFF2-40B4-BE49-F238E27FC236}">
                  <a16:creationId xmlns:a16="http://schemas.microsoft.com/office/drawing/2014/main" id="{7B08CDDF-E602-4C1B-A248-A43292EB5D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64">
              <a:extLst>
                <a:ext uri="{FF2B5EF4-FFF2-40B4-BE49-F238E27FC236}">
                  <a16:creationId xmlns:a16="http://schemas.microsoft.com/office/drawing/2014/main" id="{6298B977-8F47-48C6-8454-11EF9478EC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66">
              <a:extLst>
                <a:ext uri="{FF2B5EF4-FFF2-40B4-BE49-F238E27FC236}">
                  <a16:creationId xmlns:a16="http://schemas.microsoft.com/office/drawing/2014/main" id="{06A6FB8E-FB47-44B7-810F-B88B4CCA06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64">
              <a:extLst>
                <a:ext uri="{FF2B5EF4-FFF2-40B4-BE49-F238E27FC236}">
                  <a16:creationId xmlns:a16="http://schemas.microsoft.com/office/drawing/2014/main" id="{818DB8DB-4D04-42C0-BE68-842A9F29AE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66">
              <a:extLst>
                <a:ext uri="{FF2B5EF4-FFF2-40B4-BE49-F238E27FC236}">
                  <a16:creationId xmlns:a16="http://schemas.microsoft.com/office/drawing/2014/main" id="{DBCFEA99-52A4-4E8E-B9C9-3D39B0E325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64">
              <a:extLst>
                <a:ext uri="{FF2B5EF4-FFF2-40B4-BE49-F238E27FC236}">
                  <a16:creationId xmlns:a16="http://schemas.microsoft.com/office/drawing/2014/main" id="{A6C0BB10-7324-4D11-A497-57A85CDB62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66">
              <a:extLst>
                <a:ext uri="{FF2B5EF4-FFF2-40B4-BE49-F238E27FC236}">
                  <a16:creationId xmlns:a16="http://schemas.microsoft.com/office/drawing/2014/main" id="{D7440F2E-8192-4FDF-AE8F-2833B7F403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64">
              <a:extLst>
                <a:ext uri="{FF2B5EF4-FFF2-40B4-BE49-F238E27FC236}">
                  <a16:creationId xmlns:a16="http://schemas.microsoft.com/office/drawing/2014/main" id="{B9F7DA6A-1872-4697-A567-20A0115A05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66">
              <a:extLst>
                <a:ext uri="{FF2B5EF4-FFF2-40B4-BE49-F238E27FC236}">
                  <a16:creationId xmlns:a16="http://schemas.microsoft.com/office/drawing/2014/main" id="{98BC1544-07ED-411D-880C-58CB114914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64">
              <a:extLst>
                <a:ext uri="{FF2B5EF4-FFF2-40B4-BE49-F238E27FC236}">
                  <a16:creationId xmlns:a16="http://schemas.microsoft.com/office/drawing/2014/main" id="{BA70D948-9946-455F-8155-D274F01DAB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66">
              <a:extLst>
                <a:ext uri="{FF2B5EF4-FFF2-40B4-BE49-F238E27FC236}">
                  <a16:creationId xmlns:a16="http://schemas.microsoft.com/office/drawing/2014/main" id="{807FCDBA-F7E3-4836-8253-15D212128F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64">
              <a:extLst>
                <a:ext uri="{FF2B5EF4-FFF2-40B4-BE49-F238E27FC236}">
                  <a16:creationId xmlns:a16="http://schemas.microsoft.com/office/drawing/2014/main" id="{D6A9BF83-5C67-44B0-883C-82BCAA1923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66">
              <a:extLst>
                <a:ext uri="{FF2B5EF4-FFF2-40B4-BE49-F238E27FC236}">
                  <a16:creationId xmlns:a16="http://schemas.microsoft.com/office/drawing/2014/main" id="{94BA7F92-7961-489E-83BD-5518EB1E99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64">
              <a:extLst>
                <a:ext uri="{FF2B5EF4-FFF2-40B4-BE49-F238E27FC236}">
                  <a16:creationId xmlns:a16="http://schemas.microsoft.com/office/drawing/2014/main" id="{56ADE108-5AE8-4ACF-88B9-28A0B125B3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66">
              <a:extLst>
                <a:ext uri="{FF2B5EF4-FFF2-40B4-BE49-F238E27FC236}">
                  <a16:creationId xmlns:a16="http://schemas.microsoft.com/office/drawing/2014/main" id="{75B2D25F-B666-4F19-816A-24456EAF46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64">
              <a:extLst>
                <a:ext uri="{FF2B5EF4-FFF2-40B4-BE49-F238E27FC236}">
                  <a16:creationId xmlns:a16="http://schemas.microsoft.com/office/drawing/2014/main" id="{A7D581F0-987F-45C5-A849-CC1B41222F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66">
              <a:extLst>
                <a:ext uri="{FF2B5EF4-FFF2-40B4-BE49-F238E27FC236}">
                  <a16:creationId xmlns:a16="http://schemas.microsoft.com/office/drawing/2014/main" id="{F388E533-92C3-428E-B078-81D6E1F2D9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64">
              <a:extLst>
                <a:ext uri="{FF2B5EF4-FFF2-40B4-BE49-F238E27FC236}">
                  <a16:creationId xmlns:a16="http://schemas.microsoft.com/office/drawing/2014/main" id="{C68AEED3-AAB1-48A9-8FC3-C68AE6675B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66">
              <a:extLst>
                <a:ext uri="{FF2B5EF4-FFF2-40B4-BE49-F238E27FC236}">
                  <a16:creationId xmlns:a16="http://schemas.microsoft.com/office/drawing/2014/main" id="{0A6CA6BC-FFA6-4C34-B200-6F61EE1730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9" name="Rectangle 98">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D6EAD59F-8F90-43B3-AEE9-0BBF22619835}"/>
              </a:ext>
            </a:extLst>
          </p:cNvPr>
          <p:cNvSpPr/>
          <p:nvPr/>
        </p:nvSpPr>
        <p:spPr>
          <a:xfrm>
            <a:off x="884284" y="3233984"/>
            <a:ext cx="4316366" cy="2957266"/>
          </a:xfrm>
          <a:prstGeom prst="rect">
            <a:avLst/>
          </a:prstGeom>
        </p:spPr>
        <p:txBody>
          <a:bodyPr vert="horz" lIns="91440" tIns="45720" rIns="91440" bIns="45720" rtlCol="0" anchor="b">
            <a:normAutofit lnSpcReduction="10000"/>
          </a:bodyPr>
          <a:lstStyle/>
          <a:p>
            <a:pPr>
              <a:lnSpc>
                <a:spcPct val="90000"/>
              </a:lnSpc>
              <a:spcBef>
                <a:spcPct val="0"/>
              </a:spcBef>
              <a:spcAft>
                <a:spcPts val="600"/>
              </a:spcAft>
            </a:pPr>
            <a:r>
              <a:rPr lang="en-US" sz="5600" b="1" i="1" dirty="0">
                <a:solidFill>
                  <a:schemeClr val="bg1"/>
                </a:solidFill>
                <a:latin typeface="+mj-lt"/>
                <a:ea typeface="+mj-ea"/>
                <a:cs typeface="+mj-cs"/>
              </a:rPr>
              <a:t>These stones weighed an average of 3-4k pounds</a:t>
            </a:r>
            <a:endParaRPr lang="en-US" sz="5600" i="1" dirty="0">
              <a:solidFill>
                <a:schemeClr val="bg1"/>
              </a:solidFill>
              <a:latin typeface="+mj-lt"/>
              <a:ea typeface="+mj-ea"/>
              <a:cs typeface="+mj-cs"/>
            </a:endParaRPr>
          </a:p>
        </p:txBody>
      </p:sp>
    </p:spTree>
    <p:extLst>
      <p:ext uri="{BB962C8B-B14F-4D97-AF65-F5344CB8AC3E}">
        <p14:creationId xmlns:p14="http://schemas.microsoft.com/office/powerpoint/2010/main" val="23421064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526E0BFB-CDF1-4990-8C11-AC849311E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Assumptions and Human Mind - Pictured As Word Assumptions Inside a Head To  Symbolize Relation between Assumptions and the Human Stock Illustration -  Illustration of background, english: 172338143">
            <a:extLst>
              <a:ext uri="{FF2B5EF4-FFF2-40B4-BE49-F238E27FC236}">
                <a16:creationId xmlns:a16="http://schemas.microsoft.com/office/drawing/2014/main" id="{B701ED4B-8F86-4D8C-BE0F-C2BF7648A97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796" r="1" b="9092"/>
          <a:stretch/>
        </p:blipFill>
        <p:spPr bwMode="auto">
          <a:xfrm>
            <a:off x="-2"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6069A1F8-9BEB-4786-9694-FC48B2D75D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788244" y="0"/>
            <a:ext cx="9403756" cy="6858000"/>
          </a:xfrm>
          <a:prstGeom prst="rect">
            <a:avLst/>
          </a:prstGeom>
          <a:gradFill>
            <a:gsLst>
              <a:gs pos="58000">
                <a:schemeClr val="bg1"/>
              </a:gs>
              <a:gs pos="30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1735265C-42FC-474B-A9CB-E07323B8DB49}"/>
              </a:ext>
            </a:extLst>
          </p:cNvPr>
          <p:cNvSpPr txBox="1"/>
          <p:nvPr/>
        </p:nvSpPr>
        <p:spPr>
          <a:xfrm>
            <a:off x="7848600" y="1122363"/>
            <a:ext cx="4023360" cy="3204134"/>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4200" b="0" i="0" dirty="0">
                <a:effectLst/>
                <a:latin typeface="+mj-lt"/>
                <a:ea typeface="+mj-ea"/>
                <a:cs typeface="+mj-cs"/>
              </a:rPr>
              <a:t>They assume God doesn’t exist from the start, so they reach that conclusion.</a:t>
            </a:r>
          </a:p>
        </p:txBody>
      </p:sp>
      <p:sp>
        <p:nvSpPr>
          <p:cNvPr id="75" name="Rectangle 7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7" name="Rectangle 7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84611225-3025-41A5-847D-4E61B2F953AB}"/>
              </a:ext>
            </a:extLst>
          </p:cNvPr>
          <p:cNvSpPr txBox="1"/>
          <p:nvPr/>
        </p:nvSpPr>
        <p:spPr>
          <a:xfrm>
            <a:off x="7848600" y="4785631"/>
            <a:ext cx="4023360" cy="1272269"/>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4200" b="0" i="0" dirty="0">
                <a:effectLst/>
                <a:latin typeface="+mj-lt"/>
                <a:ea typeface="+mj-ea"/>
                <a:cs typeface="+mj-cs"/>
              </a:rPr>
              <a:t>Yet that is the question at hand </a:t>
            </a:r>
          </a:p>
        </p:txBody>
      </p:sp>
    </p:spTree>
    <p:extLst>
      <p:ext uri="{BB962C8B-B14F-4D97-AF65-F5344CB8AC3E}">
        <p14:creationId xmlns:p14="http://schemas.microsoft.com/office/powerpoint/2010/main" val="3469795363"/>
      </p:ext>
    </p:extLst>
  </p:cSld>
  <p:clrMapOvr>
    <a:overrideClrMapping bg1="dk1" tx1="lt1" bg2="dk2" tx2="lt2" accent1="accent1" accent2="accent2" accent3="accent3" accent4="accent4" accent5="accent5" accent6="accent6" hlink="hlink" folHlink="folHlink"/>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ook open on a table&#10;&#10;Description automatically generated with low confidence">
            <a:extLst>
              <a:ext uri="{FF2B5EF4-FFF2-40B4-BE49-F238E27FC236}">
                <a16:creationId xmlns:a16="http://schemas.microsoft.com/office/drawing/2014/main" id="{C2C699F0-819D-4605-9398-4F86C011D0A3}"/>
              </a:ext>
            </a:extLst>
          </p:cNvPr>
          <p:cNvPicPr>
            <a:picLocks noChangeAspect="1"/>
          </p:cNvPicPr>
          <p:nvPr/>
        </p:nvPicPr>
        <p:blipFill rotWithShape="1">
          <a:blip r:embed="rId2">
            <a:alphaModFix amt="29000"/>
            <a:extLst>
              <a:ext uri="{BEBA8EAE-BF5A-486C-A8C5-ECC9F3942E4B}">
                <a14:imgProps xmlns:a14="http://schemas.microsoft.com/office/drawing/2010/main">
                  <a14:imgLayer r:embed="rId3">
                    <a14:imgEffect>
                      <a14:saturation sat="181000"/>
                    </a14:imgEffect>
                    <a14:imgEffect>
                      <a14:brightnessContrast bright="-8000"/>
                    </a14:imgEffect>
                  </a14:imgLayer>
                </a14:imgProps>
              </a:ext>
              <a:ext uri="{28A0092B-C50C-407E-A947-70E740481C1C}">
                <a14:useLocalDpi xmlns:a14="http://schemas.microsoft.com/office/drawing/2010/main" val="0"/>
              </a:ext>
            </a:extLst>
          </a:blip>
          <a:srcRect b="3043"/>
          <a:stretch/>
        </p:blipFill>
        <p:spPr>
          <a:xfrm>
            <a:off x="29357" y="0"/>
            <a:ext cx="12162643" cy="6858000"/>
          </a:xfrm>
          <a:prstGeom prst="rect">
            <a:avLst/>
          </a:prstGeom>
        </p:spPr>
      </p:pic>
      <p:sp>
        <p:nvSpPr>
          <p:cNvPr id="8" name="Rectangle 7">
            <a:extLst>
              <a:ext uri="{FF2B5EF4-FFF2-40B4-BE49-F238E27FC236}">
                <a16:creationId xmlns:a16="http://schemas.microsoft.com/office/drawing/2014/main" id="{1B49D38C-BFD3-4D14-960F-C7E6DEFEEA69}"/>
              </a:ext>
            </a:extLst>
          </p:cNvPr>
          <p:cNvSpPr/>
          <p:nvPr/>
        </p:nvSpPr>
        <p:spPr>
          <a:xfrm>
            <a:off x="955253" y="351907"/>
            <a:ext cx="10281493" cy="4401205"/>
          </a:xfrm>
          <a:prstGeom prst="rect">
            <a:avLst/>
          </a:prstGeom>
        </p:spPr>
        <p:txBody>
          <a:bodyPr wrap="square">
            <a:spAutoFit/>
          </a:bodyPr>
          <a:lstStyle/>
          <a:p>
            <a:pPr algn="ctr"/>
            <a:r>
              <a:rPr lang="en-US" sz="5600" dirty="0">
                <a:solidFill>
                  <a:schemeClr val="bg1"/>
                </a:solidFill>
              </a:rPr>
              <a:t>Matthew 27:60: “And laid it in his new tomb which he had hewn out of the rock; and he rolled a large stone against the door of the tomb, and departed.”</a:t>
            </a:r>
          </a:p>
        </p:txBody>
      </p:sp>
    </p:spTree>
    <p:extLst>
      <p:ext uri="{BB962C8B-B14F-4D97-AF65-F5344CB8AC3E}">
        <p14:creationId xmlns:p14="http://schemas.microsoft.com/office/powerpoint/2010/main" val="30488139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0" name="Picture 2" descr="Easter is About Removing Stones">
            <a:extLst>
              <a:ext uri="{FF2B5EF4-FFF2-40B4-BE49-F238E27FC236}">
                <a16:creationId xmlns:a16="http://schemas.microsoft.com/office/drawing/2014/main" id="{860A236F-021C-45F2-9F51-7F62E39176C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7524" b="1"/>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4D14A5D7-AF54-489B-BD92-3D20B2EC92B9}"/>
              </a:ext>
            </a:extLst>
          </p:cNvPr>
          <p:cNvSpPr/>
          <p:nvPr/>
        </p:nvSpPr>
        <p:spPr>
          <a:xfrm>
            <a:off x="477980" y="932688"/>
            <a:ext cx="4113069" cy="3393809"/>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800" b="1" i="1" dirty="0">
                <a:latin typeface="+mj-lt"/>
                <a:ea typeface="+mj-ea"/>
                <a:cs typeface="+mj-cs"/>
              </a:rPr>
              <a:t>A Wall Held the Stone Up Generally and was rolled down an incline</a:t>
            </a:r>
            <a:endParaRPr lang="en-US" sz="4800" i="1" dirty="0">
              <a:latin typeface="+mj-lt"/>
              <a:ea typeface="+mj-ea"/>
              <a:cs typeface="+mj-cs"/>
            </a:endParaRPr>
          </a:p>
        </p:txBody>
      </p:sp>
      <p:sp>
        <p:nvSpPr>
          <p:cNvPr id="75" name="Rectangle 7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7" name="Rectangle 7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4BB7B939-E882-4F17-8AC7-E2C4FE092FE3}"/>
              </a:ext>
            </a:extLst>
          </p:cNvPr>
          <p:cNvSpPr/>
          <p:nvPr/>
        </p:nvSpPr>
        <p:spPr>
          <a:xfrm>
            <a:off x="477979" y="4736950"/>
            <a:ext cx="4113069" cy="1949307"/>
          </a:xfrm>
          <a:prstGeom prst="rect">
            <a:avLst/>
          </a:prstGeom>
        </p:spPr>
        <p:txBody>
          <a:bodyPr vert="horz" lIns="91440" tIns="45720" rIns="91440" bIns="45720" rtlCol="0" anchor="b">
            <a:normAutofit lnSpcReduction="10000"/>
          </a:bodyPr>
          <a:lstStyle/>
          <a:p>
            <a:pPr>
              <a:lnSpc>
                <a:spcPct val="90000"/>
              </a:lnSpc>
              <a:spcBef>
                <a:spcPct val="0"/>
              </a:spcBef>
              <a:spcAft>
                <a:spcPts val="600"/>
              </a:spcAft>
            </a:pPr>
            <a:r>
              <a:rPr lang="en-US" sz="4800" b="1" i="1" dirty="0">
                <a:latin typeface="+mj-lt"/>
                <a:ea typeface="+mj-ea"/>
                <a:cs typeface="+mj-cs"/>
              </a:rPr>
              <a:t>Would take a lever system to move the stone</a:t>
            </a:r>
            <a:endParaRPr lang="en-US" sz="4800" i="1" dirty="0">
              <a:latin typeface="+mj-lt"/>
              <a:ea typeface="+mj-ea"/>
              <a:cs typeface="+mj-cs"/>
            </a:endParaRPr>
          </a:p>
        </p:txBody>
      </p:sp>
    </p:spTree>
  </p:cSld>
  <p:clrMapOvr>
    <a:overrideClrMapping bg1="dk1" tx1="lt1" bg2="dk2" tx2="lt2" accent1="accent1" accent2="accent2" accent3="accent3" accent4="accent4" accent5="accent5" accent6="accent6" hlink="hlink" folHlink="folHlink"/>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Our Grave Clothes for His Glory - ROB WEINSTEIN">
            <a:extLst>
              <a:ext uri="{FF2B5EF4-FFF2-40B4-BE49-F238E27FC236}">
                <a16:creationId xmlns:a16="http://schemas.microsoft.com/office/drawing/2014/main" id="{AF2624F9-884C-47C1-9579-67FDFDBAFC8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250" r="11125"/>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p:nvSpPr>
        <p:spPr>
          <a:xfrm>
            <a:off x="477980" y="1122363"/>
            <a:ext cx="4532169" cy="320413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400" b="1" i="1" dirty="0">
                <a:latin typeface="+mj-lt"/>
                <a:ea typeface="+mj-ea"/>
                <a:cs typeface="+mj-cs"/>
              </a:rPr>
              <a:t>10. The Grave clothes are left behind at the tomb of Jesus </a:t>
            </a:r>
            <a:endParaRPr lang="en-US" sz="5400" i="1" dirty="0">
              <a:latin typeface="+mj-lt"/>
              <a:ea typeface="+mj-ea"/>
              <a:cs typeface="+mj-cs"/>
            </a:endParaRPr>
          </a:p>
        </p:txBody>
      </p:sp>
      <p:sp>
        <p:nvSpPr>
          <p:cNvPr id="75" name="Rectangle 7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7" name="Rectangle 7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09D81AB2-936F-40FF-81E1-E1E6FAF0F55D}"/>
              </a:ext>
            </a:extLst>
          </p:cNvPr>
          <p:cNvSpPr/>
          <p:nvPr/>
        </p:nvSpPr>
        <p:spPr>
          <a:xfrm>
            <a:off x="477980" y="4730628"/>
            <a:ext cx="5094145" cy="1784091"/>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400" dirty="0">
                <a:latin typeface="+mj-lt"/>
                <a:ea typeface="+mj-ea"/>
                <a:cs typeface="+mj-cs"/>
              </a:rPr>
              <a:t>The Shroud of Turin might be it</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ope expresses gratitude for exposition of the Shroud of Turin - Vatican  News">
            <a:extLst>
              <a:ext uri="{FF2B5EF4-FFF2-40B4-BE49-F238E27FC236}">
                <a16:creationId xmlns:a16="http://schemas.microsoft.com/office/drawing/2014/main" id="{98683B67-E25F-460E-AC8D-16DB4195A5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D4DFB15A-522F-44DC-A807-782B3A4A27C8}"/>
              </a:ext>
            </a:extLst>
          </p:cNvPr>
          <p:cNvSpPr/>
          <p:nvPr/>
        </p:nvSpPr>
        <p:spPr>
          <a:xfrm>
            <a:off x="400049" y="2967335"/>
            <a:ext cx="11391900" cy="923330"/>
          </a:xfrm>
          <a:prstGeom prst="rect">
            <a:avLst/>
          </a:prstGeom>
        </p:spPr>
        <p:txBody>
          <a:bodyPr wrap="square">
            <a:spAutoFit/>
          </a:bodyPr>
          <a:lstStyle/>
          <a:p>
            <a:pPr algn="ctr"/>
            <a:r>
              <a:rPr lang="en-US" sz="5400" dirty="0">
                <a:solidFill>
                  <a:schemeClr val="bg1"/>
                </a:solidFill>
              </a:rPr>
              <a:t>The Tomb Wasn’t Entirely Empty</a:t>
            </a:r>
          </a:p>
        </p:txBody>
      </p:sp>
    </p:spTree>
    <p:extLst>
      <p:ext uri="{BB962C8B-B14F-4D97-AF65-F5344CB8AC3E}">
        <p14:creationId xmlns:p14="http://schemas.microsoft.com/office/powerpoint/2010/main" val="2875460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ook open on a table&#10;&#10;Description automatically generated with low confidence">
            <a:extLst>
              <a:ext uri="{FF2B5EF4-FFF2-40B4-BE49-F238E27FC236}">
                <a16:creationId xmlns:a16="http://schemas.microsoft.com/office/drawing/2014/main" id="{C2C699F0-819D-4605-9398-4F86C011D0A3}"/>
              </a:ext>
            </a:extLst>
          </p:cNvPr>
          <p:cNvPicPr>
            <a:picLocks noChangeAspect="1"/>
          </p:cNvPicPr>
          <p:nvPr/>
        </p:nvPicPr>
        <p:blipFill rotWithShape="1">
          <a:blip r:embed="rId2">
            <a:alphaModFix amt="29000"/>
            <a:extLst>
              <a:ext uri="{BEBA8EAE-BF5A-486C-A8C5-ECC9F3942E4B}">
                <a14:imgProps xmlns:a14="http://schemas.microsoft.com/office/drawing/2010/main">
                  <a14:imgLayer r:embed="rId3">
                    <a14:imgEffect>
                      <a14:saturation sat="181000"/>
                    </a14:imgEffect>
                    <a14:imgEffect>
                      <a14:brightnessContrast bright="-8000"/>
                    </a14:imgEffect>
                  </a14:imgLayer>
                </a14:imgProps>
              </a:ext>
              <a:ext uri="{28A0092B-C50C-407E-A947-70E740481C1C}">
                <a14:useLocalDpi xmlns:a14="http://schemas.microsoft.com/office/drawing/2010/main" val="0"/>
              </a:ext>
            </a:extLst>
          </a:blip>
          <a:srcRect b="3043"/>
          <a:stretch/>
        </p:blipFill>
        <p:spPr>
          <a:xfrm>
            <a:off x="29357" y="0"/>
            <a:ext cx="12162643" cy="6858000"/>
          </a:xfrm>
          <a:prstGeom prst="rect">
            <a:avLst/>
          </a:prstGeom>
        </p:spPr>
      </p:pic>
      <p:sp>
        <p:nvSpPr>
          <p:cNvPr id="8" name="Rectangle 7">
            <a:extLst>
              <a:ext uri="{FF2B5EF4-FFF2-40B4-BE49-F238E27FC236}">
                <a16:creationId xmlns:a16="http://schemas.microsoft.com/office/drawing/2014/main" id="{1B49D38C-BFD3-4D14-960F-C7E6DEFEEA69}"/>
              </a:ext>
            </a:extLst>
          </p:cNvPr>
          <p:cNvSpPr/>
          <p:nvPr/>
        </p:nvSpPr>
        <p:spPr>
          <a:xfrm>
            <a:off x="955253" y="278016"/>
            <a:ext cx="10281493" cy="4708981"/>
          </a:xfrm>
          <a:prstGeom prst="rect">
            <a:avLst/>
          </a:prstGeom>
        </p:spPr>
        <p:txBody>
          <a:bodyPr wrap="square">
            <a:spAutoFit/>
          </a:bodyPr>
          <a:lstStyle/>
          <a:p>
            <a:pPr algn="ctr"/>
            <a:r>
              <a:rPr lang="en-US" sz="6000" dirty="0">
                <a:solidFill>
                  <a:schemeClr val="bg1"/>
                </a:solidFill>
              </a:rPr>
              <a:t>John 20:7: “And the handkerchief that had been around His head, not lying with the linen cloths, but folded together in a place by itself.”</a:t>
            </a:r>
          </a:p>
        </p:txBody>
      </p:sp>
    </p:spTree>
    <p:extLst>
      <p:ext uri="{BB962C8B-B14F-4D97-AF65-F5344CB8AC3E}">
        <p14:creationId xmlns:p14="http://schemas.microsoft.com/office/powerpoint/2010/main" val="266630137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73" name="Rectangle 72">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815340" y="683404"/>
            <a:ext cx="1056132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3074" name="Picture 2" descr="What Is the Significance of &amp;#39;They Found the Stone Rolled Away from the Tomb&amp;#39;?  (Luke 24:2)">
            <a:extLst>
              <a:ext uri="{FF2B5EF4-FFF2-40B4-BE49-F238E27FC236}">
                <a16:creationId xmlns:a16="http://schemas.microsoft.com/office/drawing/2014/main" id="{8CB53112-47EB-493A-A9C5-75035750E19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046" r="1" b="1"/>
          <a:stretch/>
        </p:blipFill>
        <p:spPr bwMode="auto">
          <a:xfrm rot="21480000">
            <a:off x="1137837" y="1003258"/>
            <a:ext cx="9916327" cy="476439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55666830-9A19-4E01-8505-D6C7F9AC56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Christ Appears to Disciples">
            <a:extLst>
              <a:ext uri="{FF2B5EF4-FFF2-40B4-BE49-F238E27FC236}">
                <a16:creationId xmlns:a16="http://schemas.microsoft.com/office/drawing/2014/main" id="{0B904628-E646-4F6E-8F6A-A7D565C5C33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788" r="31289"/>
          <a:stretch/>
        </p:blipFill>
        <p:spPr bwMode="auto">
          <a:xfrm>
            <a:off x="4110127" y="10"/>
            <a:ext cx="8081873" cy="6857990"/>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73" name="Freeform: Shape 72">
            <a:extLst>
              <a:ext uri="{FF2B5EF4-FFF2-40B4-BE49-F238E27FC236}">
                <a16:creationId xmlns:a16="http://schemas.microsoft.com/office/drawing/2014/main" id="{AE9FC877-7FB6-4D22-9988-35420644E2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5" name="Freeform: Shape 74">
            <a:extLst>
              <a:ext uri="{FF2B5EF4-FFF2-40B4-BE49-F238E27FC236}">
                <a16:creationId xmlns:a16="http://schemas.microsoft.com/office/drawing/2014/main" id="{E41809D1-F12E-46BB-B804-5F209D325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467216EA-FF4A-482E-A3BA-EFEEE85C98F1}"/>
              </a:ext>
            </a:extLst>
          </p:cNvPr>
          <p:cNvSpPr/>
          <p:nvPr/>
        </p:nvSpPr>
        <p:spPr>
          <a:xfrm>
            <a:off x="412169" y="1186696"/>
            <a:ext cx="4470906" cy="3204134"/>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5400" b="1" i="1">
                <a:latin typeface="+mj-lt"/>
                <a:ea typeface="+mj-ea"/>
                <a:cs typeface="+mj-cs"/>
              </a:rPr>
              <a:t>11. </a:t>
            </a:r>
            <a:r>
              <a:rPr lang="en-US" sz="5400" b="1" i="1" dirty="0">
                <a:latin typeface="+mj-lt"/>
                <a:ea typeface="+mj-ea"/>
                <a:cs typeface="+mj-cs"/>
              </a:rPr>
              <a:t>Jesus appears to over 500 witnesses at one time</a:t>
            </a:r>
          </a:p>
        </p:txBody>
      </p:sp>
      <p:sp>
        <p:nvSpPr>
          <p:cNvPr id="77" name="Rectangle 7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Rectangle 7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5A54AC9-CFCB-467C-B605-A6217F6888A0}"/>
              </a:ext>
            </a:extLst>
          </p:cNvPr>
          <p:cNvSpPr/>
          <p:nvPr/>
        </p:nvSpPr>
        <p:spPr>
          <a:xfrm>
            <a:off x="412169" y="4805538"/>
            <a:ext cx="4470906" cy="1615951"/>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5400" b="1" i="1" dirty="0">
                <a:latin typeface="+mj-lt"/>
                <a:ea typeface="+mj-ea"/>
                <a:cs typeface="+mj-cs"/>
              </a:rPr>
              <a:t>How does that make sense?</a:t>
            </a:r>
          </a:p>
        </p:txBody>
      </p:sp>
    </p:spTree>
    <p:extLst>
      <p:ext uri="{BB962C8B-B14F-4D97-AF65-F5344CB8AC3E}">
        <p14:creationId xmlns:p14="http://schemas.microsoft.com/office/powerpoint/2010/main" val="24927663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ook open on a table&#10;&#10;Description automatically generated with low confidence">
            <a:extLst>
              <a:ext uri="{FF2B5EF4-FFF2-40B4-BE49-F238E27FC236}">
                <a16:creationId xmlns:a16="http://schemas.microsoft.com/office/drawing/2014/main" id="{C2C699F0-819D-4605-9398-4F86C011D0A3}"/>
              </a:ext>
            </a:extLst>
          </p:cNvPr>
          <p:cNvPicPr>
            <a:picLocks noChangeAspect="1"/>
          </p:cNvPicPr>
          <p:nvPr/>
        </p:nvPicPr>
        <p:blipFill rotWithShape="1">
          <a:blip r:embed="rId2">
            <a:alphaModFix amt="29000"/>
            <a:extLst>
              <a:ext uri="{BEBA8EAE-BF5A-486C-A8C5-ECC9F3942E4B}">
                <a14:imgProps xmlns:a14="http://schemas.microsoft.com/office/drawing/2010/main">
                  <a14:imgLayer r:embed="rId3">
                    <a14:imgEffect>
                      <a14:saturation sat="181000"/>
                    </a14:imgEffect>
                    <a14:imgEffect>
                      <a14:brightnessContrast bright="-8000"/>
                    </a14:imgEffect>
                  </a14:imgLayer>
                </a14:imgProps>
              </a:ext>
              <a:ext uri="{28A0092B-C50C-407E-A947-70E740481C1C}">
                <a14:useLocalDpi xmlns:a14="http://schemas.microsoft.com/office/drawing/2010/main" val="0"/>
              </a:ext>
            </a:extLst>
          </a:blip>
          <a:srcRect b="3043"/>
          <a:stretch/>
        </p:blipFill>
        <p:spPr>
          <a:xfrm>
            <a:off x="29357" y="0"/>
            <a:ext cx="12162643" cy="6858000"/>
          </a:xfrm>
          <a:prstGeom prst="rect">
            <a:avLst/>
          </a:prstGeom>
        </p:spPr>
      </p:pic>
      <p:sp>
        <p:nvSpPr>
          <p:cNvPr id="8" name="Rectangle 7">
            <a:extLst>
              <a:ext uri="{FF2B5EF4-FFF2-40B4-BE49-F238E27FC236}">
                <a16:creationId xmlns:a16="http://schemas.microsoft.com/office/drawing/2014/main" id="{1B49D38C-BFD3-4D14-960F-C7E6DEFEEA69}"/>
              </a:ext>
            </a:extLst>
          </p:cNvPr>
          <p:cNvSpPr/>
          <p:nvPr/>
        </p:nvSpPr>
        <p:spPr>
          <a:xfrm>
            <a:off x="955253" y="278016"/>
            <a:ext cx="10281493" cy="4708981"/>
          </a:xfrm>
          <a:prstGeom prst="rect">
            <a:avLst/>
          </a:prstGeom>
        </p:spPr>
        <p:txBody>
          <a:bodyPr wrap="square">
            <a:spAutoFit/>
          </a:bodyPr>
          <a:lstStyle/>
          <a:p>
            <a:pPr algn="ctr"/>
            <a:r>
              <a:rPr lang="en-US" sz="6000" dirty="0">
                <a:solidFill>
                  <a:schemeClr val="bg1"/>
                </a:solidFill>
              </a:rPr>
              <a:t>1 Corinthians 15:3-8: “For I delivered to you first of all that which I also received: that Christ died for our sins according to the Scriptures…</a:t>
            </a:r>
          </a:p>
        </p:txBody>
      </p:sp>
    </p:spTree>
    <p:extLst>
      <p:ext uri="{BB962C8B-B14F-4D97-AF65-F5344CB8AC3E}">
        <p14:creationId xmlns:p14="http://schemas.microsoft.com/office/powerpoint/2010/main" val="169466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ook open on a table&#10;&#10;Description automatically generated with low confidence">
            <a:extLst>
              <a:ext uri="{FF2B5EF4-FFF2-40B4-BE49-F238E27FC236}">
                <a16:creationId xmlns:a16="http://schemas.microsoft.com/office/drawing/2014/main" id="{C2C699F0-819D-4605-9398-4F86C011D0A3}"/>
              </a:ext>
            </a:extLst>
          </p:cNvPr>
          <p:cNvPicPr>
            <a:picLocks noChangeAspect="1"/>
          </p:cNvPicPr>
          <p:nvPr/>
        </p:nvPicPr>
        <p:blipFill rotWithShape="1">
          <a:blip r:embed="rId2">
            <a:alphaModFix amt="29000"/>
            <a:extLst>
              <a:ext uri="{BEBA8EAE-BF5A-486C-A8C5-ECC9F3942E4B}">
                <a14:imgProps xmlns:a14="http://schemas.microsoft.com/office/drawing/2010/main">
                  <a14:imgLayer r:embed="rId3">
                    <a14:imgEffect>
                      <a14:saturation sat="181000"/>
                    </a14:imgEffect>
                    <a14:imgEffect>
                      <a14:brightnessContrast bright="-8000"/>
                    </a14:imgEffect>
                  </a14:imgLayer>
                </a14:imgProps>
              </a:ext>
              <a:ext uri="{28A0092B-C50C-407E-A947-70E740481C1C}">
                <a14:useLocalDpi xmlns:a14="http://schemas.microsoft.com/office/drawing/2010/main" val="0"/>
              </a:ext>
            </a:extLst>
          </a:blip>
          <a:srcRect b="3043"/>
          <a:stretch/>
        </p:blipFill>
        <p:spPr>
          <a:xfrm>
            <a:off x="29357" y="0"/>
            <a:ext cx="12162643" cy="6858000"/>
          </a:xfrm>
          <a:prstGeom prst="rect">
            <a:avLst/>
          </a:prstGeom>
        </p:spPr>
      </p:pic>
      <p:sp>
        <p:nvSpPr>
          <p:cNvPr id="8" name="Rectangle 7">
            <a:extLst>
              <a:ext uri="{FF2B5EF4-FFF2-40B4-BE49-F238E27FC236}">
                <a16:creationId xmlns:a16="http://schemas.microsoft.com/office/drawing/2014/main" id="{1B49D38C-BFD3-4D14-960F-C7E6DEFEEA69}"/>
              </a:ext>
            </a:extLst>
          </p:cNvPr>
          <p:cNvSpPr/>
          <p:nvPr/>
        </p:nvSpPr>
        <p:spPr>
          <a:xfrm>
            <a:off x="955253" y="278016"/>
            <a:ext cx="10281493" cy="4708981"/>
          </a:xfrm>
          <a:prstGeom prst="rect">
            <a:avLst/>
          </a:prstGeom>
        </p:spPr>
        <p:txBody>
          <a:bodyPr wrap="square">
            <a:spAutoFit/>
          </a:bodyPr>
          <a:lstStyle/>
          <a:p>
            <a:pPr algn="ctr"/>
            <a:r>
              <a:rPr lang="en-US" sz="5000" dirty="0">
                <a:solidFill>
                  <a:schemeClr val="bg1"/>
                </a:solidFill>
              </a:rPr>
              <a:t>and that He was buried, and that He rose again the third day according to the Scriptures, </a:t>
            </a:r>
            <a:r>
              <a:rPr lang="en-US" sz="5000" b="1" baseline="30000" dirty="0">
                <a:solidFill>
                  <a:schemeClr val="bg1"/>
                </a:solidFill>
              </a:rPr>
              <a:t> </a:t>
            </a:r>
            <a:r>
              <a:rPr lang="en-US" sz="5000" dirty="0">
                <a:solidFill>
                  <a:schemeClr val="bg1"/>
                </a:solidFill>
              </a:rPr>
              <a:t>and that He was seen by Cephas, then by the twelve. </a:t>
            </a:r>
            <a:r>
              <a:rPr lang="en-US" sz="5000" b="1" baseline="30000" dirty="0">
                <a:solidFill>
                  <a:schemeClr val="bg1"/>
                </a:solidFill>
              </a:rPr>
              <a:t> </a:t>
            </a:r>
            <a:r>
              <a:rPr lang="en-US" sz="5000" dirty="0">
                <a:solidFill>
                  <a:schemeClr val="bg1"/>
                </a:solidFill>
              </a:rPr>
              <a:t>After that He was seen by over five hundred brethren at once, of whom…</a:t>
            </a:r>
          </a:p>
        </p:txBody>
      </p:sp>
    </p:spTree>
    <p:extLst>
      <p:ext uri="{BB962C8B-B14F-4D97-AF65-F5344CB8AC3E}">
        <p14:creationId xmlns:p14="http://schemas.microsoft.com/office/powerpoint/2010/main" val="112246907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ook open on a table&#10;&#10;Description automatically generated with low confidence">
            <a:extLst>
              <a:ext uri="{FF2B5EF4-FFF2-40B4-BE49-F238E27FC236}">
                <a16:creationId xmlns:a16="http://schemas.microsoft.com/office/drawing/2014/main" id="{C2C699F0-819D-4605-9398-4F86C011D0A3}"/>
              </a:ext>
            </a:extLst>
          </p:cNvPr>
          <p:cNvPicPr>
            <a:picLocks noChangeAspect="1"/>
          </p:cNvPicPr>
          <p:nvPr/>
        </p:nvPicPr>
        <p:blipFill rotWithShape="1">
          <a:blip r:embed="rId2">
            <a:alphaModFix amt="29000"/>
            <a:extLst>
              <a:ext uri="{BEBA8EAE-BF5A-486C-A8C5-ECC9F3942E4B}">
                <a14:imgProps xmlns:a14="http://schemas.microsoft.com/office/drawing/2010/main">
                  <a14:imgLayer r:embed="rId3">
                    <a14:imgEffect>
                      <a14:saturation sat="181000"/>
                    </a14:imgEffect>
                    <a14:imgEffect>
                      <a14:brightnessContrast bright="-8000"/>
                    </a14:imgEffect>
                  </a14:imgLayer>
                </a14:imgProps>
              </a:ext>
              <a:ext uri="{28A0092B-C50C-407E-A947-70E740481C1C}">
                <a14:useLocalDpi xmlns:a14="http://schemas.microsoft.com/office/drawing/2010/main" val="0"/>
              </a:ext>
            </a:extLst>
          </a:blip>
          <a:srcRect b="3043"/>
          <a:stretch/>
        </p:blipFill>
        <p:spPr>
          <a:xfrm>
            <a:off x="29357" y="0"/>
            <a:ext cx="12162643" cy="6858000"/>
          </a:xfrm>
          <a:prstGeom prst="rect">
            <a:avLst/>
          </a:prstGeom>
        </p:spPr>
      </p:pic>
      <p:sp>
        <p:nvSpPr>
          <p:cNvPr id="8" name="Rectangle 7">
            <a:extLst>
              <a:ext uri="{FF2B5EF4-FFF2-40B4-BE49-F238E27FC236}">
                <a16:creationId xmlns:a16="http://schemas.microsoft.com/office/drawing/2014/main" id="{1B49D38C-BFD3-4D14-960F-C7E6DEFEEA69}"/>
              </a:ext>
            </a:extLst>
          </p:cNvPr>
          <p:cNvSpPr/>
          <p:nvPr/>
        </p:nvSpPr>
        <p:spPr>
          <a:xfrm>
            <a:off x="672413" y="379616"/>
            <a:ext cx="10876529" cy="3939540"/>
          </a:xfrm>
          <a:prstGeom prst="rect">
            <a:avLst/>
          </a:prstGeom>
        </p:spPr>
        <p:txBody>
          <a:bodyPr wrap="square">
            <a:spAutoFit/>
          </a:bodyPr>
          <a:lstStyle/>
          <a:p>
            <a:pPr algn="ctr"/>
            <a:r>
              <a:rPr lang="en-US" sz="5000" dirty="0">
                <a:solidFill>
                  <a:schemeClr val="bg1"/>
                </a:solidFill>
              </a:rPr>
              <a:t>the greater part remain to the present, but some have fallen asleep. </a:t>
            </a:r>
            <a:r>
              <a:rPr lang="en-US" sz="5000" b="1" baseline="30000" dirty="0">
                <a:solidFill>
                  <a:schemeClr val="bg1"/>
                </a:solidFill>
              </a:rPr>
              <a:t> </a:t>
            </a:r>
            <a:r>
              <a:rPr lang="en-US" sz="5000" dirty="0">
                <a:solidFill>
                  <a:schemeClr val="bg1"/>
                </a:solidFill>
              </a:rPr>
              <a:t>After that He was seen by James, then by all the apostles. </a:t>
            </a:r>
            <a:r>
              <a:rPr lang="en-US" sz="5000" b="1" baseline="30000" dirty="0">
                <a:solidFill>
                  <a:schemeClr val="bg1"/>
                </a:solidFill>
              </a:rPr>
              <a:t> </a:t>
            </a:r>
            <a:r>
              <a:rPr lang="en-US" sz="5000" dirty="0">
                <a:solidFill>
                  <a:schemeClr val="bg1"/>
                </a:solidFill>
              </a:rPr>
              <a:t>Then last of all He was seen by me also, as by one born out of due time.”</a:t>
            </a:r>
          </a:p>
        </p:txBody>
      </p:sp>
    </p:spTree>
    <p:extLst>
      <p:ext uri="{BB962C8B-B14F-4D97-AF65-F5344CB8AC3E}">
        <p14:creationId xmlns:p14="http://schemas.microsoft.com/office/powerpoint/2010/main" val="30167284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9932</TotalTime>
  <Words>3416</Words>
  <Application>Microsoft Office PowerPoint</Application>
  <PresentationFormat>Widescreen</PresentationFormat>
  <Paragraphs>280</Paragraphs>
  <Slides>157</Slides>
  <Notes>1</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157</vt:i4>
      </vt:variant>
    </vt:vector>
  </HeadingPairs>
  <TitlesOfParts>
    <vt:vector size="163" baseType="lpstr">
      <vt:lpstr>Arial</vt:lpstr>
      <vt:lpstr>Book Antiqua</vt:lpstr>
      <vt:lpstr>Calibri</vt:lpstr>
      <vt:lpstr>Calibri Light</vt:lpstr>
      <vt:lpstr>Impact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Quin Friberg</dc:creator>
  <cp:lastModifiedBy>Quin Friberg</cp:lastModifiedBy>
  <cp:revision>215</cp:revision>
  <dcterms:created xsi:type="dcterms:W3CDTF">2021-10-04T02:47:27Z</dcterms:created>
  <dcterms:modified xsi:type="dcterms:W3CDTF">2021-12-09T20:01:12Z</dcterms:modified>
</cp:coreProperties>
</file>