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sldIdLst>
    <p:sldId id="256" r:id="rId2"/>
    <p:sldId id="257" r:id="rId3"/>
    <p:sldId id="266" r:id="rId4"/>
    <p:sldId id="268" r:id="rId5"/>
    <p:sldId id="269" r:id="rId6"/>
    <p:sldId id="270" r:id="rId7"/>
    <p:sldId id="271" r:id="rId8"/>
    <p:sldId id="272" r:id="rId9"/>
    <p:sldId id="277" r:id="rId10"/>
    <p:sldId id="274" r:id="rId11"/>
    <p:sldId id="275" r:id="rId12"/>
    <p:sldId id="278" r:id="rId13"/>
    <p:sldId id="276" r:id="rId14"/>
    <p:sldId id="279" r:id="rId15"/>
    <p:sldId id="280" r:id="rId16"/>
    <p:sldId id="281" r:id="rId17"/>
    <p:sldId id="282" r:id="rId18"/>
    <p:sldId id="283" r:id="rId19"/>
    <p:sldId id="284" r:id="rId20"/>
    <p:sldId id="285" r:id="rId21"/>
    <p:sldId id="293" r:id="rId22"/>
    <p:sldId id="286" r:id="rId23"/>
    <p:sldId id="288" r:id="rId24"/>
    <p:sldId id="289" r:id="rId25"/>
    <p:sldId id="290" r:id="rId26"/>
    <p:sldId id="291" r:id="rId27"/>
    <p:sldId id="292" r:id="rId28"/>
    <p:sldId id="294" r:id="rId29"/>
    <p:sldId id="295" r:id="rId30"/>
    <p:sldId id="296" r:id="rId31"/>
    <p:sldId id="297" r:id="rId32"/>
    <p:sldId id="298" r:id="rId33"/>
    <p:sldId id="299" r:id="rId34"/>
    <p:sldId id="300" r:id="rId35"/>
    <p:sldId id="304" r:id="rId36"/>
    <p:sldId id="301" r:id="rId37"/>
    <p:sldId id="303" r:id="rId38"/>
    <p:sldId id="310" r:id="rId39"/>
    <p:sldId id="305" r:id="rId40"/>
    <p:sldId id="306" r:id="rId41"/>
    <p:sldId id="309" r:id="rId42"/>
    <p:sldId id="308" r:id="rId43"/>
    <p:sldId id="311" r:id="rId44"/>
    <p:sldId id="312" r:id="rId45"/>
    <p:sldId id="307" r:id="rId46"/>
    <p:sldId id="313" r:id="rId47"/>
    <p:sldId id="314" r:id="rId48"/>
    <p:sldId id="315" r:id="rId49"/>
    <p:sldId id="316" r:id="rId50"/>
    <p:sldId id="317" r:id="rId51"/>
    <p:sldId id="319" r:id="rId52"/>
    <p:sldId id="318" r:id="rId53"/>
    <p:sldId id="320" r:id="rId54"/>
    <p:sldId id="322" r:id="rId55"/>
    <p:sldId id="321" r:id="rId56"/>
    <p:sldId id="324" r:id="rId57"/>
    <p:sldId id="325" r:id="rId58"/>
    <p:sldId id="326" r:id="rId59"/>
    <p:sldId id="329" r:id="rId60"/>
    <p:sldId id="327" r:id="rId61"/>
    <p:sldId id="328" r:id="rId62"/>
    <p:sldId id="330" r:id="rId63"/>
    <p:sldId id="339" r:id="rId64"/>
    <p:sldId id="331" r:id="rId65"/>
    <p:sldId id="332" r:id="rId66"/>
    <p:sldId id="340" r:id="rId67"/>
    <p:sldId id="333" r:id="rId68"/>
    <p:sldId id="334" r:id="rId69"/>
    <p:sldId id="335" r:id="rId70"/>
    <p:sldId id="341" r:id="rId71"/>
    <p:sldId id="336" r:id="rId72"/>
    <p:sldId id="337" r:id="rId73"/>
    <p:sldId id="338" r:id="rId74"/>
    <p:sldId id="379" r:id="rId75"/>
    <p:sldId id="342" r:id="rId76"/>
    <p:sldId id="380" r:id="rId77"/>
    <p:sldId id="381" r:id="rId78"/>
    <p:sldId id="382" r:id="rId79"/>
    <p:sldId id="345" r:id="rId80"/>
    <p:sldId id="346" r:id="rId81"/>
    <p:sldId id="343" r:id="rId82"/>
    <p:sldId id="344" r:id="rId83"/>
    <p:sldId id="347" r:id="rId84"/>
    <p:sldId id="348" r:id="rId85"/>
    <p:sldId id="349" r:id="rId86"/>
    <p:sldId id="350" r:id="rId87"/>
    <p:sldId id="371" r:id="rId88"/>
    <p:sldId id="369" r:id="rId89"/>
    <p:sldId id="370" r:id="rId90"/>
    <p:sldId id="351" r:id="rId91"/>
    <p:sldId id="372" r:id="rId92"/>
    <p:sldId id="352" r:id="rId93"/>
    <p:sldId id="353" r:id="rId94"/>
    <p:sldId id="354" r:id="rId95"/>
    <p:sldId id="355" r:id="rId96"/>
    <p:sldId id="356" r:id="rId97"/>
    <p:sldId id="357" r:id="rId98"/>
    <p:sldId id="373" r:id="rId99"/>
    <p:sldId id="374" r:id="rId100"/>
    <p:sldId id="376" r:id="rId101"/>
    <p:sldId id="375" r:id="rId102"/>
    <p:sldId id="377" r:id="rId103"/>
    <p:sldId id="378" r:id="rId104"/>
    <p:sldId id="358" r:id="rId105"/>
    <p:sldId id="383" r:id="rId106"/>
    <p:sldId id="384" r:id="rId107"/>
    <p:sldId id="386" r:id="rId108"/>
    <p:sldId id="387" r:id="rId109"/>
    <p:sldId id="388" r:id="rId110"/>
    <p:sldId id="389" r:id="rId111"/>
    <p:sldId id="391" r:id="rId112"/>
    <p:sldId id="390" r:id="rId113"/>
    <p:sldId id="392" r:id="rId114"/>
    <p:sldId id="393" r:id="rId115"/>
    <p:sldId id="400" r:id="rId116"/>
    <p:sldId id="401" r:id="rId117"/>
    <p:sldId id="402" r:id="rId118"/>
    <p:sldId id="397" r:id="rId119"/>
    <p:sldId id="398" r:id="rId120"/>
    <p:sldId id="403" r:id="rId121"/>
    <p:sldId id="404" r:id="rId122"/>
    <p:sldId id="405" r:id="rId123"/>
    <p:sldId id="385" r:id="rId124"/>
    <p:sldId id="406" r:id="rId125"/>
    <p:sldId id="399" r:id="rId126"/>
    <p:sldId id="394" r:id="rId127"/>
    <p:sldId id="407" r:id="rId128"/>
    <p:sldId id="396" r:id="rId129"/>
    <p:sldId id="408" r:id="rId130"/>
    <p:sldId id="414" r:id="rId131"/>
    <p:sldId id="415" r:id="rId132"/>
    <p:sldId id="416" r:id="rId133"/>
    <p:sldId id="409" r:id="rId134"/>
    <p:sldId id="395" r:id="rId135"/>
    <p:sldId id="410" r:id="rId136"/>
    <p:sldId id="417" r:id="rId137"/>
    <p:sldId id="411" r:id="rId138"/>
    <p:sldId id="412" r:id="rId139"/>
    <p:sldId id="418" r:id="rId140"/>
    <p:sldId id="419" r:id="rId141"/>
    <p:sldId id="436" r:id="rId142"/>
    <p:sldId id="420" r:id="rId143"/>
    <p:sldId id="421" r:id="rId144"/>
    <p:sldId id="422" r:id="rId145"/>
    <p:sldId id="423" r:id="rId146"/>
    <p:sldId id="424" r:id="rId147"/>
    <p:sldId id="425" r:id="rId148"/>
    <p:sldId id="426" r:id="rId149"/>
    <p:sldId id="427" r:id="rId150"/>
    <p:sldId id="428" r:id="rId151"/>
    <p:sldId id="429" r:id="rId152"/>
    <p:sldId id="430" r:id="rId153"/>
    <p:sldId id="432" r:id="rId154"/>
    <p:sldId id="433" r:id="rId155"/>
    <p:sldId id="431" r:id="rId156"/>
    <p:sldId id="435" r:id="rId157"/>
    <p:sldId id="437" r:id="rId158"/>
    <p:sldId id="434" r:id="rId159"/>
    <p:sldId id="438" r:id="rId160"/>
    <p:sldId id="439" r:id="rId161"/>
    <p:sldId id="440" r:id="rId162"/>
    <p:sldId id="441" r:id="rId163"/>
    <p:sldId id="442" r:id="rId164"/>
    <p:sldId id="443" r:id="rId165"/>
    <p:sldId id="444" r:id="rId166"/>
    <p:sldId id="445" r:id="rId167"/>
    <p:sldId id="446" r:id="rId168"/>
    <p:sldId id="447" r:id="rId169"/>
    <p:sldId id="448" r:id="rId170"/>
    <p:sldId id="449" r:id="rId171"/>
    <p:sldId id="451" r:id="rId172"/>
    <p:sldId id="450" r:id="rId173"/>
    <p:sldId id="452" r:id="rId174"/>
    <p:sldId id="453" r:id="rId175"/>
    <p:sldId id="454" r:id="rId176"/>
    <p:sldId id="472" r:id="rId177"/>
    <p:sldId id="455" r:id="rId178"/>
    <p:sldId id="456" r:id="rId179"/>
    <p:sldId id="457" r:id="rId180"/>
    <p:sldId id="458" r:id="rId181"/>
    <p:sldId id="460" r:id="rId182"/>
    <p:sldId id="459" r:id="rId183"/>
    <p:sldId id="461" r:id="rId184"/>
    <p:sldId id="462" r:id="rId185"/>
    <p:sldId id="463" r:id="rId186"/>
    <p:sldId id="464" r:id="rId187"/>
    <p:sldId id="465" r:id="rId188"/>
    <p:sldId id="466" r:id="rId189"/>
    <p:sldId id="467" r:id="rId190"/>
    <p:sldId id="468" r:id="rId191"/>
    <p:sldId id="469" r:id="rId192"/>
    <p:sldId id="470" r:id="rId193"/>
    <p:sldId id="471" r:id="rId1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3/6/2022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22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3/6/2022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3645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3/6/2022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46456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3/6/2022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4646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3/6/2022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1964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3/6/2022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5260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3/6/2022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6557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3/6/2022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6044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3/6/2022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93640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3/6/2022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9908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3/6/2022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4820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3/6/2022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90234414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07" r:id="rId6"/>
    <p:sldLayoutId id="2147483803" r:id="rId7"/>
    <p:sldLayoutId id="2147483804" r:id="rId8"/>
    <p:sldLayoutId id="2147483805" r:id="rId9"/>
    <p:sldLayoutId id="2147483806"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2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8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34" name="Rectangle 7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essier 106: Amateur and Professional Astronomers Join Together to Peer  Into the Eyes of Creation - Universe Today">
            <a:extLst>
              <a:ext uri="{FF2B5EF4-FFF2-40B4-BE49-F238E27FC236}">
                <a16:creationId xmlns:a16="http://schemas.microsoft.com/office/drawing/2014/main" id="{CCE13F53-5B94-4236-A0E3-F9BCAE68AD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4" r="705" b="1"/>
          <a:stretch/>
        </p:blipFill>
        <p:spPr bwMode="auto">
          <a:xfrm>
            <a:off x="3523488" y="10"/>
            <a:ext cx="8668512" cy="6857990"/>
          </a:xfrm>
          <a:prstGeom prst="rect">
            <a:avLst/>
          </a:prstGeom>
          <a:extLst>
            <a:ext uri="{909E8E84-426E-40DD-AFC4-6F175D3DCCD1}">
              <a14:hiddenFill xmlns:a14="http://schemas.microsoft.com/office/drawing/2010/main">
                <a:solidFill>
                  <a:srgbClr val="FFFFFF"/>
                </a:solidFill>
              </a14:hiddenFill>
            </a:ext>
          </a:extLst>
        </p:spPr>
      </p:pic>
      <p:sp>
        <p:nvSpPr>
          <p:cNvPr id="1035" name="Rectangle 78">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9A9C03-B111-4B03-B268-0E612F79C80B}"/>
              </a:ext>
            </a:extLst>
          </p:cNvPr>
          <p:cNvSpPr txBox="1"/>
          <p:nvPr/>
        </p:nvSpPr>
        <p:spPr>
          <a:xfrm>
            <a:off x="481029" y="1217613"/>
            <a:ext cx="4446444"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b="1" dirty="0">
                <a:latin typeface="+mj-lt"/>
                <a:ea typeface="+mj-ea"/>
                <a:cs typeface="+mj-cs"/>
              </a:rPr>
              <a:t>Evidence for the Existence of God</a:t>
            </a:r>
          </a:p>
        </p:txBody>
      </p:sp>
      <p:sp>
        <p:nvSpPr>
          <p:cNvPr id="81" name="Rectangle 8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15231FA-6FBF-4A9A-B676-647D98EF28C6}"/>
              </a:ext>
            </a:extLst>
          </p:cNvPr>
          <p:cNvSpPr txBox="1"/>
          <p:nvPr/>
        </p:nvSpPr>
        <p:spPr>
          <a:xfrm>
            <a:off x="481029" y="4839514"/>
            <a:ext cx="4446444" cy="156848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The God of The Bible</a:t>
            </a:r>
          </a:p>
        </p:txBody>
      </p:sp>
    </p:spTree>
    <p:extLst>
      <p:ext uri="{BB962C8B-B14F-4D97-AF65-F5344CB8AC3E}">
        <p14:creationId xmlns:p14="http://schemas.microsoft.com/office/powerpoint/2010/main" val="217951991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California lightning tips: What to do - and not do - during a thunderstorm">
            <a:extLst>
              <a:ext uri="{FF2B5EF4-FFF2-40B4-BE49-F238E27FC236}">
                <a16:creationId xmlns:a16="http://schemas.microsoft.com/office/drawing/2014/main" id="{7F7B7FE5-D3B5-4187-BA6F-E35DF4C4C4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7" r="2481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16C4AB4-935F-49FF-A7FF-D52B51DA8F99}"/>
              </a:ext>
            </a:extLst>
          </p:cNvPr>
          <p:cNvSpPr txBox="1"/>
          <p:nvPr/>
        </p:nvSpPr>
        <p:spPr>
          <a:xfrm>
            <a:off x="477981" y="662259"/>
            <a:ext cx="4975168" cy="366423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500" dirty="0">
                <a:latin typeface="+mj-lt"/>
                <a:ea typeface="+mj-ea"/>
                <a:cs typeface="+mj-cs"/>
              </a:rPr>
              <a:t>3. God is Infinite in Power</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A21BEA9-813A-4F22-B851-C4F68B0D67B5}"/>
              </a:ext>
            </a:extLst>
          </p:cNvPr>
          <p:cNvSpPr txBox="1"/>
          <p:nvPr/>
        </p:nvSpPr>
        <p:spPr>
          <a:xfrm>
            <a:off x="477981" y="4766155"/>
            <a:ext cx="5614971" cy="175281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There Can Only Be One God</a:t>
            </a:r>
          </a:p>
        </p:txBody>
      </p:sp>
    </p:spTree>
    <p:extLst>
      <p:ext uri="{BB962C8B-B14F-4D97-AF65-F5344CB8AC3E}">
        <p14:creationId xmlns:p14="http://schemas.microsoft.com/office/powerpoint/2010/main" val="1470076042"/>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Is There Another &amp;#39;You&amp;#39; Out There In A Parallel Universe?">
            <a:extLst>
              <a:ext uri="{FF2B5EF4-FFF2-40B4-BE49-F238E27FC236}">
                <a16:creationId xmlns:a16="http://schemas.microsoft.com/office/drawing/2014/main" id="{031C9C02-EAB0-4EEE-A891-8ACBFF10942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9567" b="6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44037"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1689D0-5448-4696-B57C-F1D973DA203D}"/>
              </a:ext>
            </a:extLst>
          </p:cNvPr>
          <p:cNvSpPr txBox="1"/>
          <p:nvPr/>
        </p:nvSpPr>
        <p:spPr>
          <a:xfrm>
            <a:off x="841248" y="3502152"/>
            <a:ext cx="10506456" cy="2670048"/>
          </a:xfrm>
          <a:prstGeom prst="rect">
            <a:avLst/>
          </a:prstGeom>
        </p:spPr>
        <p:txBody>
          <a:bodyPr vert="horz" lIns="91440" tIns="45720" rIns="91440" bIns="45720" rtlCol="0">
            <a:normAutofit fontScale="92500" lnSpcReduction="10000"/>
          </a:bodyPr>
          <a:lstStyle/>
          <a:p>
            <a:pPr>
              <a:lnSpc>
                <a:spcPct val="110000"/>
              </a:lnSpc>
              <a:spcBef>
                <a:spcPct val="0"/>
              </a:spcBef>
              <a:spcAft>
                <a:spcPts val="600"/>
              </a:spcAft>
            </a:pPr>
            <a:r>
              <a:rPr lang="en-US" sz="6000" dirty="0"/>
              <a:t>If a maximally great being exists in all possible worlds, then it exists in the actual world.</a:t>
            </a:r>
            <a:endParaRPr lang="en-US" sz="5500" dirty="0"/>
          </a:p>
        </p:txBody>
      </p:sp>
      <p:sp>
        <p:nvSpPr>
          <p:cNvPr id="9" name="TextBox 8">
            <a:extLst>
              <a:ext uri="{FF2B5EF4-FFF2-40B4-BE49-F238E27FC236}">
                <a16:creationId xmlns:a16="http://schemas.microsoft.com/office/drawing/2014/main" id="{12AF15B7-97E1-4046-9C9C-6CC9E447C703}"/>
              </a:ext>
            </a:extLst>
          </p:cNvPr>
          <p:cNvSpPr txBox="1"/>
          <p:nvPr/>
        </p:nvSpPr>
        <p:spPr>
          <a:xfrm>
            <a:off x="841248" y="2220020"/>
            <a:ext cx="10506456" cy="670764"/>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b="1" dirty="0"/>
              <a:t>Premise 4</a:t>
            </a:r>
          </a:p>
        </p:txBody>
      </p:sp>
    </p:spTree>
    <p:extLst>
      <p:ext uri="{BB962C8B-B14F-4D97-AF65-F5344CB8AC3E}">
        <p14:creationId xmlns:p14="http://schemas.microsoft.com/office/powerpoint/2010/main" val="2922625658"/>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Is There Another &amp;#39;You&amp;#39; Out There In A Parallel Universe?">
            <a:extLst>
              <a:ext uri="{FF2B5EF4-FFF2-40B4-BE49-F238E27FC236}">
                <a16:creationId xmlns:a16="http://schemas.microsoft.com/office/drawing/2014/main" id="{031C9C02-EAB0-4EEE-A891-8ACBFF10942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9567" b="6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44037"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1689D0-5448-4696-B57C-F1D973DA203D}"/>
              </a:ext>
            </a:extLst>
          </p:cNvPr>
          <p:cNvSpPr txBox="1"/>
          <p:nvPr/>
        </p:nvSpPr>
        <p:spPr>
          <a:xfrm>
            <a:off x="841248" y="3502152"/>
            <a:ext cx="10506456" cy="2670048"/>
          </a:xfrm>
          <a:prstGeom prst="rect">
            <a:avLst/>
          </a:prstGeom>
        </p:spPr>
        <p:txBody>
          <a:bodyPr vert="horz" lIns="91440" tIns="45720" rIns="91440" bIns="45720" rtlCol="0">
            <a:normAutofit fontScale="92500"/>
          </a:bodyPr>
          <a:lstStyle/>
          <a:p>
            <a:pPr>
              <a:lnSpc>
                <a:spcPct val="110000"/>
              </a:lnSpc>
              <a:spcBef>
                <a:spcPct val="0"/>
              </a:spcBef>
              <a:spcAft>
                <a:spcPts val="600"/>
              </a:spcAft>
            </a:pPr>
            <a:r>
              <a:rPr lang="en-US" sz="6000" dirty="0"/>
              <a:t>Therefore, a maximally great being exists in the actual world</a:t>
            </a:r>
            <a:endParaRPr lang="en-US" sz="5500" dirty="0"/>
          </a:p>
        </p:txBody>
      </p:sp>
      <p:sp>
        <p:nvSpPr>
          <p:cNvPr id="9" name="TextBox 8">
            <a:extLst>
              <a:ext uri="{FF2B5EF4-FFF2-40B4-BE49-F238E27FC236}">
                <a16:creationId xmlns:a16="http://schemas.microsoft.com/office/drawing/2014/main" id="{12AF15B7-97E1-4046-9C9C-6CC9E447C703}"/>
              </a:ext>
            </a:extLst>
          </p:cNvPr>
          <p:cNvSpPr txBox="1"/>
          <p:nvPr/>
        </p:nvSpPr>
        <p:spPr>
          <a:xfrm>
            <a:off x="841248" y="2220020"/>
            <a:ext cx="10506456" cy="670764"/>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b="1" dirty="0"/>
              <a:t>Premise 5</a:t>
            </a:r>
          </a:p>
        </p:txBody>
      </p:sp>
    </p:spTree>
    <p:extLst>
      <p:ext uri="{BB962C8B-B14F-4D97-AF65-F5344CB8AC3E}">
        <p14:creationId xmlns:p14="http://schemas.microsoft.com/office/powerpoint/2010/main" val="1217255591"/>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Is There Another &amp;#39;You&amp;#39; Out There In A Parallel Universe?">
            <a:extLst>
              <a:ext uri="{FF2B5EF4-FFF2-40B4-BE49-F238E27FC236}">
                <a16:creationId xmlns:a16="http://schemas.microsoft.com/office/drawing/2014/main" id="{031C9C02-EAB0-4EEE-A891-8ACBFF10942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9567" b="6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44037"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1689D0-5448-4696-B57C-F1D973DA203D}"/>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110000"/>
              </a:lnSpc>
              <a:spcBef>
                <a:spcPct val="0"/>
              </a:spcBef>
              <a:spcAft>
                <a:spcPts val="600"/>
              </a:spcAft>
            </a:pPr>
            <a:r>
              <a:rPr lang="en-US" sz="5000" b="1" dirty="0"/>
              <a:t>Therefore, God, the only possible maximally great being, exists.</a:t>
            </a:r>
          </a:p>
        </p:txBody>
      </p:sp>
      <p:sp>
        <p:nvSpPr>
          <p:cNvPr id="9" name="TextBox 8">
            <a:extLst>
              <a:ext uri="{FF2B5EF4-FFF2-40B4-BE49-F238E27FC236}">
                <a16:creationId xmlns:a16="http://schemas.microsoft.com/office/drawing/2014/main" id="{12AF15B7-97E1-4046-9C9C-6CC9E447C703}"/>
              </a:ext>
            </a:extLst>
          </p:cNvPr>
          <p:cNvSpPr txBox="1"/>
          <p:nvPr/>
        </p:nvSpPr>
        <p:spPr>
          <a:xfrm>
            <a:off x="841248" y="2220020"/>
            <a:ext cx="10506456" cy="670764"/>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b="1" dirty="0"/>
              <a:t>Conclusion</a:t>
            </a:r>
          </a:p>
        </p:txBody>
      </p:sp>
    </p:spTree>
    <p:extLst>
      <p:ext uri="{BB962C8B-B14F-4D97-AF65-F5344CB8AC3E}">
        <p14:creationId xmlns:p14="http://schemas.microsoft.com/office/powerpoint/2010/main" val="3189085560"/>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California lightning tips: What to do - and not do - during a thunderstorm">
            <a:extLst>
              <a:ext uri="{FF2B5EF4-FFF2-40B4-BE49-F238E27FC236}">
                <a16:creationId xmlns:a16="http://schemas.microsoft.com/office/drawing/2014/main" id="{7F7B7FE5-D3B5-4187-BA6F-E35DF4C4C4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7" r="2481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16C4AB4-935F-49FF-A7FF-D52B51DA8F99}"/>
              </a:ext>
            </a:extLst>
          </p:cNvPr>
          <p:cNvSpPr txBox="1"/>
          <p:nvPr/>
        </p:nvSpPr>
        <p:spPr>
          <a:xfrm>
            <a:off x="477980" y="1046087"/>
            <a:ext cx="5614971" cy="328041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dirty="0">
                <a:latin typeface="+mj-lt"/>
                <a:ea typeface="+mj-ea"/>
                <a:cs typeface="+mj-cs"/>
              </a:rPr>
              <a:t>Maximal Greatness Proves Only </a:t>
            </a:r>
          </a:p>
          <a:p>
            <a:pPr>
              <a:lnSpc>
                <a:spcPct val="90000"/>
              </a:lnSpc>
              <a:spcBef>
                <a:spcPct val="0"/>
              </a:spcBef>
              <a:spcAft>
                <a:spcPts val="600"/>
              </a:spcAft>
            </a:pPr>
            <a:r>
              <a:rPr lang="en-US" sz="5500" dirty="0">
                <a:latin typeface="+mj-lt"/>
                <a:ea typeface="+mj-ea"/>
                <a:cs typeface="+mj-cs"/>
              </a:rPr>
              <a:t>one God exists</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A21BEA9-813A-4F22-B851-C4F68B0D67B5}"/>
              </a:ext>
            </a:extLst>
          </p:cNvPr>
          <p:cNvSpPr txBox="1"/>
          <p:nvPr/>
        </p:nvSpPr>
        <p:spPr>
          <a:xfrm>
            <a:off x="477981" y="4766155"/>
            <a:ext cx="5614971" cy="175281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Just like the Bible says</a:t>
            </a:r>
          </a:p>
        </p:txBody>
      </p:sp>
    </p:spTree>
    <p:extLst>
      <p:ext uri="{BB962C8B-B14F-4D97-AF65-F5344CB8AC3E}">
        <p14:creationId xmlns:p14="http://schemas.microsoft.com/office/powerpoint/2010/main" val="112671264"/>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8740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0"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s there a role for morality in science?">
            <a:extLst>
              <a:ext uri="{FF2B5EF4-FFF2-40B4-BE49-F238E27FC236}">
                <a16:creationId xmlns:a16="http://schemas.microsoft.com/office/drawing/2014/main" id="{E9C1216E-0A33-4CF5-97B7-645AEA66D6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06" r="859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7D60A05-60F5-468D-AD8D-D036AC8BBF1D}"/>
              </a:ext>
            </a:extLst>
          </p:cNvPr>
          <p:cNvSpPr txBox="1"/>
          <p:nvPr/>
        </p:nvSpPr>
        <p:spPr>
          <a:xfrm>
            <a:off x="481029" y="1018413"/>
            <a:ext cx="4198794" cy="332637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dirty="0">
                <a:latin typeface="+mj-lt"/>
                <a:ea typeface="+mj-ea"/>
                <a:cs typeface="+mj-cs"/>
              </a:rPr>
              <a:t>The Moral (Axiological) argument for the existence of God</a:t>
            </a:r>
          </a:p>
        </p:txBody>
      </p:sp>
      <p:sp>
        <p:nvSpPr>
          <p:cNvPr id="1032"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646AE38-A022-45E4-B2F3-D5EDA01F6425}"/>
              </a:ext>
            </a:extLst>
          </p:cNvPr>
          <p:cNvSpPr txBox="1"/>
          <p:nvPr/>
        </p:nvSpPr>
        <p:spPr>
          <a:xfrm>
            <a:off x="470812" y="4923663"/>
            <a:ext cx="4653638" cy="144932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The argument from good/evil</a:t>
            </a:r>
          </a:p>
        </p:txBody>
      </p:sp>
    </p:spTree>
    <p:extLst>
      <p:ext uri="{BB962C8B-B14F-4D97-AF65-F5344CB8AC3E}">
        <p14:creationId xmlns:p14="http://schemas.microsoft.com/office/powerpoint/2010/main" val="3184032288"/>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ll an Experience, NOT a Product or a Service | by Kory Farooquie |  nextgenninja | Medium">
            <a:extLst>
              <a:ext uri="{FF2B5EF4-FFF2-40B4-BE49-F238E27FC236}">
                <a16:creationId xmlns:a16="http://schemas.microsoft.com/office/drawing/2014/main" id="{93E742BB-6B90-4CE8-BD84-369FEF55FE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57" b="17422"/>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96FDD-F6C7-4449-B104-4C7437925DF2}"/>
              </a:ext>
            </a:extLst>
          </p:cNvPr>
          <p:cNvSpPr txBox="1"/>
          <p:nvPr/>
        </p:nvSpPr>
        <p:spPr>
          <a:xfrm>
            <a:off x="566928" y="4956314"/>
            <a:ext cx="11058144" cy="1306417"/>
          </a:xfrm>
          <a:prstGeom prst="rect">
            <a:avLst/>
          </a:prstGeom>
        </p:spPr>
        <p:txBody>
          <a:bodyPr vert="horz" lIns="91440" tIns="45720" rIns="91440" bIns="45720" rtlCol="0">
            <a:noAutofit/>
          </a:bodyPr>
          <a:lstStyle/>
          <a:p>
            <a:pPr algn="ctr">
              <a:lnSpc>
                <a:spcPct val="110000"/>
              </a:lnSpc>
              <a:spcBef>
                <a:spcPct val="0"/>
              </a:spcBef>
              <a:spcAft>
                <a:spcPts val="600"/>
              </a:spcAft>
            </a:pPr>
            <a:r>
              <a:rPr lang="en-US" sz="4600" dirty="0"/>
              <a:t>Typically experience and feelings are not a guide for what is true or false</a:t>
            </a:r>
          </a:p>
        </p:txBody>
      </p:sp>
    </p:spTree>
    <p:extLst>
      <p:ext uri="{BB962C8B-B14F-4D97-AF65-F5344CB8AC3E}">
        <p14:creationId xmlns:p14="http://schemas.microsoft.com/office/powerpoint/2010/main" val="37942501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ublic Opinion - BrandMentions Wiki">
            <a:extLst>
              <a:ext uri="{FF2B5EF4-FFF2-40B4-BE49-F238E27FC236}">
                <a16:creationId xmlns:a16="http://schemas.microsoft.com/office/drawing/2014/main" id="{76B4698A-F94A-4D79-A883-355273D1F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49" r="14202"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66C14E6-188C-46AD-9C7D-3CD7729E73ED}"/>
              </a:ext>
            </a:extLst>
          </p:cNvPr>
          <p:cNvSpPr txBox="1"/>
          <p:nvPr/>
        </p:nvSpPr>
        <p:spPr>
          <a:xfrm>
            <a:off x="477981" y="1122363"/>
            <a:ext cx="4789344"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dirty="0">
                <a:latin typeface="+mj-lt"/>
                <a:ea typeface="+mj-ea"/>
                <a:cs typeface="+mj-cs"/>
              </a:rPr>
              <a:t>People’s feelings can lead them astray into lies</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92189D4-20F5-46CA-BD54-DECCCDC55B7C}"/>
              </a:ext>
            </a:extLst>
          </p:cNvPr>
          <p:cNvSpPr txBox="1"/>
          <p:nvPr/>
        </p:nvSpPr>
        <p:spPr>
          <a:xfrm>
            <a:off x="477980" y="4739912"/>
            <a:ext cx="5341795" cy="18163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The Bible talks about morality</a:t>
            </a:r>
          </a:p>
        </p:txBody>
      </p:sp>
    </p:spTree>
    <p:extLst>
      <p:ext uri="{BB962C8B-B14F-4D97-AF65-F5344CB8AC3E}">
        <p14:creationId xmlns:p14="http://schemas.microsoft.com/office/powerpoint/2010/main" val="949264197"/>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Bible-Background-2 | The Missionary Church Association in Jamaica">
            <a:extLst>
              <a:ext uri="{FF2B5EF4-FFF2-40B4-BE49-F238E27FC236}">
                <a16:creationId xmlns:a16="http://schemas.microsoft.com/office/drawing/2014/main" id="{8964AFCE-2163-4823-9F7A-DD2EA0E23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2" r="1089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BD3827-8E95-4F28-BEC0-7948EF9A92DF}"/>
              </a:ext>
            </a:extLst>
          </p:cNvPr>
          <p:cNvSpPr txBox="1"/>
          <p:nvPr/>
        </p:nvSpPr>
        <p:spPr>
          <a:xfrm>
            <a:off x="477980" y="1122363"/>
            <a:ext cx="4284519"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The Bible in Romans 1 &amp; 2 says God wrote His law on the hearts of man</a:t>
            </a:r>
          </a:p>
        </p:txBody>
      </p:sp>
      <p:sp>
        <p:nvSpPr>
          <p:cNvPr id="81" name="Rectangle 8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E1D597-13FB-484B-BC2E-1A4F9DB3AF68}"/>
              </a:ext>
            </a:extLst>
          </p:cNvPr>
          <p:cNvSpPr txBox="1"/>
          <p:nvPr/>
        </p:nvSpPr>
        <p:spPr>
          <a:xfrm>
            <a:off x="578651" y="4785631"/>
            <a:ext cx="5936449" cy="144668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Deep down we known right and wrong</a:t>
            </a:r>
          </a:p>
        </p:txBody>
      </p:sp>
    </p:spTree>
    <p:extLst>
      <p:ext uri="{BB962C8B-B14F-4D97-AF65-F5344CB8AC3E}">
        <p14:creationId xmlns:p14="http://schemas.microsoft.com/office/powerpoint/2010/main" val="4261871012"/>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ot Wild About Waze? Try One of The Best GPS Devices for 2022 | PCMag">
            <a:extLst>
              <a:ext uri="{FF2B5EF4-FFF2-40B4-BE49-F238E27FC236}">
                <a16:creationId xmlns:a16="http://schemas.microsoft.com/office/drawing/2014/main" id="{7393FE33-AD07-4559-9E9A-0F592878CA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B4DD1AB-F34F-4D95-8789-3A25096D762E}"/>
              </a:ext>
            </a:extLst>
          </p:cNvPr>
          <p:cNvSpPr txBox="1"/>
          <p:nvPr/>
        </p:nvSpPr>
        <p:spPr>
          <a:xfrm>
            <a:off x="404553" y="4429124"/>
            <a:ext cx="9078562" cy="10504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dirty="0">
                <a:latin typeface="+mj-lt"/>
                <a:ea typeface="+mj-ea"/>
                <a:cs typeface="+mj-cs"/>
              </a:rPr>
              <a:t>We have a moral GPS</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06975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Finding J0313–1806 - The Most Distant Quasar Ever Seen » The Cosmic  Companion">
            <a:extLst>
              <a:ext uri="{FF2B5EF4-FFF2-40B4-BE49-F238E27FC236}">
                <a16:creationId xmlns:a16="http://schemas.microsoft.com/office/drawing/2014/main" id="{F451A664-B52E-4BD7-83F8-097029A055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04" r="1249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531C3DE-8C5A-4BDA-89BC-B55E1E8FCCFE}"/>
              </a:ext>
            </a:extLst>
          </p:cNvPr>
          <p:cNvSpPr txBox="1"/>
          <p:nvPr/>
        </p:nvSpPr>
        <p:spPr>
          <a:xfrm>
            <a:off x="477981" y="1122363"/>
            <a:ext cx="4559532"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dirty="0">
                <a:latin typeface="+mj-lt"/>
                <a:ea typeface="+mj-ea"/>
                <a:cs typeface="+mj-cs"/>
              </a:rPr>
              <a:t>God has the power to do anything He chooses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444C2A4-5A7A-4F97-A9A9-228BAB7EF013}"/>
              </a:ext>
            </a:extLst>
          </p:cNvPr>
          <p:cNvSpPr txBox="1"/>
          <p:nvPr/>
        </p:nvSpPr>
        <p:spPr>
          <a:xfrm>
            <a:off x="477981" y="4676871"/>
            <a:ext cx="5618019" cy="18013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Book Antiqua" panose="02040602050305030304" pitchFamily="18" charset="0"/>
                <a:ea typeface="+mj-ea"/>
                <a:cs typeface="+mj-cs"/>
              </a:rPr>
              <a:t>His power follows His Will</a:t>
            </a:r>
          </a:p>
        </p:txBody>
      </p:sp>
    </p:spTree>
    <p:extLst>
      <p:ext uri="{BB962C8B-B14F-4D97-AF65-F5344CB8AC3E}">
        <p14:creationId xmlns:p14="http://schemas.microsoft.com/office/powerpoint/2010/main" val="4073910238"/>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4" name="Rectangle 8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What is a Compass? How Does it Work? - Teaching Wiki">
            <a:extLst>
              <a:ext uri="{FF2B5EF4-FFF2-40B4-BE49-F238E27FC236}">
                <a16:creationId xmlns:a16="http://schemas.microsoft.com/office/drawing/2014/main" id="{114EEA2E-D555-42AD-B00D-176ED5404D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4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E66226B-3E61-498C-9770-F3E9387AA8E7}"/>
              </a:ext>
            </a:extLst>
          </p:cNvPr>
          <p:cNvSpPr txBox="1"/>
          <p:nvPr/>
        </p:nvSpPr>
        <p:spPr>
          <a:xfrm>
            <a:off x="477980" y="969264"/>
            <a:ext cx="5122719" cy="3357233"/>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dirty="0">
                <a:latin typeface="+mj-lt"/>
                <a:ea typeface="+mj-ea"/>
                <a:cs typeface="+mj-cs"/>
              </a:rPr>
              <a:t>Sin has damaged the guide God has given us and at times it leads us astray</a:t>
            </a:r>
          </a:p>
        </p:txBody>
      </p:sp>
      <p:sp>
        <p:nvSpPr>
          <p:cNvPr id="87" name="Rectangle 8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6FCCFB0-2027-4E7E-9572-A6C87206C9DA}"/>
              </a:ext>
            </a:extLst>
          </p:cNvPr>
          <p:cNvSpPr txBox="1"/>
          <p:nvPr/>
        </p:nvSpPr>
        <p:spPr>
          <a:xfrm>
            <a:off x="477979" y="4690937"/>
            <a:ext cx="5122719" cy="2026639"/>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dirty="0">
                <a:latin typeface="+mj-lt"/>
                <a:ea typeface="+mj-ea"/>
                <a:cs typeface="+mj-cs"/>
              </a:rPr>
              <a:t>Romans 1 says people suppress the truth in sin</a:t>
            </a:r>
          </a:p>
        </p:txBody>
      </p:sp>
    </p:spTree>
    <p:extLst>
      <p:ext uri="{BB962C8B-B14F-4D97-AF65-F5344CB8AC3E}">
        <p14:creationId xmlns:p14="http://schemas.microsoft.com/office/powerpoint/2010/main" val="35627381"/>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p!!Rectangle">
            <a:extLst>
              <a:ext uri="{FF2B5EF4-FFF2-40B4-BE49-F238E27FC236}">
                <a16:creationId xmlns:a16="http://schemas.microsoft.com/office/drawing/2014/main" id="{D0D0518B-D51A-4AC9-8054-5C1EF2EB9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reach bible background | Circle C Ranch">
            <a:extLst>
              <a:ext uri="{FF2B5EF4-FFF2-40B4-BE49-F238E27FC236}">
                <a16:creationId xmlns:a16="http://schemas.microsoft.com/office/drawing/2014/main" id="{77B36526-951D-4176-B84B-93C26AAA7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275" y="633619"/>
            <a:ext cx="4279383" cy="5495925"/>
          </a:xfrm>
          <a:prstGeom prst="rect">
            <a:avLst/>
          </a:prstGeom>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267" y="11568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24" y="2113280"/>
            <a:ext cx="35204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05F96E-6D64-4F78-9622-67022CB5365E}"/>
              </a:ext>
            </a:extLst>
          </p:cNvPr>
          <p:cNvSpPr txBox="1"/>
          <p:nvPr/>
        </p:nvSpPr>
        <p:spPr>
          <a:xfrm>
            <a:off x="755120" y="2208651"/>
            <a:ext cx="3809774" cy="3911749"/>
          </a:xfrm>
          <a:prstGeom prst="rect">
            <a:avLst/>
          </a:prstGeom>
        </p:spPr>
        <p:txBody>
          <a:bodyPr vert="horz" lIns="91440" tIns="45720" rIns="91440" bIns="45720" rtlCol="0">
            <a:noAutofit/>
          </a:bodyPr>
          <a:lstStyle/>
          <a:p>
            <a:pPr algn="ctr">
              <a:lnSpc>
                <a:spcPct val="110000"/>
              </a:lnSpc>
              <a:spcAft>
                <a:spcPts val="600"/>
              </a:spcAft>
            </a:pPr>
            <a:r>
              <a:rPr lang="en-US" sz="2800" b="0" i="0" dirty="0">
                <a:effectLst/>
              </a:rPr>
              <a:t>“For the wrath of God is revealed from heaven against all ungodliness and unrighteousness of men, who by their unrighteousness suppress the truth.”</a:t>
            </a:r>
          </a:p>
        </p:txBody>
      </p:sp>
      <p:sp>
        <p:nvSpPr>
          <p:cNvPr id="10" name="TextBox 9">
            <a:extLst>
              <a:ext uri="{FF2B5EF4-FFF2-40B4-BE49-F238E27FC236}">
                <a16:creationId xmlns:a16="http://schemas.microsoft.com/office/drawing/2014/main" id="{B4DB710B-9BB9-48A6-AA0F-C590D42C2987}"/>
              </a:ext>
            </a:extLst>
          </p:cNvPr>
          <p:cNvSpPr txBox="1"/>
          <p:nvPr/>
        </p:nvSpPr>
        <p:spPr>
          <a:xfrm>
            <a:off x="755120" y="1119096"/>
            <a:ext cx="3853701" cy="800219"/>
          </a:xfrm>
          <a:prstGeom prst="rect">
            <a:avLst/>
          </a:prstGeom>
          <a:noFill/>
        </p:spPr>
        <p:txBody>
          <a:bodyPr wrap="square">
            <a:spAutoFit/>
          </a:bodyPr>
          <a:lstStyle/>
          <a:p>
            <a:pPr algn="ctr"/>
            <a:r>
              <a:rPr lang="en-US" sz="4600" b="0" i="0" dirty="0">
                <a:effectLst/>
                <a:latin typeface="Book Antiqua" panose="02040602050305030304" pitchFamily="18" charset="0"/>
              </a:rPr>
              <a:t>Romans 1:18</a:t>
            </a:r>
            <a:endParaRPr lang="en-US" sz="4600" dirty="0">
              <a:latin typeface="Book Antiqua" panose="02040602050305030304" pitchFamily="18" charset="0"/>
            </a:endParaRPr>
          </a:p>
        </p:txBody>
      </p:sp>
    </p:spTree>
    <p:extLst>
      <p:ext uri="{BB962C8B-B14F-4D97-AF65-F5344CB8AC3E}">
        <p14:creationId xmlns:p14="http://schemas.microsoft.com/office/powerpoint/2010/main" val="3382737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No More Hiding – The Jagged Word">
            <a:extLst>
              <a:ext uri="{FF2B5EF4-FFF2-40B4-BE49-F238E27FC236}">
                <a16:creationId xmlns:a16="http://schemas.microsoft.com/office/drawing/2014/main" id="{727FA26C-4C9B-40A7-93BE-DC5825AF42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8" r="2508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80E05DE-6AA8-4CEE-98AA-880E87FA0912}"/>
              </a:ext>
            </a:extLst>
          </p:cNvPr>
          <p:cNvSpPr txBox="1"/>
          <p:nvPr/>
        </p:nvSpPr>
        <p:spPr>
          <a:xfrm>
            <a:off x="481029" y="998601"/>
            <a:ext cx="4284519" cy="3402572"/>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4800" dirty="0">
                <a:latin typeface="+mj-lt"/>
                <a:ea typeface="+mj-ea"/>
                <a:cs typeface="+mj-cs"/>
              </a:rPr>
              <a:t>While sinners can suppress the truth at times, some things are hard to suppress</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104736F-409F-4E76-AAF5-C5A88B5B7B3B}"/>
              </a:ext>
            </a:extLst>
          </p:cNvPr>
          <p:cNvSpPr txBox="1"/>
          <p:nvPr/>
        </p:nvSpPr>
        <p:spPr>
          <a:xfrm>
            <a:off x="481028" y="4710955"/>
            <a:ext cx="6081697" cy="150307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Certain things are so bad you can’t ignore it</a:t>
            </a:r>
          </a:p>
        </p:txBody>
      </p:sp>
    </p:spTree>
    <p:extLst>
      <p:ext uri="{BB962C8B-B14F-4D97-AF65-F5344CB8AC3E}">
        <p14:creationId xmlns:p14="http://schemas.microsoft.com/office/powerpoint/2010/main" val="2359765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The 10 Commandments: Bible Meaning and Significance">
            <a:extLst>
              <a:ext uri="{FF2B5EF4-FFF2-40B4-BE49-F238E27FC236}">
                <a16:creationId xmlns:a16="http://schemas.microsoft.com/office/drawing/2014/main" id="{D0F97E4B-5C82-482E-AE9F-F3BE17748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7AEB000-3BCE-4615-9641-197A26D8DFBD}"/>
              </a:ext>
            </a:extLst>
          </p:cNvPr>
          <p:cNvSpPr txBox="1"/>
          <p:nvPr/>
        </p:nvSpPr>
        <p:spPr>
          <a:xfrm>
            <a:off x="404553" y="4227576"/>
            <a:ext cx="9078562" cy="125195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dirty="0">
                <a:latin typeface="+mj-lt"/>
                <a:ea typeface="+mj-ea"/>
                <a:cs typeface="+mj-cs"/>
              </a:rPr>
              <a:t>Thou Shall Not Murder</a:t>
            </a:r>
          </a:p>
        </p:txBody>
      </p:sp>
      <p:sp>
        <p:nvSpPr>
          <p:cNvPr id="81" name="Rectangle: Rounded Corners 8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887121"/>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70" name="Picture 6" descr="Columbine High School massacre - Wikipedia">
            <a:extLst>
              <a:ext uri="{FF2B5EF4-FFF2-40B4-BE49-F238E27FC236}">
                <a16:creationId xmlns:a16="http://schemas.microsoft.com/office/drawing/2014/main" id="{BD6F4CD5-C5CA-4986-8893-DBCE7AED37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34" r="-2" b="-2"/>
          <a:stretch/>
        </p:blipFill>
        <p:spPr bwMode="auto">
          <a:xfrm>
            <a:off x="6887045" y="10"/>
            <a:ext cx="4661488" cy="31041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membering the 9/11 Terrorist Attacks, 20 Years Later">
            <a:extLst>
              <a:ext uri="{FF2B5EF4-FFF2-40B4-BE49-F238E27FC236}">
                <a16:creationId xmlns:a16="http://schemas.microsoft.com/office/drawing/2014/main" id="{0EEACE79-87FB-4F5D-ADEB-6CBEB758C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9" r="-3" b="-3"/>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Opinion: We must not forget the Holocaust. But the way we remember will  change - The Globe and Mail">
            <a:extLst>
              <a:ext uri="{FF2B5EF4-FFF2-40B4-BE49-F238E27FC236}">
                <a16:creationId xmlns:a16="http://schemas.microsoft.com/office/drawing/2014/main" id="{8A36C01A-54E3-4C41-9E8C-C3FB4401DC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5920"/>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A60EC0-0686-4C0D-93AC-FE73631DF07B}"/>
              </a:ext>
            </a:extLst>
          </p:cNvPr>
          <p:cNvSpPr txBox="1"/>
          <p:nvPr/>
        </p:nvSpPr>
        <p:spPr>
          <a:xfrm>
            <a:off x="690997" y="4077386"/>
            <a:ext cx="4519872" cy="1968311"/>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4000" dirty="0">
                <a:solidFill>
                  <a:schemeClr val="bg1"/>
                </a:solidFill>
                <a:latin typeface="+mj-lt"/>
                <a:ea typeface="+mj-ea"/>
                <a:cs typeface="+mj-cs"/>
              </a:rPr>
              <a:t>Were these things evil or simply one opinion vs. another</a:t>
            </a:r>
          </a:p>
        </p:txBody>
      </p:sp>
    </p:spTree>
    <p:extLst>
      <p:ext uri="{BB962C8B-B14F-4D97-AF65-F5344CB8AC3E}">
        <p14:creationId xmlns:p14="http://schemas.microsoft.com/office/powerpoint/2010/main" val="34927695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p!!Rectangle">
            <a:extLst>
              <a:ext uri="{FF2B5EF4-FFF2-40B4-BE49-F238E27FC236}">
                <a16:creationId xmlns:a16="http://schemas.microsoft.com/office/drawing/2014/main" id="{C7B352FC-1F44-4AB9-A2BD-FBF231C6B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LUPICA: So many things changed after the Sandy Hook tragedy, but the  shootings continue 5 years later - New York Daily News">
            <a:extLst>
              <a:ext uri="{FF2B5EF4-FFF2-40B4-BE49-F238E27FC236}">
                <a16:creationId xmlns:a16="http://schemas.microsoft.com/office/drawing/2014/main" id="{C23DA175-08CD-4110-9618-813CDAA9D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0" b="6906"/>
          <a:stretch/>
        </p:blipFill>
        <p:spPr bwMode="auto">
          <a:xfrm>
            <a:off x="-2"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7" name="m!!text rectangle">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6288261" cy="1573149"/>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5DD83CE-9091-46E6-8C5A-5EE3ACE0F1FA}"/>
              </a:ext>
            </a:extLst>
          </p:cNvPr>
          <p:cNvSpPr txBox="1"/>
          <p:nvPr/>
        </p:nvSpPr>
        <p:spPr>
          <a:xfrm>
            <a:off x="780010" y="4895400"/>
            <a:ext cx="3445939" cy="118535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dirty="0">
                <a:latin typeface="+mj-lt"/>
                <a:ea typeface="+mj-ea"/>
                <a:cs typeface="+mj-cs"/>
              </a:rPr>
              <a:t>Sandy Hook Elementary School Shooting Victims</a:t>
            </a:r>
          </a:p>
        </p:txBody>
      </p:sp>
      <p:sp>
        <p:nvSpPr>
          <p:cNvPr id="79" name="m!!accent">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28936" y="5498088"/>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A5FF9D3-1D7C-4762-ACAA-C84A120BB28B}"/>
              </a:ext>
            </a:extLst>
          </p:cNvPr>
          <p:cNvSpPr txBox="1"/>
          <p:nvPr/>
        </p:nvSpPr>
        <p:spPr>
          <a:xfrm>
            <a:off x="4334323" y="4909983"/>
            <a:ext cx="2314128" cy="118535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dirty="0">
                <a:latin typeface="+mj-lt"/>
                <a:ea typeface="+mj-ea"/>
                <a:cs typeface="+mj-cs"/>
              </a:rPr>
              <a:t>Was it Wrong?</a:t>
            </a:r>
          </a:p>
        </p:txBody>
      </p:sp>
    </p:spTree>
    <p:extLst>
      <p:ext uri="{BB962C8B-B14F-4D97-AF65-F5344CB8AC3E}">
        <p14:creationId xmlns:p14="http://schemas.microsoft.com/office/powerpoint/2010/main" val="38995214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Worldmap board - Worldmap - World map | Original Map">
            <a:extLst>
              <a:ext uri="{FF2B5EF4-FFF2-40B4-BE49-F238E27FC236}">
                <a16:creationId xmlns:a16="http://schemas.microsoft.com/office/drawing/2014/main" id="{7DF278D2-C203-4153-B98D-111CD0075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02" r="4410"/>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AEC0C8A-EDBA-4145-881F-1CDC8F69AFFB}"/>
              </a:ext>
            </a:extLst>
          </p:cNvPr>
          <p:cNvSpPr txBox="1"/>
          <p:nvPr/>
        </p:nvSpPr>
        <p:spPr>
          <a:xfrm>
            <a:off x="385502" y="4537777"/>
            <a:ext cx="9596697" cy="187329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100" b="1" dirty="0">
                <a:solidFill>
                  <a:schemeClr val="bg1"/>
                </a:solidFill>
                <a:latin typeface="+mj-lt"/>
                <a:ea typeface="+mj-ea"/>
                <a:cs typeface="+mj-cs"/>
              </a:rPr>
              <a:t>Is there anywhere in the world it would be right?</a:t>
            </a:r>
          </a:p>
        </p:txBody>
      </p:sp>
    </p:spTree>
    <p:extLst>
      <p:ext uri="{BB962C8B-B14F-4D97-AF65-F5344CB8AC3E}">
        <p14:creationId xmlns:p14="http://schemas.microsoft.com/office/powerpoint/2010/main" val="13181536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History">
            <a:extLst>
              <a:ext uri="{FF2B5EF4-FFF2-40B4-BE49-F238E27FC236}">
                <a16:creationId xmlns:a16="http://schemas.microsoft.com/office/drawing/2014/main" id="{49FF51E2-F9A1-48B3-861D-E91A51E593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3A64E70-24C1-4AEC-9246-E96579BC2067}"/>
              </a:ext>
            </a:extLst>
          </p:cNvPr>
          <p:cNvSpPr txBox="1"/>
          <p:nvPr/>
        </p:nvSpPr>
        <p:spPr>
          <a:xfrm>
            <a:off x="395028" y="4584343"/>
            <a:ext cx="9078562" cy="19225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dirty="0">
                <a:solidFill>
                  <a:schemeClr val="bg1"/>
                </a:solidFill>
                <a:latin typeface="+mj-lt"/>
                <a:ea typeface="+mj-ea"/>
                <a:cs typeface="+mj-cs"/>
              </a:rPr>
              <a:t>Is there any time in history it would be right?</a:t>
            </a:r>
          </a:p>
        </p:txBody>
      </p:sp>
    </p:spTree>
    <p:extLst>
      <p:ext uri="{BB962C8B-B14F-4D97-AF65-F5344CB8AC3E}">
        <p14:creationId xmlns:p14="http://schemas.microsoft.com/office/powerpoint/2010/main" val="40824273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Le Fonti World Excellence International - for CEO and Top Management">
            <a:extLst>
              <a:ext uri="{FF2B5EF4-FFF2-40B4-BE49-F238E27FC236}">
                <a16:creationId xmlns:a16="http://schemas.microsoft.com/office/drawing/2014/main" id="{49328E04-91F6-4639-AE79-D5B74E8552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1D2072-E2D1-4DAF-B691-9FD55678356A}"/>
              </a:ext>
            </a:extLst>
          </p:cNvPr>
          <p:cNvSpPr txBox="1"/>
          <p:nvPr/>
        </p:nvSpPr>
        <p:spPr>
          <a:xfrm>
            <a:off x="643466" y="643467"/>
            <a:ext cx="10905059" cy="333035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6000" b="1" dirty="0">
                <a:solidFill>
                  <a:schemeClr val="bg1"/>
                </a:solidFill>
                <a:latin typeface="+mj-lt"/>
                <a:ea typeface="+mj-ea"/>
                <a:cs typeface="+mj-cs"/>
              </a:rPr>
              <a:t>If you say no… you now need an objective standards</a:t>
            </a:r>
          </a:p>
        </p:txBody>
      </p:sp>
      <p:cxnSp>
        <p:nvCxnSpPr>
          <p:cNvPr id="77" name="Straight Connector 76">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0460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Model Law for Human Rights Defenders | ISHR">
            <a:extLst>
              <a:ext uri="{FF2B5EF4-FFF2-40B4-BE49-F238E27FC236}">
                <a16:creationId xmlns:a16="http://schemas.microsoft.com/office/drawing/2014/main" id="{41251A56-C389-4D0C-84CB-D9CC6E317B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9" r="19831"/>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387D198-F0A7-43FA-A98E-843B6DB857C6}"/>
              </a:ext>
            </a:extLst>
          </p:cNvPr>
          <p:cNvSpPr txBox="1"/>
          <p:nvPr/>
        </p:nvSpPr>
        <p:spPr>
          <a:xfrm>
            <a:off x="7915564" y="2718054"/>
            <a:ext cx="3919210" cy="3207258"/>
          </a:xfrm>
          <a:prstGeom prst="rect">
            <a:avLst/>
          </a:prstGeom>
        </p:spPr>
        <p:txBody>
          <a:bodyPr vert="horz" lIns="91440" tIns="45720" rIns="91440" bIns="45720" rtlCol="0" anchor="t">
            <a:noAutofit/>
          </a:bodyPr>
          <a:lstStyle/>
          <a:p>
            <a:pPr algn="ctr">
              <a:lnSpc>
                <a:spcPct val="110000"/>
              </a:lnSpc>
              <a:spcAft>
                <a:spcPts val="600"/>
              </a:spcAft>
            </a:pPr>
            <a:r>
              <a:rPr lang="en-US" sz="3500" dirty="0">
                <a:latin typeface="Book Antiqua" panose="02040602050305030304" pitchFamily="18" charset="0"/>
              </a:rPr>
              <a:t>Morality which is always the case, can never change, and applies to all people at all times. </a:t>
            </a:r>
          </a:p>
        </p:txBody>
      </p:sp>
      <p:sp>
        <p:nvSpPr>
          <p:cNvPr id="9" name="TextBox 8">
            <a:extLst>
              <a:ext uri="{FF2B5EF4-FFF2-40B4-BE49-F238E27FC236}">
                <a16:creationId xmlns:a16="http://schemas.microsoft.com/office/drawing/2014/main" id="{2CD29A65-EBA3-4565-AE0A-1FD68739DA9B}"/>
              </a:ext>
            </a:extLst>
          </p:cNvPr>
          <p:cNvSpPr txBox="1"/>
          <p:nvPr/>
        </p:nvSpPr>
        <p:spPr>
          <a:xfrm>
            <a:off x="8449208" y="877397"/>
            <a:ext cx="3332226" cy="791210"/>
          </a:xfrm>
          <a:prstGeom prst="rect">
            <a:avLst/>
          </a:prstGeom>
        </p:spPr>
        <p:txBody>
          <a:bodyPr vert="horz" lIns="91440" tIns="45720" rIns="91440" bIns="45720" rtlCol="0" anchor="t">
            <a:noAutofit/>
          </a:bodyPr>
          <a:lstStyle/>
          <a:p>
            <a:pPr algn="ctr">
              <a:lnSpc>
                <a:spcPct val="110000"/>
              </a:lnSpc>
              <a:spcAft>
                <a:spcPts val="600"/>
              </a:spcAft>
            </a:pPr>
            <a:r>
              <a:rPr lang="en-US" sz="4500" dirty="0"/>
              <a:t>Objective Morality</a:t>
            </a:r>
          </a:p>
        </p:txBody>
      </p:sp>
    </p:spTree>
    <p:extLst>
      <p:ext uri="{BB962C8B-B14F-4D97-AF65-F5344CB8AC3E}">
        <p14:creationId xmlns:p14="http://schemas.microsoft.com/office/powerpoint/2010/main" val="403439035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6" name="Picture 6" descr="Free Stock Photo of Abstract Network - Background - Red and Blue Gradient |  Download Free Images and Free Illustrations">
            <a:extLst>
              <a:ext uri="{FF2B5EF4-FFF2-40B4-BE49-F238E27FC236}">
                <a16:creationId xmlns:a16="http://schemas.microsoft.com/office/drawing/2014/main" id="{40D3313B-00AE-444F-B7D7-8FF996294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22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0BC4AF-78E7-40A2-81F9-63B1BF0A96DB}"/>
              </a:ext>
            </a:extLst>
          </p:cNvPr>
          <p:cNvSpPr txBox="1"/>
          <p:nvPr/>
        </p:nvSpPr>
        <p:spPr>
          <a:xfrm>
            <a:off x="539262" y="312198"/>
            <a:ext cx="4583723" cy="6247864"/>
          </a:xfrm>
          <a:prstGeom prst="rect">
            <a:avLst/>
          </a:prstGeom>
          <a:noFill/>
        </p:spPr>
        <p:txBody>
          <a:bodyPr wrap="square">
            <a:spAutoFit/>
          </a:bodyPr>
          <a:lstStyle/>
          <a:p>
            <a:pPr algn="ctr"/>
            <a:r>
              <a:rPr lang="en-US" sz="5000" b="1" i="0" dirty="0">
                <a:solidFill>
                  <a:schemeClr val="bg1"/>
                </a:solidFill>
                <a:effectLst/>
                <a:latin typeface="Book Antiqua" panose="02040602050305030304" pitchFamily="18" charset="0"/>
              </a:rPr>
              <a:t>Psalm 147:5</a:t>
            </a:r>
          </a:p>
          <a:p>
            <a:pPr algn="ctr"/>
            <a:r>
              <a:rPr lang="en-US" sz="5000" dirty="0">
                <a:solidFill>
                  <a:schemeClr val="bg1"/>
                </a:solidFill>
                <a:latin typeface="Book Antiqua" panose="02040602050305030304" pitchFamily="18" charset="0"/>
              </a:rPr>
              <a:t>“</a:t>
            </a:r>
            <a:r>
              <a:rPr lang="en-US" sz="5000" b="0" i="0" dirty="0">
                <a:solidFill>
                  <a:schemeClr val="bg1"/>
                </a:solidFill>
                <a:effectLst/>
                <a:latin typeface="Book Antiqua" panose="02040602050305030304" pitchFamily="18" charset="0"/>
              </a:rPr>
              <a:t>Great is our Lord,</a:t>
            </a:r>
            <a:r>
              <a:rPr lang="en-US" sz="5000" dirty="0">
                <a:solidFill>
                  <a:schemeClr val="bg1"/>
                </a:solidFill>
                <a:latin typeface="Book Antiqua" panose="02040602050305030304" pitchFamily="18" charset="0"/>
              </a:rPr>
              <a:t> and </a:t>
            </a:r>
            <a:r>
              <a:rPr lang="en-US" sz="5000" b="0" i="0" dirty="0">
                <a:solidFill>
                  <a:schemeClr val="bg1"/>
                </a:solidFill>
                <a:effectLst/>
                <a:latin typeface="Book Antiqua" panose="02040602050305030304" pitchFamily="18" charset="0"/>
              </a:rPr>
              <a:t>abundant in power;</a:t>
            </a:r>
            <a:r>
              <a:rPr lang="en-US" sz="5000" dirty="0">
                <a:solidFill>
                  <a:schemeClr val="bg1"/>
                </a:solidFill>
                <a:latin typeface="Book Antiqua" panose="02040602050305030304" pitchFamily="18" charset="0"/>
              </a:rPr>
              <a:t> </a:t>
            </a:r>
            <a:r>
              <a:rPr lang="en-US" sz="5000" b="0" i="0" dirty="0">
                <a:solidFill>
                  <a:schemeClr val="bg1"/>
                </a:solidFill>
                <a:effectLst/>
                <a:latin typeface="Book Antiqua" panose="02040602050305030304" pitchFamily="18" charset="0"/>
              </a:rPr>
              <a:t>his understanding is beyond measure.</a:t>
            </a:r>
          </a:p>
        </p:txBody>
      </p:sp>
    </p:spTree>
    <p:extLst>
      <p:ext uri="{BB962C8B-B14F-4D97-AF65-F5344CB8AC3E}">
        <p14:creationId xmlns:p14="http://schemas.microsoft.com/office/powerpoint/2010/main" val="2087506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7410" name="Picture 2" descr="Is Truth Subjective or Objective? Here&amp;#39;s What Science Has to Say | Yext">
            <a:extLst>
              <a:ext uri="{FF2B5EF4-FFF2-40B4-BE49-F238E27FC236}">
                <a16:creationId xmlns:a16="http://schemas.microsoft.com/office/drawing/2014/main" id="{6615773B-8107-4AC5-8765-29D36E99AACF}"/>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5188C1-0142-4ECC-8B09-BE53DEB806C8}"/>
              </a:ext>
            </a:extLst>
          </p:cNvPr>
          <p:cNvSpPr txBox="1"/>
          <p:nvPr/>
        </p:nvSpPr>
        <p:spPr>
          <a:xfrm>
            <a:off x="841248" y="3165819"/>
            <a:ext cx="10509504" cy="2905686"/>
          </a:xfrm>
          <a:prstGeom prst="rect">
            <a:avLst/>
          </a:prstGeom>
        </p:spPr>
        <p:txBody>
          <a:bodyPr vert="horz" lIns="91440" tIns="45720" rIns="91440" bIns="45720" rtlCol="0">
            <a:noAutofit/>
          </a:bodyPr>
          <a:lstStyle/>
          <a:p>
            <a:pPr>
              <a:lnSpc>
                <a:spcPct val="110000"/>
              </a:lnSpc>
              <a:spcAft>
                <a:spcPts val="600"/>
              </a:spcAft>
            </a:pPr>
            <a:r>
              <a:rPr lang="en-US" sz="4800" dirty="0">
                <a:solidFill>
                  <a:srgbClr val="FFFFFF"/>
                </a:solidFill>
              </a:rPr>
              <a:t>Morality which is decided by a specific person or culture but is subject to change with time/culture.</a:t>
            </a:r>
          </a:p>
        </p:txBody>
      </p:sp>
      <p:sp>
        <p:nvSpPr>
          <p:cNvPr id="9" name="TextBox 8">
            <a:extLst>
              <a:ext uri="{FF2B5EF4-FFF2-40B4-BE49-F238E27FC236}">
                <a16:creationId xmlns:a16="http://schemas.microsoft.com/office/drawing/2014/main" id="{F98518BD-CBB2-49E2-B6CA-801272ACD116}"/>
              </a:ext>
            </a:extLst>
          </p:cNvPr>
          <p:cNvSpPr txBox="1"/>
          <p:nvPr/>
        </p:nvSpPr>
        <p:spPr>
          <a:xfrm>
            <a:off x="841248" y="1679087"/>
            <a:ext cx="10509504" cy="970678"/>
          </a:xfrm>
          <a:prstGeom prst="rect">
            <a:avLst/>
          </a:prstGeom>
        </p:spPr>
        <p:txBody>
          <a:bodyPr vert="horz" lIns="91440" tIns="45720" rIns="91440" bIns="45720" rtlCol="0">
            <a:noAutofit/>
          </a:bodyPr>
          <a:lstStyle/>
          <a:p>
            <a:pPr>
              <a:lnSpc>
                <a:spcPct val="110000"/>
              </a:lnSpc>
              <a:spcAft>
                <a:spcPts val="600"/>
              </a:spcAft>
            </a:pPr>
            <a:r>
              <a:rPr lang="en-US" sz="5500" b="1" dirty="0">
                <a:solidFill>
                  <a:srgbClr val="FFFFFF"/>
                </a:solidFill>
              </a:rPr>
              <a:t>Subjective Morality</a:t>
            </a:r>
          </a:p>
        </p:txBody>
      </p:sp>
    </p:spTree>
    <p:extLst>
      <p:ext uri="{BB962C8B-B14F-4D97-AF65-F5344CB8AC3E}">
        <p14:creationId xmlns:p14="http://schemas.microsoft.com/office/powerpoint/2010/main" val="12189360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Our universe isn&amp;#39;t supposed to exist, but we&amp;#39;re slowly learning why it does  - CNET">
            <a:extLst>
              <a:ext uri="{FF2B5EF4-FFF2-40B4-BE49-F238E27FC236}">
                <a16:creationId xmlns:a16="http://schemas.microsoft.com/office/drawing/2014/main" id="{7C7A0E9D-5C0F-40BB-B95B-D569FFF7EB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4F24E9D-B34F-4D93-99DF-84C679100A59}"/>
              </a:ext>
            </a:extLst>
          </p:cNvPr>
          <p:cNvSpPr txBox="1"/>
          <p:nvPr/>
        </p:nvSpPr>
        <p:spPr>
          <a:xfrm>
            <a:off x="353667" y="3806190"/>
            <a:ext cx="9078562" cy="16923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Atheist and Agnostics tend to be subjective in thinking</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252243"/>
      </p:ext>
    </p:extLst>
  </p:cSld>
  <p:clrMapOvr>
    <a:overrideClrMapping bg1="dk1" tx1="lt1" bg2="dk2"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Rules of the Game approved for 2022-24 &amp;gt; World ParaVolleyWorld ParaVolley">
            <a:extLst>
              <a:ext uri="{FF2B5EF4-FFF2-40B4-BE49-F238E27FC236}">
                <a16:creationId xmlns:a16="http://schemas.microsoft.com/office/drawing/2014/main" id="{3C39D955-B56B-4461-8778-453DE9C51E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47" r="17751" b="2"/>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83E6660-C23F-4291-B6D6-934045A59D4B}"/>
              </a:ext>
            </a:extLst>
          </p:cNvPr>
          <p:cNvSpPr txBox="1"/>
          <p:nvPr/>
        </p:nvSpPr>
        <p:spPr>
          <a:xfrm>
            <a:off x="7851648" y="928402"/>
            <a:ext cx="4133850" cy="352707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200" dirty="0">
                <a:latin typeface="Times New Roman" panose="02020603050405020304" pitchFamily="18" charset="0"/>
                <a:ea typeface="+mj-ea"/>
                <a:cs typeface="Times New Roman" panose="02020603050405020304" pitchFamily="18" charset="0"/>
              </a:rPr>
              <a:t>They invent rules but have no justification for why people should follow their opinion</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CF6721A-9192-4054-95B0-7DD23780E2CC}"/>
              </a:ext>
            </a:extLst>
          </p:cNvPr>
          <p:cNvSpPr txBox="1"/>
          <p:nvPr/>
        </p:nvSpPr>
        <p:spPr>
          <a:xfrm>
            <a:off x="7851648" y="5227078"/>
            <a:ext cx="4133850" cy="132751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300" dirty="0">
                <a:latin typeface="Times New Roman" panose="02020603050405020304" pitchFamily="18" charset="0"/>
                <a:ea typeface="+mj-ea"/>
                <a:cs typeface="Times New Roman" panose="02020603050405020304" pitchFamily="18" charset="0"/>
              </a:rPr>
              <a:t>Subjective rules are only opinions and preferences</a:t>
            </a:r>
          </a:p>
        </p:txBody>
      </p:sp>
    </p:spTree>
    <p:extLst>
      <p:ext uri="{BB962C8B-B14F-4D97-AF65-F5344CB8AC3E}">
        <p14:creationId xmlns:p14="http://schemas.microsoft.com/office/powerpoint/2010/main" val="260949566"/>
      </p:ext>
    </p:extLst>
  </p:cSld>
  <p:clrMapOvr>
    <a:overrideClrMapping bg1="dk1" tx1="lt1" bg2="dk2"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nduring pain: How much suffering is enough?">
            <a:extLst>
              <a:ext uri="{FF2B5EF4-FFF2-40B4-BE49-F238E27FC236}">
                <a16:creationId xmlns:a16="http://schemas.microsoft.com/office/drawing/2014/main" id="{A3E83F9C-E109-4866-9589-CD792742B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627" b="-1"/>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0DD7B9B-2F3C-4FD4-9CF5-368FDF95A75A}"/>
              </a:ext>
            </a:extLst>
          </p:cNvPr>
          <p:cNvSpPr txBox="1"/>
          <p:nvPr/>
        </p:nvSpPr>
        <p:spPr>
          <a:xfrm>
            <a:off x="8342909" y="2671873"/>
            <a:ext cx="3438906" cy="3817620"/>
          </a:xfrm>
          <a:prstGeom prst="rect">
            <a:avLst/>
          </a:prstGeom>
        </p:spPr>
        <p:txBody>
          <a:bodyPr vert="horz" lIns="91440" tIns="45720" rIns="91440" bIns="45720" rtlCol="0" anchor="t">
            <a:noAutofit/>
          </a:bodyPr>
          <a:lstStyle/>
          <a:p>
            <a:pPr algn="ctr">
              <a:lnSpc>
                <a:spcPct val="110000"/>
              </a:lnSpc>
              <a:spcBef>
                <a:spcPct val="0"/>
              </a:spcBef>
              <a:spcAft>
                <a:spcPts val="600"/>
              </a:spcAft>
            </a:pPr>
            <a:r>
              <a:rPr lang="en-US" sz="3500" dirty="0"/>
              <a:t>If someone is abused and being hurt all you can say is your opinion is that’s wrong</a:t>
            </a:r>
          </a:p>
        </p:txBody>
      </p:sp>
      <p:sp>
        <p:nvSpPr>
          <p:cNvPr id="9" name="TextBox 8">
            <a:extLst>
              <a:ext uri="{FF2B5EF4-FFF2-40B4-BE49-F238E27FC236}">
                <a16:creationId xmlns:a16="http://schemas.microsoft.com/office/drawing/2014/main" id="{4E167165-4A24-4EF3-9174-D26A08F73C00}"/>
              </a:ext>
            </a:extLst>
          </p:cNvPr>
          <p:cNvSpPr txBox="1"/>
          <p:nvPr/>
        </p:nvSpPr>
        <p:spPr>
          <a:xfrm>
            <a:off x="8198509" y="1372016"/>
            <a:ext cx="3727706" cy="1048559"/>
          </a:xfrm>
          <a:prstGeom prst="rect">
            <a:avLst/>
          </a:prstGeom>
        </p:spPr>
        <p:txBody>
          <a:bodyPr vert="horz" lIns="91440" tIns="45720" rIns="91440" bIns="45720" rtlCol="0" anchor="t">
            <a:noAutofit/>
          </a:bodyPr>
          <a:lstStyle/>
          <a:p>
            <a:pPr algn="ctr">
              <a:lnSpc>
                <a:spcPct val="110000"/>
              </a:lnSpc>
              <a:spcBef>
                <a:spcPct val="0"/>
              </a:spcBef>
              <a:spcAft>
                <a:spcPts val="600"/>
              </a:spcAft>
            </a:pPr>
            <a:r>
              <a:rPr lang="en-US" sz="4500" b="1" dirty="0"/>
              <a:t>Subjectivism</a:t>
            </a:r>
          </a:p>
        </p:txBody>
      </p:sp>
    </p:spTree>
    <p:extLst>
      <p:ext uri="{BB962C8B-B14F-4D97-AF65-F5344CB8AC3E}">
        <p14:creationId xmlns:p14="http://schemas.microsoft.com/office/powerpoint/2010/main" val="1351272071"/>
      </p:ext>
    </p:extLst>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486" name="Picture 6" descr="New Survey by the Claims Conference Finds Critical Gaps in Holocaust  Knowledge in Austria - Claims Conference">
            <a:extLst>
              <a:ext uri="{FF2B5EF4-FFF2-40B4-BE49-F238E27FC236}">
                <a16:creationId xmlns:a16="http://schemas.microsoft.com/office/drawing/2014/main" id="{9FBD99FD-F69A-4FBB-8803-B1B9CC072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28" r="-2" b="1495"/>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Who Were The Windermere Children? 300 Child Survivors Of The Holocaust -  HistoryExtra">
            <a:extLst>
              <a:ext uri="{FF2B5EF4-FFF2-40B4-BE49-F238E27FC236}">
                <a16:creationId xmlns:a16="http://schemas.microsoft.com/office/drawing/2014/main" id="{C7E31563-239C-4B04-A953-5249DB4644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6069"/>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Adolf Hitler | Biography, Rise to Power, &amp;amp; Facts | Britannica">
            <a:extLst>
              <a:ext uri="{FF2B5EF4-FFF2-40B4-BE49-F238E27FC236}">
                <a16:creationId xmlns:a16="http://schemas.microsoft.com/office/drawing/2014/main" id="{2C8E1FA6-4684-4CAC-ABCB-877172EB50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32" r="-1" b="5830"/>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0531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1506" name="Picture 2" descr="Diabetes History - History of Diabetes Mellitus">
            <a:extLst>
              <a:ext uri="{FF2B5EF4-FFF2-40B4-BE49-F238E27FC236}">
                <a16:creationId xmlns:a16="http://schemas.microsoft.com/office/drawing/2014/main" id="{D6813179-FBC3-4EAE-9AA2-CB64B8C6426D}"/>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8442" b="7289"/>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F2B5912-140C-4FB9-84A6-386FAB3C34F7}"/>
              </a:ext>
            </a:extLst>
          </p:cNvPr>
          <p:cNvSpPr txBox="1"/>
          <p:nvPr/>
        </p:nvSpPr>
        <p:spPr>
          <a:xfrm>
            <a:off x="841248" y="3137244"/>
            <a:ext cx="10509504" cy="2905686"/>
          </a:xfrm>
          <a:prstGeom prst="rect">
            <a:avLst/>
          </a:prstGeom>
        </p:spPr>
        <p:txBody>
          <a:bodyPr vert="horz" lIns="91440" tIns="45720" rIns="91440" bIns="45720" rtlCol="0">
            <a:normAutofit/>
          </a:bodyPr>
          <a:lstStyle/>
          <a:p>
            <a:pPr>
              <a:lnSpc>
                <a:spcPct val="110000"/>
              </a:lnSpc>
              <a:spcBef>
                <a:spcPct val="0"/>
              </a:spcBef>
              <a:spcAft>
                <a:spcPts val="600"/>
              </a:spcAft>
            </a:pPr>
            <a:r>
              <a:rPr lang="en-US" sz="4500" b="1" dirty="0">
                <a:solidFill>
                  <a:srgbClr val="FFFFFF"/>
                </a:solidFill>
              </a:rPr>
              <a:t>If you want to say Hitler was wrong, you need objective morality</a:t>
            </a:r>
          </a:p>
        </p:txBody>
      </p:sp>
    </p:spTree>
    <p:extLst>
      <p:ext uri="{BB962C8B-B14F-4D97-AF65-F5344CB8AC3E}">
        <p14:creationId xmlns:p14="http://schemas.microsoft.com/office/powerpoint/2010/main" val="3439100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72C86D-1037-4A6D-983E-3CA03995FBC1}"/>
              </a:ext>
            </a:extLst>
          </p:cNvPr>
          <p:cNvSpPr txBox="1"/>
          <p:nvPr/>
        </p:nvSpPr>
        <p:spPr>
          <a:xfrm>
            <a:off x="319116" y="2442854"/>
            <a:ext cx="4896573" cy="358444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200" b="1" dirty="0"/>
              <a:t>Premise</a:t>
            </a:r>
            <a:r>
              <a:rPr lang="en-US" sz="3200" dirty="0"/>
              <a:t> </a:t>
            </a:r>
            <a:r>
              <a:rPr lang="en-US" sz="3200" b="1" dirty="0"/>
              <a:t>1:</a:t>
            </a:r>
            <a:r>
              <a:rPr lang="en-US" sz="3200" dirty="0"/>
              <a:t> If God does not exist, objective moral values do not exist. </a:t>
            </a:r>
          </a:p>
          <a:p>
            <a:pPr>
              <a:lnSpc>
                <a:spcPct val="110000"/>
              </a:lnSpc>
              <a:spcBef>
                <a:spcPct val="0"/>
              </a:spcBef>
              <a:spcAft>
                <a:spcPts val="600"/>
              </a:spcAft>
            </a:pPr>
            <a:r>
              <a:rPr lang="en-US" sz="3200" b="1" dirty="0"/>
              <a:t>Premise</a:t>
            </a:r>
            <a:r>
              <a:rPr lang="en-US" sz="3200" dirty="0"/>
              <a:t> </a:t>
            </a:r>
            <a:r>
              <a:rPr lang="en-US" sz="3200" b="1" dirty="0"/>
              <a:t>2:</a:t>
            </a:r>
            <a:r>
              <a:rPr lang="en-US" sz="3200" dirty="0"/>
              <a:t> Objective moral values do exist.</a:t>
            </a:r>
          </a:p>
          <a:p>
            <a:pPr>
              <a:lnSpc>
                <a:spcPct val="110000"/>
              </a:lnSpc>
              <a:spcBef>
                <a:spcPct val="0"/>
              </a:spcBef>
              <a:spcAft>
                <a:spcPts val="600"/>
              </a:spcAft>
            </a:pPr>
            <a:r>
              <a:rPr lang="en-US" sz="3200" b="1" dirty="0"/>
              <a:t>Conclusion:</a:t>
            </a:r>
            <a:r>
              <a:rPr lang="en-US" sz="3200" dirty="0"/>
              <a:t> God Exists.</a:t>
            </a:r>
          </a:p>
        </p:txBody>
      </p:sp>
      <p:pic>
        <p:nvPicPr>
          <p:cNvPr id="2" name="Picture 2" descr="Is there a role for morality in science?">
            <a:extLst>
              <a:ext uri="{FF2B5EF4-FFF2-40B4-BE49-F238E27FC236}">
                <a16:creationId xmlns:a16="http://schemas.microsoft.com/office/drawing/2014/main" id="{AF6CD4C7-6F04-4718-8CC7-BEEB3051CA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25" r="15913"/>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C464033-F60D-4972-9776-C86ABF978F2C}"/>
              </a:ext>
            </a:extLst>
          </p:cNvPr>
          <p:cNvSpPr txBox="1"/>
          <p:nvPr/>
        </p:nvSpPr>
        <p:spPr>
          <a:xfrm>
            <a:off x="319116" y="830698"/>
            <a:ext cx="4779357" cy="1477328"/>
          </a:xfrm>
          <a:prstGeom prst="rect">
            <a:avLst/>
          </a:prstGeom>
          <a:noFill/>
        </p:spPr>
        <p:txBody>
          <a:bodyPr wrap="square">
            <a:spAutoFit/>
          </a:bodyPr>
          <a:lstStyle/>
          <a:p>
            <a:pPr algn="ctr"/>
            <a:r>
              <a:rPr lang="en-US" sz="4500" dirty="0"/>
              <a:t>The Argument from Morality </a:t>
            </a:r>
          </a:p>
        </p:txBody>
      </p:sp>
    </p:spTree>
    <p:extLst>
      <p:ext uri="{BB962C8B-B14F-4D97-AF65-F5344CB8AC3E}">
        <p14:creationId xmlns:p14="http://schemas.microsoft.com/office/powerpoint/2010/main" val="10569109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Andromeda Galaxy Twinkles in a Colorful Sea of Stars (Photo) | Space">
            <a:extLst>
              <a:ext uri="{FF2B5EF4-FFF2-40B4-BE49-F238E27FC236}">
                <a16:creationId xmlns:a16="http://schemas.microsoft.com/office/drawing/2014/main" id="{7F74D3EA-0433-4F39-A350-1A9B58FA66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67" b="54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B9FE311-5C11-4777-9997-6CB0A79F4738}"/>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dirty="0">
                <a:latin typeface="+mj-lt"/>
                <a:ea typeface="+mj-ea"/>
                <a:cs typeface="+mj-cs"/>
              </a:rPr>
              <a:t>Why is God the Only Possibility?</a:t>
            </a:r>
          </a:p>
        </p:txBody>
      </p:sp>
      <p:sp>
        <p:nvSpPr>
          <p:cNvPr id="79"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7835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7 People Share How A Stranger&amp;#39;s Kindness Saved Their Life">
            <a:extLst>
              <a:ext uri="{FF2B5EF4-FFF2-40B4-BE49-F238E27FC236}">
                <a16:creationId xmlns:a16="http://schemas.microsoft.com/office/drawing/2014/main" id="{657B904C-EF27-41D4-AC09-69AD6F224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67" r="2014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16233BC-6672-406F-BF3E-5F8260C4D90B}"/>
              </a:ext>
            </a:extLst>
          </p:cNvPr>
          <p:cNvSpPr txBox="1"/>
          <p:nvPr/>
        </p:nvSpPr>
        <p:spPr>
          <a:xfrm>
            <a:off x="481029" y="943880"/>
            <a:ext cx="4913171" cy="3431147"/>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Moral questions and objections always originate with or deal with people</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3C620E7-4D20-4997-9CEB-79F42C661445}"/>
              </a:ext>
            </a:extLst>
          </p:cNvPr>
          <p:cNvSpPr txBox="1"/>
          <p:nvPr/>
        </p:nvSpPr>
        <p:spPr>
          <a:xfrm>
            <a:off x="481029" y="4737101"/>
            <a:ext cx="4913171" cy="163168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1" dirty="0">
                <a:latin typeface="+mj-lt"/>
                <a:ea typeface="+mj-ea"/>
                <a:cs typeface="+mj-cs"/>
              </a:rPr>
              <a:t>Morality is tied to personhood</a:t>
            </a:r>
          </a:p>
        </p:txBody>
      </p:sp>
    </p:spTree>
    <p:extLst>
      <p:ext uri="{BB962C8B-B14F-4D97-AF65-F5344CB8AC3E}">
        <p14:creationId xmlns:p14="http://schemas.microsoft.com/office/powerpoint/2010/main" val="1668604424"/>
      </p:ext>
    </p:extLst>
  </p:cSld>
  <p:clrMapOvr>
    <a:overrideClrMapping bg1="dk1" tx1="lt1" bg2="dk2"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What is gravity? | Live Science">
            <a:extLst>
              <a:ext uri="{FF2B5EF4-FFF2-40B4-BE49-F238E27FC236}">
                <a16:creationId xmlns:a16="http://schemas.microsoft.com/office/drawing/2014/main" id="{8FDCDCCD-394A-49FE-A721-A572E109B1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7"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C0898B-B8BB-4638-8CCD-6D940531C3E3}"/>
              </a:ext>
            </a:extLst>
          </p:cNvPr>
          <p:cNvSpPr txBox="1"/>
          <p:nvPr/>
        </p:nvSpPr>
        <p:spPr>
          <a:xfrm>
            <a:off x="2003368" y="4698959"/>
            <a:ext cx="8185264" cy="86882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b="1" dirty="0">
                <a:latin typeface="+mj-lt"/>
                <a:ea typeface="+mj-ea"/>
                <a:cs typeface="+mj-cs"/>
              </a:rPr>
              <a:t>Forces don’t care about Morality</a:t>
            </a:r>
          </a:p>
        </p:txBody>
      </p:sp>
      <p:sp>
        <p:nvSpPr>
          <p:cNvPr id="79"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19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One of the Most Important Metrics: Meaningful Connections">
            <a:extLst>
              <a:ext uri="{FF2B5EF4-FFF2-40B4-BE49-F238E27FC236}">
                <a16:creationId xmlns:a16="http://schemas.microsoft.com/office/drawing/2014/main" id="{CADE689D-A229-4739-ABCF-F2ACDB1367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3" r="1082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4D10A0-81F2-40B8-A310-6BFB81BBF412}"/>
              </a:ext>
            </a:extLst>
          </p:cNvPr>
          <p:cNvSpPr txBox="1"/>
          <p:nvPr/>
        </p:nvSpPr>
        <p:spPr>
          <a:xfrm>
            <a:off x="481029" y="625683"/>
            <a:ext cx="4409903" cy="37008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500" dirty="0">
                <a:latin typeface="+mj-lt"/>
                <a:ea typeface="+mj-ea"/>
                <a:cs typeface="+mj-cs"/>
              </a:rPr>
              <a:t>4. God has a Mind and Will  </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00862C-F581-420A-A9D8-CC3F0F211915}"/>
              </a:ext>
            </a:extLst>
          </p:cNvPr>
          <p:cNvSpPr txBox="1"/>
          <p:nvPr/>
        </p:nvSpPr>
        <p:spPr>
          <a:xfrm>
            <a:off x="481028" y="4791372"/>
            <a:ext cx="5105125" cy="16576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b="1" dirty="0">
                <a:latin typeface="+mj-lt"/>
                <a:ea typeface="+mj-ea"/>
                <a:cs typeface="+mj-cs"/>
              </a:rPr>
              <a:t>Scripture Makes it Clear</a:t>
            </a:r>
          </a:p>
        </p:txBody>
      </p:sp>
    </p:spTree>
    <p:extLst>
      <p:ext uri="{BB962C8B-B14F-4D97-AF65-F5344CB8AC3E}">
        <p14:creationId xmlns:p14="http://schemas.microsoft.com/office/powerpoint/2010/main" val="2445882080"/>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Video: The making of the largest 3-D map of the universe">
            <a:extLst>
              <a:ext uri="{FF2B5EF4-FFF2-40B4-BE49-F238E27FC236}">
                <a16:creationId xmlns:a16="http://schemas.microsoft.com/office/drawing/2014/main" id="{7473A271-19BF-4C84-948B-C0E10B2CDE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27" r="6364"/>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67F202E-76B2-4C39-8E22-ABCABBD77C97}"/>
              </a:ext>
            </a:extLst>
          </p:cNvPr>
          <p:cNvSpPr txBox="1"/>
          <p:nvPr/>
        </p:nvSpPr>
        <p:spPr>
          <a:xfrm>
            <a:off x="424814" y="2626488"/>
            <a:ext cx="4832986" cy="3823460"/>
          </a:xfrm>
          <a:prstGeom prst="rect">
            <a:avLst/>
          </a:prstGeom>
        </p:spPr>
        <p:txBody>
          <a:bodyPr vert="horz" lIns="91440" tIns="45720" rIns="91440" bIns="45720" rtlCol="0" anchor="t">
            <a:noAutofit/>
          </a:bodyPr>
          <a:lstStyle/>
          <a:p>
            <a:pPr marL="342900" indent="-342900">
              <a:lnSpc>
                <a:spcPct val="110000"/>
              </a:lnSpc>
              <a:spcBef>
                <a:spcPct val="0"/>
              </a:spcBef>
              <a:spcAft>
                <a:spcPts val="600"/>
              </a:spcAft>
              <a:buAutoNum type="arabicPeriod"/>
            </a:pPr>
            <a:r>
              <a:rPr lang="en-US" sz="4000" dirty="0"/>
              <a:t> Timeless Source</a:t>
            </a:r>
          </a:p>
          <a:p>
            <a:pPr marL="342900" indent="-342900">
              <a:lnSpc>
                <a:spcPct val="110000"/>
              </a:lnSpc>
              <a:spcBef>
                <a:spcPct val="0"/>
              </a:spcBef>
              <a:spcAft>
                <a:spcPts val="600"/>
              </a:spcAft>
              <a:buAutoNum type="arabicPeriod"/>
            </a:pPr>
            <a:r>
              <a:rPr lang="en-US" sz="4000" dirty="0"/>
              <a:t> Universal Source</a:t>
            </a:r>
          </a:p>
          <a:p>
            <a:pPr marL="342900" indent="-342900">
              <a:lnSpc>
                <a:spcPct val="110000"/>
              </a:lnSpc>
              <a:spcBef>
                <a:spcPct val="0"/>
              </a:spcBef>
              <a:spcAft>
                <a:spcPts val="600"/>
              </a:spcAft>
              <a:buAutoNum type="arabicPeriod"/>
            </a:pPr>
            <a:r>
              <a:rPr lang="en-US" sz="4000" dirty="0"/>
              <a:t> Personal Source</a:t>
            </a:r>
          </a:p>
          <a:p>
            <a:pPr marL="342900" indent="-342900">
              <a:lnSpc>
                <a:spcPct val="110000"/>
              </a:lnSpc>
              <a:spcBef>
                <a:spcPct val="0"/>
              </a:spcBef>
              <a:spcAft>
                <a:spcPts val="600"/>
              </a:spcAft>
              <a:buAutoNum type="arabicPeriod"/>
            </a:pPr>
            <a:r>
              <a:rPr lang="en-US" sz="4000" dirty="0"/>
              <a:t> All Powerful</a:t>
            </a:r>
          </a:p>
          <a:p>
            <a:pPr marL="342900" indent="-342900">
              <a:lnSpc>
                <a:spcPct val="110000"/>
              </a:lnSpc>
              <a:spcBef>
                <a:spcPct val="0"/>
              </a:spcBef>
              <a:spcAft>
                <a:spcPts val="600"/>
              </a:spcAft>
              <a:buAutoNum type="arabicPeriod"/>
            </a:pPr>
            <a:r>
              <a:rPr lang="en-US" sz="4000" dirty="0"/>
              <a:t>All Good</a:t>
            </a:r>
          </a:p>
        </p:txBody>
      </p:sp>
      <p:sp>
        <p:nvSpPr>
          <p:cNvPr id="8" name="TextBox 7">
            <a:extLst>
              <a:ext uri="{FF2B5EF4-FFF2-40B4-BE49-F238E27FC236}">
                <a16:creationId xmlns:a16="http://schemas.microsoft.com/office/drawing/2014/main" id="{5FC96176-7194-458D-9348-300BCE52C568}"/>
              </a:ext>
            </a:extLst>
          </p:cNvPr>
          <p:cNvSpPr txBox="1"/>
          <p:nvPr/>
        </p:nvSpPr>
        <p:spPr>
          <a:xfrm>
            <a:off x="424815" y="1081406"/>
            <a:ext cx="4090035" cy="1197354"/>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500" dirty="0"/>
              <a:t>What we know about the source</a:t>
            </a:r>
          </a:p>
        </p:txBody>
      </p:sp>
    </p:spTree>
    <p:extLst>
      <p:ext uri="{BB962C8B-B14F-4D97-AF65-F5344CB8AC3E}">
        <p14:creationId xmlns:p14="http://schemas.microsoft.com/office/powerpoint/2010/main" val="1670493728"/>
      </p:ext>
    </p:extLst>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Galaxy Pic - Imgur">
            <a:extLst>
              <a:ext uri="{FF2B5EF4-FFF2-40B4-BE49-F238E27FC236}">
                <a16:creationId xmlns:a16="http://schemas.microsoft.com/office/drawing/2014/main" id="{6C1BB889-9F52-4C92-8155-3C75D7A099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75" b="2625"/>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9C5CCA2-F227-410B-A90C-0AB5BBB9D0F3}"/>
              </a:ext>
            </a:extLst>
          </p:cNvPr>
          <p:cNvSpPr txBox="1"/>
          <p:nvPr/>
        </p:nvSpPr>
        <p:spPr>
          <a:xfrm>
            <a:off x="290252" y="3037707"/>
            <a:ext cx="10072947"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800" b="1" dirty="0">
                <a:latin typeface="+mj-lt"/>
                <a:ea typeface="+mj-ea"/>
                <a:cs typeface="+mj-cs"/>
              </a:rPr>
              <a:t>Why All Powerful? </a:t>
            </a:r>
          </a:p>
          <a:p>
            <a:pPr>
              <a:lnSpc>
                <a:spcPct val="90000"/>
              </a:lnSpc>
              <a:spcBef>
                <a:spcPct val="0"/>
              </a:spcBef>
              <a:spcAft>
                <a:spcPts val="600"/>
              </a:spcAft>
            </a:pPr>
            <a:r>
              <a:rPr lang="en-US" sz="5400" dirty="0">
                <a:latin typeface="+mj-lt"/>
                <a:ea typeface="+mj-ea"/>
                <a:cs typeface="+mj-cs"/>
              </a:rPr>
              <a:t>He must be the moral judge</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030460"/>
      </p:ext>
    </p:extLst>
  </p:cSld>
  <p:clrMapOvr>
    <a:overrideClrMapping bg1="dk1" tx1="lt1" bg2="dk2"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What Does it Mean God Is Good?">
            <a:extLst>
              <a:ext uri="{FF2B5EF4-FFF2-40B4-BE49-F238E27FC236}">
                <a16:creationId xmlns:a16="http://schemas.microsoft.com/office/drawing/2014/main" id="{61D185EE-CA08-448C-8428-128AF37E93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1" r="-1" b="-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4599DAB-4CB9-49D5-B892-93B59A4D3ACA}"/>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Why All Good? </a:t>
            </a:r>
          </a:p>
          <a:p>
            <a:pPr>
              <a:lnSpc>
                <a:spcPct val="90000"/>
              </a:lnSpc>
              <a:spcBef>
                <a:spcPct val="0"/>
              </a:spcBef>
              <a:spcAft>
                <a:spcPts val="600"/>
              </a:spcAft>
            </a:pPr>
            <a:r>
              <a:rPr lang="en-US" sz="5100" dirty="0">
                <a:latin typeface="+mj-lt"/>
                <a:ea typeface="+mj-ea"/>
                <a:cs typeface="+mj-cs"/>
              </a:rPr>
              <a:t>He is the standard for good</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881392"/>
      </p:ext>
    </p:extLst>
  </p:cSld>
  <p:clrMapOvr>
    <a:overrideClrMapping bg1="dk1" tx1="lt1" bg2="dk2"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0722" name="Picture 2" descr="Net Zero Space | Paris Peace Forum">
            <a:extLst>
              <a:ext uri="{FF2B5EF4-FFF2-40B4-BE49-F238E27FC236}">
                <a16:creationId xmlns:a16="http://schemas.microsoft.com/office/drawing/2014/main" id="{1D281642-3A93-4E66-8A6A-73630254166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8926A86-A9DA-47D7-9CA7-F7DE54A2C4AF}"/>
              </a:ext>
            </a:extLst>
          </p:cNvPr>
          <p:cNvSpPr txBox="1"/>
          <p:nvPr/>
        </p:nvSpPr>
        <p:spPr>
          <a:xfrm>
            <a:off x="841248" y="3184869"/>
            <a:ext cx="10509504" cy="1944183"/>
          </a:xfrm>
          <a:prstGeom prst="rect">
            <a:avLst/>
          </a:prstGeom>
        </p:spPr>
        <p:txBody>
          <a:bodyPr vert="horz" lIns="91440" tIns="45720" rIns="91440" bIns="45720" rtlCol="0">
            <a:normAutofit/>
          </a:bodyPr>
          <a:lstStyle/>
          <a:p>
            <a:pPr>
              <a:lnSpc>
                <a:spcPct val="110000"/>
              </a:lnSpc>
              <a:spcBef>
                <a:spcPct val="0"/>
              </a:spcBef>
              <a:spcAft>
                <a:spcPts val="600"/>
              </a:spcAft>
            </a:pPr>
            <a:r>
              <a:rPr lang="en-US" sz="5000" b="1" dirty="0">
                <a:solidFill>
                  <a:srgbClr val="FFFFFF"/>
                </a:solidFill>
              </a:rPr>
              <a:t>Premise</a:t>
            </a:r>
            <a:r>
              <a:rPr lang="en-US" sz="5000" dirty="0">
                <a:solidFill>
                  <a:srgbClr val="FFFFFF"/>
                </a:solidFill>
              </a:rPr>
              <a:t> </a:t>
            </a:r>
            <a:r>
              <a:rPr lang="en-US" sz="5000" b="1" dirty="0">
                <a:solidFill>
                  <a:srgbClr val="FFFFFF"/>
                </a:solidFill>
              </a:rPr>
              <a:t>1:</a:t>
            </a:r>
            <a:r>
              <a:rPr lang="en-US" sz="5000" dirty="0">
                <a:solidFill>
                  <a:srgbClr val="FFFFFF"/>
                </a:solidFill>
              </a:rPr>
              <a:t> If God does not exist, objective moral values do not exist. </a:t>
            </a:r>
          </a:p>
        </p:txBody>
      </p:sp>
      <p:sp>
        <p:nvSpPr>
          <p:cNvPr id="9" name="TextBox 8">
            <a:extLst>
              <a:ext uri="{FF2B5EF4-FFF2-40B4-BE49-F238E27FC236}">
                <a16:creationId xmlns:a16="http://schemas.microsoft.com/office/drawing/2014/main" id="{0B97794B-E6BA-4227-9CB4-DCF0ED043A94}"/>
              </a:ext>
            </a:extLst>
          </p:cNvPr>
          <p:cNvSpPr txBox="1"/>
          <p:nvPr/>
        </p:nvSpPr>
        <p:spPr>
          <a:xfrm>
            <a:off x="841248" y="1608963"/>
            <a:ext cx="10509504" cy="1021752"/>
          </a:xfrm>
          <a:prstGeom prst="rect">
            <a:avLst/>
          </a:prstGeom>
        </p:spPr>
        <p:txBody>
          <a:bodyPr vert="horz" lIns="91440" tIns="45720" rIns="91440" bIns="45720" rtlCol="0">
            <a:normAutofit/>
          </a:bodyPr>
          <a:lstStyle/>
          <a:p>
            <a:pPr>
              <a:lnSpc>
                <a:spcPct val="110000"/>
              </a:lnSpc>
              <a:spcBef>
                <a:spcPct val="0"/>
              </a:spcBef>
              <a:spcAft>
                <a:spcPts val="600"/>
              </a:spcAft>
            </a:pPr>
            <a:r>
              <a:rPr lang="en-US" sz="5000" b="1" dirty="0">
                <a:solidFill>
                  <a:srgbClr val="FFFFFF"/>
                </a:solidFill>
              </a:rPr>
              <a:t>Premise 1 must be the case…</a:t>
            </a:r>
            <a:endParaRPr lang="en-US" sz="5000" dirty="0">
              <a:solidFill>
                <a:srgbClr val="FFFFFF"/>
              </a:solidFill>
            </a:endParaRPr>
          </a:p>
        </p:txBody>
      </p:sp>
    </p:spTree>
    <p:extLst>
      <p:ext uri="{BB962C8B-B14F-4D97-AF65-F5344CB8AC3E}">
        <p14:creationId xmlns:p14="http://schemas.microsoft.com/office/powerpoint/2010/main" val="22674543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12,225 Right And Wrong Stock Photos, Pictures &amp;amp; Royalty-Free Images - iStock">
            <a:extLst>
              <a:ext uri="{FF2B5EF4-FFF2-40B4-BE49-F238E27FC236}">
                <a16:creationId xmlns:a16="http://schemas.microsoft.com/office/drawing/2014/main" id="{B19A6EF8-7080-4C49-AF00-7D7B26C72D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5"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A6DD325-1BB1-4CAE-9DC1-0CB453F024A6}"/>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Do Objective Morality Exist?</a:t>
            </a:r>
            <a:endParaRPr lang="en-US" sz="4000" dirty="0">
              <a:latin typeface="+mj-lt"/>
              <a:ea typeface="+mj-ea"/>
              <a:cs typeface="+mj-cs"/>
            </a:endParaRPr>
          </a:p>
        </p:txBody>
      </p:sp>
      <p:sp>
        <p:nvSpPr>
          <p:cNvPr id="196"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1851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Rectangle 13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descr="600+ Free Apocalypse &amp;amp; War Images">
            <a:extLst>
              <a:ext uri="{FF2B5EF4-FFF2-40B4-BE49-F238E27FC236}">
                <a16:creationId xmlns:a16="http://schemas.microsoft.com/office/drawing/2014/main" id="{47F40857-CE88-4F90-B24C-6AC221613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14" r="7813"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4828176-3DAD-43BA-9B3A-B759019A2A33}"/>
              </a:ext>
            </a:extLst>
          </p:cNvPr>
          <p:cNvSpPr txBox="1"/>
          <p:nvPr/>
        </p:nvSpPr>
        <p:spPr>
          <a:xfrm>
            <a:off x="477980" y="863428"/>
            <a:ext cx="5237020" cy="34630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dirty="0">
                <a:latin typeface="Book Antiqua" panose="02040602050305030304" pitchFamily="18" charset="0"/>
                <a:ea typeface="+mj-ea"/>
                <a:cs typeface="+mj-cs"/>
              </a:rPr>
              <a:t>If anything is always right or always wrong, they do exist</a:t>
            </a:r>
          </a:p>
        </p:txBody>
      </p:sp>
      <p:sp>
        <p:nvSpPr>
          <p:cNvPr id="143" name="Rectangle 1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6C61A4C-E96D-4D9D-A75F-B1E77EC60BC4}"/>
              </a:ext>
            </a:extLst>
          </p:cNvPr>
          <p:cNvSpPr txBox="1"/>
          <p:nvPr/>
        </p:nvSpPr>
        <p:spPr>
          <a:xfrm>
            <a:off x="477980" y="4739912"/>
            <a:ext cx="5237020" cy="1746613"/>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500" b="1" dirty="0">
                <a:latin typeface="Book Antiqua" panose="02040602050305030304" pitchFamily="18" charset="0"/>
                <a:ea typeface="+mj-ea"/>
                <a:cs typeface="+mj-cs"/>
              </a:rPr>
              <a:t>Killing babies is always wrong?</a:t>
            </a:r>
          </a:p>
        </p:txBody>
      </p:sp>
    </p:spTree>
    <p:extLst>
      <p:ext uri="{BB962C8B-B14F-4D97-AF65-F5344CB8AC3E}">
        <p14:creationId xmlns:p14="http://schemas.microsoft.com/office/powerpoint/2010/main" val="2525587174"/>
      </p:ext>
    </p:extLst>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72C86D-1037-4A6D-983E-3CA03995FBC1}"/>
              </a:ext>
            </a:extLst>
          </p:cNvPr>
          <p:cNvSpPr txBox="1"/>
          <p:nvPr/>
        </p:nvSpPr>
        <p:spPr>
          <a:xfrm>
            <a:off x="319116" y="2442854"/>
            <a:ext cx="4896573" cy="358444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200" b="1" dirty="0"/>
              <a:t>Premise</a:t>
            </a:r>
            <a:r>
              <a:rPr lang="en-US" sz="3200" dirty="0"/>
              <a:t> </a:t>
            </a:r>
            <a:r>
              <a:rPr lang="en-US" sz="3200" b="1" dirty="0"/>
              <a:t>1:</a:t>
            </a:r>
            <a:r>
              <a:rPr lang="en-US" sz="3200" dirty="0"/>
              <a:t> If God does not exist, objective moral values do not exist. </a:t>
            </a:r>
          </a:p>
          <a:p>
            <a:pPr>
              <a:lnSpc>
                <a:spcPct val="110000"/>
              </a:lnSpc>
              <a:spcBef>
                <a:spcPct val="0"/>
              </a:spcBef>
              <a:spcAft>
                <a:spcPts val="600"/>
              </a:spcAft>
            </a:pPr>
            <a:r>
              <a:rPr lang="en-US" sz="3200" b="1" dirty="0"/>
              <a:t>Premise</a:t>
            </a:r>
            <a:r>
              <a:rPr lang="en-US" sz="3200" dirty="0"/>
              <a:t> </a:t>
            </a:r>
            <a:r>
              <a:rPr lang="en-US" sz="3200" b="1" dirty="0"/>
              <a:t>2:</a:t>
            </a:r>
            <a:r>
              <a:rPr lang="en-US" sz="3200" dirty="0"/>
              <a:t> Objective moral values do exist.</a:t>
            </a:r>
          </a:p>
          <a:p>
            <a:pPr>
              <a:lnSpc>
                <a:spcPct val="110000"/>
              </a:lnSpc>
              <a:spcBef>
                <a:spcPct val="0"/>
              </a:spcBef>
              <a:spcAft>
                <a:spcPts val="600"/>
              </a:spcAft>
            </a:pPr>
            <a:r>
              <a:rPr lang="en-US" sz="3200" b="1" u="sng" dirty="0"/>
              <a:t>Conclusion: God Exists.</a:t>
            </a:r>
          </a:p>
        </p:txBody>
      </p:sp>
      <p:pic>
        <p:nvPicPr>
          <p:cNvPr id="2" name="Picture 2" descr="Is there a role for morality in science?">
            <a:extLst>
              <a:ext uri="{FF2B5EF4-FFF2-40B4-BE49-F238E27FC236}">
                <a16:creationId xmlns:a16="http://schemas.microsoft.com/office/drawing/2014/main" id="{AF6CD4C7-6F04-4718-8CC7-BEEB3051CA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25" r="15913"/>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C464033-F60D-4972-9776-C86ABF978F2C}"/>
              </a:ext>
            </a:extLst>
          </p:cNvPr>
          <p:cNvSpPr txBox="1"/>
          <p:nvPr/>
        </p:nvSpPr>
        <p:spPr>
          <a:xfrm>
            <a:off x="319116" y="830698"/>
            <a:ext cx="4779357" cy="1477328"/>
          </a:xfrm>
          <a:prstGeom prst="rect">
            <a:avLst/>
          </a:prstGeom>
          <a:noFill/>
        </p:spPr>
        <p:txBody>
          <a:bodyPr wrap="square">
            <a:spAutoFit/>
          </a:bodyPr>
          <a:lstStyle/>
          <a:p>
            <a:pPr algn="ctr"/>
            <a:r>
              <a:rPr lang="en-US" sz="4500" dirty="0"/>
              <a:t>The Argument from Morality </a:t>
            </a:r>
          </a:p>
        </p:txBody>
      </p:sp>
    </p:spTree>
    <p:extLst>
      <p:ext uri="{BB962C8B-B14F-4D97-AF65-F5344CB8AC3E}">
        <p14:creationId xmlns:p14="http://schemas.microsoft.com/office/powerpoint/2010/main" val="14868662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Something in the universe is killing off entire galaxies">
            <a:extLst>
              <a:ext uri="{FF2B5EF4-FFF2-40B4-BE49-F238E27FC236}">
                <a16:creationId xmlns:a16="http://schemas.microsoft.com/office/drawing/2014/main" id="{B54364C1-62EC-4D66-8F58-56B8D01C74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37" r="928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7EAAFB-2142-4734-A726-DB04F14306E4}"/>
              </a:ext>
            </a:extLst>
          </p:cNvPr>
          <p:cNvSpPr txBox="1"/>
          <p:nvPr/>
        </p:nvSpPr>
        <p:spPr>
          <a:xfrm>
            <a:off x="477981" y="817707"/>
            <a:ext cx="4284519" cy="350879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a:latin typeface="+mj-lt"/>
                <a:ea typeface="+mj-ea"/>
                <a:cs typeface="+mj-cs"/>
              </a:rPr>
              <a:t>Morality reflects the universal standard</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E9A49EF-76F1-4374-A0F6-D24D6524D11F}"/>
              </a:ext>
            </a:extLst>
          </p:cNvPr>
          <p:cNvSpPr txBox="1"/>
          <p:nvPr/>
        </p:nvSpPr>
        <p:spPr>
          <a:xfrm>
            <a:off x="458931" y="4785631"/>
            <a:ext cx="4284519" cy="18529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b="1" dirty="0">
                <a:latin typeface="+mj-lt"/>
                <a:ea typeface="+mj-ea"/>
                <a:cs typeface="+mj-cs"/>
              </a:rPr>
              <a:t>God is the standard</a:t>
            </a:r>
          </a:p>
        </p:txBody>
      </p:sp>
    </p:spTree>
    <p:extLst>
      <p:ext uri="{BB962C8B-B14F-4D97-AF65-F5344CB8AC3E}">
        <p14:creationId xmlns:p14="http://schemas.microsoft.com/office/powerpoint/2010/main" val="129443214"/>
      </p:ext>
    </p:extLst>
  </p:cSld>
  <p:clrMapOvr>
    <a:overrideClrMapping bg1="dk1" tx1="lt1" bg2="dk2"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Did plant life reproduce and decay in the Garden of Eden?">
            <a:extLst>
              <a:ext uri="{FF2B5EF4-FFF2-40B4-BE49-F238E27FC236}">
                <a16:creationId xmlns:a16="http://schemas.microsoft.com/office/drawing/2014/main" id="{69A98AB4-BE0D-440A-B69E-FE76FE86F6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5" r="12561" b="-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78706D-3D6B-45C7-ACE6-86E6DC0F9991}"/>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dirty="0">
                <a:latin typeface="+mj-lt"/>
                <a:ea typeface="+mj-ea"/>
                <a:cs typeface="+mj-cs"/>
              </a:rPr>
              <a:t>Sin is going against God’s character and purpose </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670162"/>
      </p:ext>
    </p:extLst>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The Number 40 in the Bible | Guideposts">
            <a:extLst>
              <a:ext uri="{FF2B5EF4-FFF2-40B4-BE49-F238E27FC236}">
                <a16:creationId xmlns:a16="http://schemas.microsoft.com/office/drawing/2014/main" id="{ED10EDDD-9FE0-4B16-B638-944B53723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08F616D-F9C6-46EF-898F-C50DF327834A}"/>
              </a:ext>
            </a:extLst>
          </p:cNvPr>
          <p:cNvSpPr txBox="1"/>
          <p:nvPr/>
        </p:nvSpPr>
        <p:spPr>
          <a:xfrm>
            <a:off x="433128" y="4021884"/>
            <a:ext cx="1000627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100" b="1" dirty="0">
                <a:solidFill>
                  <a:schemeClr val="bg1"/>
                </a:solidFill>
                <a:latin typeface="+mj-lt"/>
                <a:ea typeface="+mj-ea"/>
                <a:cs typeface="+mj-cs"/>
              </a:rPr>
              <a:t>God Clearly Lays Out His Will/Purpose in Scripture</a:t>
            </a:r>
          </a:p>
        </p:txBody>
      </p:sp>
    </p:spTree>
    <p:extLst>
      <p:ext uri="{BB962C8B-B14F-4D97-AF65-F5344CB8AC3E}">
        <p14:creationId xmlns:p14="http://schemas.microsoft.com/office/powerpoint/2010/main" val="42707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Creation Identity vs Creator Identity - Levaire">
            <a:extLst>
              <a:ext uri="{FF2B5EF4-FFF2-40B4-BE49-F238E27FC236}">
                <a16:creationId xmlns:a16="http://schemas.microsoft.com/office/drawing/2014/main" id="{0C0EE33F-BA83-4A18-95DE-B9F46DB835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8" r="-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4D10A0-81F2-40B8-A310-6BFB81BBF412}"/>
              </a:ext>
            </a:extLst>
          </p:cNvPr>
          <p:cNvSpPr txBox="1"/>
          <p:nvPr/>
        </p:nvSpPr>
        <p:spPr>
          <a:xfrm>
            <a:off x="481029" y="1084577"/>
            <a:ext cx="4067525" cy="334227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dirty="0">
                <a:latin typeface="+mj-lt"/>
                <a:ea typeface="+mj-ea"/>
                <a:cs typeface="+mj-cs"/>
              </a:rPr>
              <a:t>God is not a deist God who stands back just to observe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A9F11D6-D2AA-4E91-B350-03881C5DCF10}"/>
              </a:ext>
            </a:extLst>
          </p:cNvPr>
          <p:cNvSpPr txBox="1"/>
          <p:nvPr/>
        </p:nvSpPr>
        <p:spPr>
          <a:xfrm>
            <a:off x="481029" y="4752441"/>
            <a:ext cx="4618509" cy="151794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God has a will in creation</a:t>
            </a:r>
          </a:p>
        </p:txBody>
      </p:sp>
    </p:spTree>
    <p:extLst>
      <p:ext uri="{BB962C8B-B14F-4D97-AF65-F5344CB8AC3E}">
        <p14:creationId xmlns:p14="http://schemas.microsoft.com/office/powerpoint/2010/main" val="1902409846"/>
      </p:ext>
    </p:extLst>
  </p:cSld>
  <p:clrMapOvr>
    <a:overrideClrMapping bg1="dk1" tx1="lt1" bg2="dk2"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Why Successful People Know Being Wrong Is Often the Right Thing To Do |  Inc.com">
            <a:extLst>
              <a:ext uri="{FF2B5EF4-FFF2-40B4-BE49-F238E27FC236}">
                <a16:creationId xmlns:a16="http://schemas.microsoft.com/office/drawing/2014/main" id="{ABCE7647-C7A9-47A9-8764-8D9877B997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08F616D-F9C6-46EF-898F-C50DF327834A}"/>
              </a:ext>
            </a:extLst>
          </p:cNvPr>
          <p:cNvSpPr txBox="1"/>
          <p:nvPr/>
        </p:nvSpPr>
        <p:spPr>
          <a:xfrm>
            <a:off x="2103121" y="4727173"/>
            <a:ext cx="7985759" cy="86882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500" b="1" dirty="0">
                <a:latin typeface="+mj-lt"/>
                <a:ea typeface="+mj-ea"/>
                <a:cs typeface="+mj-cs"/>
              </a:rPr>
              <a:t>God Determines Right and Wrong</a:t>
            </a:r>
          </a:p>
        </p:txBody>
      </p:sp>
      <p:sp>
        <p:nvSpPr>
          <p:cNvPr id="8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6649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6392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3 Causes of Suffering You Need to Understand">
            <a:extLst>
              <a:ext uri="{FF2B5EF4-FFF2-40B4-BE49-F238E27FC236}">
                <a16:creationId xmlns:a16="http://schemas.microsoft.com/office/drawing/2014/main" id="{A0803246-9326-4485-A486-D91AD7B7BE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1"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721BB27-A835-4284-B863-0BCCF507CEF4}"/>
              </a:ext>
            </a:extLst>
          </p:cNvPr>
          <p:cNvSpPr txBox="1"/>
          <p:nvPr/>
        </p:nvSpPr>
        <p:spPr>
          <a:xfrm>
            <a:off x="481029" y="1099011"/>
            <a:ext cx="4227369" cy="337475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dirty="0">
                <a:solidFill>
                  <a:schemeClr val="bg1"/>
                </a:solidFill>
                <a:latin typeface="Book Antiqua" panose="02040602050305030304" pitchFamily="18" charset="0"/>
                <a:ea typeface="+mj-ea"/>
                <a:cs typeface="+mj-cs"/>
              </a:rPr>
              <a:t>Arguments Against the Existence of the God of The Bible</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31A72F8-1DF7-4FE5-8EA9-6FC75FCD3626}"/>
              </a:ext>
            </a:extLst>
          </p:cNvPr>
          <p:cNvSpPr txBox="1"/>
          <p:nvPr/>
        </p:nvSpPr>
        <p:spPr>
          <a:xfrm>
            <a:off x="442237" y="4720697"/>
            <a:ext cx="4227369" cy="1704147"/>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b="1" dirty="0">
                <a:solidFill>
                  <a:schemeClr val="bg1"/>
                </a:solidFill>
                <a:latin typeface="Book Antiqua" panose="02040602050305030304" pitchFamily="18" charset="0"/>
                <a:ea typeface="+mj-ea"/>
                <a:cs typeface="+mj-cs"/>
              </a:rPr>
              <a:t>One </a:t>
            </a:r>
            <a:r>
              <a:rPr lang="en-US" sz="5200" b="1">
                <a:solidFill>
                  <a:schemeClr val="bg1"/>
                </a:solidFill>
                <a:latin typeface="Book Antiqua" panose="02040602050305030304" pitchFamily="18" charset="0"/>
                <a:ea typeface="+mj-ea"/>
                <a:cs typeface="+mj-cs"/>
              </a:rPr>
              <a:t>main argument</a:t>
            </a:r>
            <a:endParaRPr lang="en-US" sz="5200" b="1" dirty="0">
              <a:solidFill>
                <a:schemeClr val="bg1"/>
              </a:solidFill>
              <a:latin typeface="Book Antiqua" panose="02040602050305030304" pitchFamily="18" charset="0"/>
              <a:ea typeface="+mj-ea"/>
              <a:cs typeface="+mj-cs"/>
            </a:endParaRPr>
          </a:p>
        </p:txBody>
      </p:sp>
    </p:spTree>
    <p:extLst>
      <p:ext uri="{BB962C8B-B14F-4D97-AF65-F5344CB8AC3E}">
        <p14:creationId xmlns:p14="http://schemas.microsoft.com/office/powerpoint/2010/main" val="2519244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ead Stone, Grave, Cemetery, Broken, History, Graveyard">
            <a:extLst>
              <a:ext uri="{FF2B5EF4-FFF2-40B4-BE49-F238E27FC236}">
                <a16:creationId xmlns:a16="http://schemas.microsoft.com/office/drawing/2014/main" id="{97B064E9-63F7-4479-A411-3DD4A12AECA0}"/>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2606" b="216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B3FB999-EEE0-4B69-B036-41F64B93B093}"/>
              </a:ext>
            </a:extLst>
          </p:cNvPr>
          <p:cNvSpPr txBox="1"/>
          <p:nvPr/>
        </p:nvSpPr>
        <p:spPr>
          <a:xfrm>
            <a:off x="841248" y="3502152"/>
            <a:ext cx="10506456" cy="2670048"/>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dirty="0"/>
              <a:t>If God is loving and in control, why would He allow all the evil and suffering?</a:t>
            </a:r>
          </a:p>
        </p:txBody>
      </p:sp>
      <p:sp>
        <p:nvSpPr>
          <p:cNvPr id="9" name="TextBox 8">
            <a:extLst>
              <a:ext uri="{FF2B5EF4-FFF2-40B4-BE49-F238E27FC236}">
                <a16:creationId xmlns:a16="http://schemas.microsoft.com/office/drawing/2014/main" id="{D0DB91D5-F0BA-4EF6-8A24-D61D75883B51}"/>
              </a:ext>
            </a:extLst>
          </p:cNvPr>
          <p:cNvSpPr txBox="1"/>
          <p:nvPr/>
        </p:nvSpPr>
        <p:spPr>
          <a:xfrm>
            <a:off x="841248" y="1973332"/>
            <a:ext cx="10506456" cy="1019210"/>
          </a:xfrm>
          <a:prstGeom prst="rect">
            <a:avLst/>
          </a:prstGeom>
        </p:spPr>
        <p:txBody>
          <a:bodyPr vert="horz" lIns="91440" tIns="45720" rIns="91440" bIns="45720" rtlCol="0">
            <a:noAutofit/>
          </a:bodyPr>
          <a:lstStyle/>
          <a:p>
            <a:pPr>
              <a:lnSpc>
                <a:spcPct val="110000"/>
              </a:lnSpc>
              <a:spcBef>
                <a:spcPct val="0"/>
              </a:spcBef>
              <a:spcAft>
                <a:spcPts val="600"/>
              </a:spcAft>
            </a:pPr>
            <a:r>
              <a:rPr lang="en-US" sz="6500" b="1" dirty="0"/>
              <a:t>Evil and Suffering</a:t>
            </a:r>
          </a:p>
        </p:txBody>
      </p:sp>
    </p:spTree>
    <p:extLst>
      <p:ext uri="{BB962C8B-B14F-4D97-AF65-F5344CB8AC3E}">
        <p14:creationId xmlns:p14="http://schemas.microsoft.com/office/powerpoint/2010/main" val="1644602311"/>
      </p:ext>
    </p:extLst>
  </p:cSld>
  <p:clrMapOvr>
    <a:overrideClrMapping bg1="dk1" tx1="lt1" bg2="dk2"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enetic response to starvation is passed down to at least three generations">
            <a:extLst>
              <a:ext uri="{FF2B5EF4-FFF2-40B4-BE49-F238E27FC236}">
                <a16:creationId xmlns:a16="http://schemas.microsoft.com/office/drawing/2014/main" id="{7FD932CF-FBBB-47FB-B05A-3B13FDDEF5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773"/>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0D58F3-6770-48D1-9CE8-41879827EC72}"/>
              </a:ext>
            </a:extLst>
          </p:cNvPr>
          <p:cNvSpPr txBox="1"/>
          <p:nvPr/>
        </p:nvSpPr>
        <p:spPr>
          <a:xfrm>
            <a:off x="353667" y="3037707"/>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dirty="0">
                <a:latin typeface="+mj-lt"/>
                <a:ea typeface="+mj-ea"/>
                <a:cs typeface="+mj-cs"/>
              </a:rPr>
              <a:t>Around 21,000 people die every DAY from starvation </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693135"/>
      </p:ext>
    </p:extLst>
  </p:cSld>
  <p:clrMapOvr>
    <a:overrideClrMapping bg1="dk1" tx1="lt1" bg2="dk2" tx2="lt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hat Was The Indian Ocean Tsunami of 2004?Meta Title - WorldAtlas">
            <a:extLst>
              <a:ext uri="{FF2B5EF4-FFF2-40B4-BE49-F238E27FC236}">
                <a16:creationId xmlns:a16="http://schemas.microsoft.com/office/drawing/2014/main" id="{D1B00479-FBFF-4326-ADA2-72E6F235E5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0" r="12253"/>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BE8EFCA-3C6F-4323-A052-CDCA98A12732}"/>
              </a:ext>
            </a:extLst>
          </p:cNvPr>
          <p:cNvSpPr txBox="1"/>
          <p:nvPr/>
        </p:nvSpPr>
        <p:spPr>
          <a:xfrm>
            <a:off x="462763" y="1034527"/>
            <a:ext cx="4290212" cy="3204134"/>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400" b="1" dirty="0">
                <a:latin typeface="+mj-lt"/>
                <a:ea typeface="+mj-ea"/>
                <a:cs typeface="+mj-cs"/>
              </a:rPr>
              <a:t>December 26, 2004, 280k people died in an earthquake tsunami in India </a:t>
            </a:r>
          </a:p>
        </p:txBody>
      </p:sp>
      <p:sp>
        <p:nvSpPr>
          <p:cNvPr id="81" name="Rectangle 8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53BC5C9-9DDC-4C20-96E5-A51A0B2AC323}"/>
              </a:ext>
            </a:extLst>
          </p:cNvPr>
          <p:cNvSpPr txBox="1"/>
          <p:nvPr/>
        </p:nvSpPr>
        <p:spPr>
          <a:xfrm>
            <a:off x="462763" y="4634710"/>
            <a:ext cx="4290212" cy="151288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mj-lt"/>
                <a:ea typeface="+mj-ea"/>
                <a:cs typeface="+mj-cs"/>
              </a:rPr>
              <a:t>Couldn’t God prevent it?</a:t>
            </a:r>
          </a:p>
        </p:txBody>
      </p:sp>
    </p:spTree>
    <p:extLst>
      <p:ext uri="{BB962C8B-B14F-4D97-AF65-F5344CB8AC3E}">
        <p14:creationId xmlns:p14="http://schemas.microsoft.com/office/powerpoint/2010/main" val="116495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Baby Angels Stock Photos - FreeImages.com">
            <a:extLst>
              <a:ext uri="{FF2B5EF4-FFF2-40B4-BE49-F238E27FC236}">
                <a16:creationId xmlns:a16="http://schemas.microsoft.com/office/drawing/2014/main" id="{7958AA65-AF40-4D5A-AA9F-A121DEBB32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22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C3706BE-256B-48E8-9C68-28CA692D42CF}"/>
              </a:ext>
            </a:extLst>
          </p:cNvPr>
          <p:cNvSpPr txBox="1"/>
          <p:nvPr/>
        </p:nvSpPr>
        <p:spPr>
          <a:xfrm>
            <a:off x="481029" y="933450"/>
            <a:ext cx="4494069" cy="350512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dirty="0">
                <a:latin typeface="+mj-lt"/>
                <a:ea typeface="+mj-ea"/>
                <a:cs typeface="+mj-cs"/>
              </a:rPr>
              <a:t>Nearly 3.0 million newborns die each year, while another 2.6 million die as stillborn children</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DBE76FD-4E33-4DF5-AEC6-6A2C88CB324B}"/>
              </a:ext>
            </a:extLst>
          </p:cNvPr>
          <p:cNvSpPr txBox="1"/>
          <p:nvPr/>
        </p:nvSpPr>
        <p:spPr>
          <a:xfrm>
            <a:off x="481028" y="4752975"/>
            <a:ext cx="5348272" cy="138790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dirty="0">
                <a:latin typeface="+mj-lt"/>
                <a:ea typeface="+mj-ea"/>
                <a:cs typeface="+mj-cs"/>
              </a:rPr>
              <a:t>“Why” is a question that makes sense</a:t>
            </a:r>
          </a:p>
        </p:txBody>
      </p:sp>
    </p:spTree>
    <p:extLst>
      <p:ext uri="{BB962C8B-B14F-4D97-AF65-F5344CB8AC3E}">
        <p14:creationId xmlns:p14="http://schemas.microsoft.com/office/powerpoint/2010/main" val="532154045"/>
      </p:ext>
    </p:extLst>
  </p:cSld>
  <p:clrMapOvr>
    <a:overrideClrMapping bg1="dk1" tx1="lt1" bg2="dk2" tx2="lt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 Better Way To Care For Seriously Ill Children And Their Families |  Cognoscenti">
            <a:extLst>
              <a:ext uri="{FF2B5EF4-FFF2-40B4-BE49-F238E27FC236}">
                <a16:creationId xmlns:a16="http://schemas.microsoft.com/office/drawing/2014/main" id="{8D3EBAAC-3D67-4BC7-A2C4-36B00DB06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07" r="24389"/>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D2AB57D-D267-4906-9C61-C9405FC3F839}"/>
              </a:ext>
            </a:extLst>
          </p:cNvPr>
          <p:cNvSpPr txBox="1"/>
          <p:nvPr/>
        </p:nvSpPr>
        <p:spPr>
          <a:xfrm>
            <a:off x="7896415" y="1189038"/>
            <a:ext cx="3933825"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dirty="0">
                <a:latin typeface="+mj-lt"/>
                <a:ea typeface="+mj-ea"/>
                <a:cs typeface="+mj-cs"/>
              </a:rPr>
              <a:t>Millions are suffering from terminal illnesses right now</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14A8773-7480-4616-BC0C-5A1685CB8E39}"/>
              </a:ext>
            </a:extLst>
          </p:cNvPr>
          <p:cNvSpPr txBox="1"/>
          <p:nvPr/>
        </p:nvSpPr>
        <p:spPr>
          <a:xfrm>
            <a:off x="7851648" y="4896855"/>
            <a:ext cx="3933825" cy="1583779"/>
          </a:xfrm>
          <a:prstGeom prst="rect">
            <a:avLst/>
          </a:prstGeom>
        </p:spPr>
        <p:txBody>
          <a:bodyPr vert="horz" lIns="91440" tIns="45720" rIns="91440" bIns="45720" rtlCol="0" anchor="b">
            <a:noAutofit/>
          </a:bodyPr>
          <a:lstStyle/>
          <a:p>
            <a:pPr>
              <a:lnSpc>
                <a:spcPct val="90000"/>
              </a:lnSpc>
              <a:spcBef>
                <a:spcPct val="0"/>
              </a:spcBef>
              <a:spcAft>
                <a:spcPts val="600"/>
              </a:spcAft>
            </a:pPr>
            <a:endParaRPr lang="en-US" sz="4800" dirty="0">
              <a:latin typeface="+mj-lt"/>
              <a:ea typeface="+mj-ea"/>
              <a:cs typeface="+mj-cs"/>
            </a:endParaRPr>
          </a:p>
        </p:txBody>
      </p:sp>
      <p:sp>
        <p:nvSpPr>
          <p:cNvPr id="13" name="TextBox 12">
            <a:extLst>
              <a:ext uri="{FF2B5EF4-FFF2-40B4-BE49-F238E27FC236}">
                <a16:creationId xmlns:a16="http://schemas.microsoft.com/office/drawing/2014/main" id="{230C1309-F36A-4CE5-BB73-6D3FF4326B4D}"/>
              </a:ext>
            </a:extLst>
          </p:cNvPr>
          <p:cNvSpPr txBox="1"/>
          <p:nvPr/>
        </p:nvSpPr>
        <p:spPr>
          <a:xfrm>
            <a:off x="7801259" y="4780743"/>
            <a:ext cx="4124136" cy="151062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latin typeface="+mj-lt"/>
                <a:ea typeface="+mj-ea"/>
                <a:cs typeface="+mj-cs"/>
              </a:rPr>
              <a:t>Why would God allow it?</a:t>
            </a:r>
          </a:p>
        </p:txBody>
      </p:sp>
    </p:spTree>
    <p:extLst>
      <p:ext uri="{BB962C8B-B14F-4D97-AF65-F5344CB8AC3E}">
        <p14:creationId xmlns:p14="http://schemas.microsoft.com/office/powerpoint/2010/main" val="29212019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7172" name="Picture 4" descr="Suffering, salvation, and the mystery of an imperfect world – Catholic  World Report">
            <a:extLst>
              <a:ext uri="{FF2B5EF4-FFF2-40B4-BE49-F238E27FC236}">
                <a16:creationId xmlns:a16="http://schemas.microsoft.com/office/drawing/2014/main" id="{7746E219-302C-42A9-9599-12DB0A3E69BB}"/>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BC8901-14EB-4103-A52D-1E4DD8322954}"/>
              </a:ext>
            </a:extLst>
          </p:cNvPr>
          <p:cNvSpPr txBox="1"/>
          <p:nvPr/>
        </p:nvSpPr>
        <p:spPr>
          <a:xfrm>
            <a:off x="841248" y="3337269"/>
            <a:ext cx="10509504" cy="2905686"/>
          </a:xfrm>
          <a:prstGeom prst="rect">
            <a:avLst/>
          </a:prstGeom>
        </p:spPr>
        <p:txBody>
          <a:bodyPr vert="horz" lIns="91440" tIns="45720" rIns="91440" bIns="45720" rtlCol="0">
            <a:noAutofit/>
          </a:bodyPr>
          <a:lstStyle/>
          <a:p>
            <a:pPr>
              <a:lnSpc>
                <a:spcPct val="110000"/>
              </a:lnSpc>
              <a:spcAft>
                <a:spcPts val="800"/>
              </a:spcAft>
            </a:pPr>
            <a:r>
              <a:rPr lang="en-US" sz="2800" dirty="0">
                <a:solidFill>
                  <a:srgbClr val="FFFFFF"/>
                </a:solidFill>
              </a:rPr>
              <a:t>“Were a stranger to drop suddenly into this world, I would show him as specimen of its ills, a hospital full of diseases, a prison crowded with malefactors and debtors, a field strewn with carcasses, a fleet floundering in the ocean a nation languishing under tyranny, famine or pestilence. Honestly, I don't see how you can possibly square with an ultimate purpose of love.”</a:t>
            </a:r>
          </a:p>
        </p:txBody>
      </p:sp>
      <p:sp>
        <p:nvSpPr>
          <p:cNvPr id="13" name="TextBox 12">
            <a:extLst>
              <a:ext uri="{FF2B5EF4-FFF2-40B4-BE49-F238E27FC236}">
                <a16:creationId xmlns:a16="http://schemas.microsoft.com/office/drawing/2014/main" id="{5E2DDF8D-1DBF-4EB5-9FBB-639CD876904E}"/>
              </a:ext>
            </a:extLst>
          </p:cNvPr>
          <p:cNvSpPr txBox="1"/>
          <p:nvPr/>
        </p:nvSpPr>
        <p:spPr>
          <a:xfrm>
            <a:off x="868679" y="1463169"/>
            <a:ext cx="8395393" cy="1015663"/>
          </a:xfrm>
          <a:prstGeom prst="rect">
            <a:avLst/>
          </a:prstGeom>
          <a:noFill/>
        </p:spPr>
        <p:txBody>
          <a:bodyPr wrap="square">
            <a:spAutoFit/>
          </a:bodyPr>
          <a:lstStyle/>
          <a:p>
            <a:r>
              <a:rPr lang="en-US" sz="6000" b="1" dirty="0">
                <a:solidFill>
                  <a:srgbClr val="FFFFFF"/>
                </a:solidFill>
              </a:rPr>
              <a:t>Atheist David Hume </a:t>
            </a:r>
            <a:endParaRPr lang="en-US" sz="6000" b="1" dirty="0"/>
          </a:p>
        </p:txBody>
      </p:sp>
    </p:spTree>
    <p:extLst>
      <p:ext uri="{BB962C8B-B14F-4D97-AF65-F5344CB8AC3E}">
        <p14:creationId xmlns:p14="http://schemas.microsoft.com/office/powerpoint/2010/main" val="6909008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0E6E392-3037-4812-9876-F6BF21B8BAB9}"/>
              </a:ext>
            </a:extLst>
          </p:cNvPr>
          <p:cNvSpPr txBox="1"/>
          <p:nvPr/>
        </p:nvSpPr>
        <p:spPr>
          <a:xfrm>
            <a:off x="411479" y="1059862"/>
            <a:ext cx="4498848" cy="1055752"/>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6000" b="1" dirty="0"/>
              <a:t>Hit Home</a:t>
            </a:r>
          </a:p>
        </p:txBody>
      </p:sp>
      <p:pic>
        <p:nvPicPr>
          <p:cNvPr id="6" name="Picture 6" descr="https://scontent-dft4-2.xx.fbcdn.net/v/t1.0-9/1450284_10151843695573315_1203951348_n.jpg?oh=ef88dc91d297de17d00fc42496c5b0b5&amp;oe=58B7EF48">
            <a:extLst>
              <a:ext uri="{FF2B5EF4-FFF2-40B4-BE49-F238E27FC236}">
                <a16:creationId xmlns:a16="http://schemas.microsoft.com/office/drawing/2014/main" id="{2EF2F119-2C7D-41AF-8723-B4B5CE7F49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7" r="1"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481C3C3-A286-43B9-BE9C-CBA058CA96EF}"/>
              </a:ext>
            </a:extLst>
          </p:cNvPr>
          <p:cNvSpPr txBox="1"/>
          <p:nvPr/>
        </p:nvSpPr>
        <p:spPr>
          <a:xfrm>
            <a:off x="356615" y="2474674"/>
            <a:ext cx="4720209" cy="1055752"/>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5000" dirty="0"/>
              <a:t>The picture here is taken on December 10th, 2013</a:t>
            </a:r>
          </a:p>
        </p:txBody>
      </p:sp>
    </p:spTree>
    <p:extLst>
      <p:ext uri="{BB962C8B-B14F-4D97-AF65-F5344CB8AC3E}">
        <p14:creationId xmlns:p14="http://schemas.microsoft.com/office/powerpoint/2010/main" val="21374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The Force | StarWars.com">
            <a:extLst>
              <a:ext uri="{FF2B5EF4-FFF2-40B4-BE49-F238E27FC236}">
                <a16:creationId xmlns:a16="http://schemas.microsoft.com/office/drawing/2014/main" id="{C65DAFDA-33EC-452D-BE1D-7A1EB47FDA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B9EA86D-D016-4609-9B7A-B076F8C688D6}"/>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000" b="1" dirty="0">
                <a:latin typeface="+mj-lt"/>
                <a:ea typeface="+mj-ea"/>
                <a:cs typeface="+mj-cs"/>
              </a:rPr>
              <a:t>God is Not Like the Force</a:t>
            </a:r>
          </a:p>
        </p:txBody>
      </p:sp>
      <p:sp>
        <p:nvSpPr>
          <p:cNvPr id="79"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8734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9A38EBA-6E97-44A4-B4B8-D9FB5D33F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10D04A-5276-484A-AD71-ED8BC67F58A3}"/>
              </a:ext>
            </a:extLst>
          </p:cNvPr>
          <p:cNvSpPr txBox="1"/>
          <p:nvPr/>
        </p:nvSpPr>
        <p:spPr>
          <a:xfrm>
            <a:off x="441479" y="884462"/>
            <a:ext cx="4502858"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500" b="1" dirty="0">
                <a:latin typeface="+mj-lt"/>
                <a:ea typeface="+mj-ea"/>
                <a:cs typeface="+mj-cs"/>
              </a:rPr>
              <a:t>One Day Later</a:t>
            </a:r>
          </a:p>
        </p:txBody>
      </p:sp>
      <p:sp>
        <p:nvSpPr>
          <p:cNvPr id="13" name="!!accent">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4805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F2E5D61-D522-43E1-91D5-45BC9F169869}"/>
              </a:ext>
            </a:extLst>
          </p:cNvPr>
          <p:cNvSpPr txBox="1"/>
          <p:nvPr/>
        </p:nvSpPr>
        <p:spPr>
          <a:xfrm>
            <a:off x="411480" y="2684095"/>
            <a:ext cx="4502858" cy="3492868"/>
          </a:xfrm>
          <a:prstGeom prst="rect">
            <a:avLst/>
          </a:prstGeom>
        </p:spPr>
        <p:txBody>
          <a:bodyPr vert="horz" lIns="91440" tIns="45720" rIns="91440" bIns="45720" rtlCol="0">
            <a:noAutofit/>
          </a:bodyPr>
          <a:lstStyle/>
          <a:p>
            <a:pPr algn="ctr">
              <a:lnSpc>
                <a:spcPct val="110000"/>
              </a:lnSpc>
              <a:spcBef>
                <a:spcPct val="0"/>
              </a:spcBef>
              <a:spcAft>
                <a:spcPts val="600"/>
              </a:spcAft>
            </a:pPr>
            <a:r>
              <a:rPr lang="en-US" sz="3600" dirty="0"/>
              <a:t>She had a stroke that night, they flew her to Children’s hospital ICU to save her life, and found a liver disease</a:t>
            </a:r>
          </a:p>
        </p:txBody>
      </p:sp>
      <p:pic>
        <p:nvPicPr>
          <p:cNvPr id="4" name="Picture 3">
            <a:extLst>
              <a:ext uri="{FF2B5EF4-FFF2-40B4-BE49-F238E27FC236}">
                <a16:creationId xmlns:a16="http://schemas.microsoft.com/office/drawing/2014/main" id="{5FB124C2-28F7-4685-B72A-0907E614B1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191" b="-1"/>
          <a:stretch/>
        </p:blipFill>
        <p:spPr>
          <a:xfrm rot="5400000">
            <a:off x="5359907" y="25906"/>
            <a:ext cx="6858001" cy="6806184"/>
          </a:xfrm>
          <a:prstGeom prst="rect">
            <a:avLst/>
          </a:prstGeom>
        </p:spPr>
      </p:pic>
    </p:spTree>
    <p:extLst>
      <p:ext uri="{BB962C8B-B14F-4D97-AF65-F5344CB8AC3E}">
        <p14:creationId xmlns:p14="http://schemas.microsoft.com/office/powerpoint/2010/main" val="2222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8194" name="Picture 2" descr="Where&amp;#39;s God in a World with Death and Suffering? | Answers in Genesis">
            <a:extLst>
              <a:ext uri="{FF2B5EF4-FFF2-40B4-BE49-F238E27FC236}">
                <a16:creationId xmlns:a16="http://schemas.microsoft.com/office/drawing/2014/main" id="{C99A3673-D723-49D2-85FB-6ECC96299DE4}"/>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7111" r="-1"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A45434-77D9-40D6-8663-2E7C8E305F5C}"/>
              </a:ext>
            </a:extLst>
          </p:cNvPr>
          <p:cNvSpPr txBox="1"/>
          <p:nvPr/>
        </p:nvSpPr>
        <p:spPr>
          <a:xfrm>
            <a:off x="841248" y="3203919"/>
            <a:ext cx="10509504" cy="2905686"/>
          </a:xfrm>
          <a:prstGeom prst="rect">
            <a:avLst/>
          </a:prstGeom>
        </p:spPr>
        <p:txBody>
          <a:bodyPr vert="horz" lIns="91440" tIns="45720" rIns="91440" bIns="45720" rtlCol="0">
            <a:noAutofit/>
          </a:bodyPr>
          <a:lstStyle/>
          <a:p>
            <a:pPr>
              <a:lnSpc>
                <a:spcPct val="110000"/>
              </a:lnSpc>
              <a:spcAft>
                <a:spcPts val="600"/>
              </a:spcAft>
            </a:pPr>
            <a:r>
              <a:rPr lang="en-US" sz="3500" b="0" i="0" dirty="0">
                <a:solidFill>
                  <a:srgbClr val="FFFFFF"/>
                </a:solidFill>
                <a:effectLst/>
              </a:rPr>
              <a:t>“Is God willing to prevent evil, but not able? Then he is not omnipotent. Is he able, but not willing? Then he is malevolent. Is he both able and willing? Then whence cometh evil? Is he neither able nor willing? Then why call him God?” </a:t>
            </a:r>
            <a:r>
              <a:rPr lang="en-US" sz="3500" i="0" dirty="0">
                <a:solidFill>
                  <a:srgbClr val="FFFFFF"/>
                </a:solidFill>
                <a:effectLst/>
              </a:rPr>
              <a:t>― </a:t>
            </a:r>
            <a:r>
              <a:rPr lang="en-US" sz="3500" i="0" u="none" strike="noStrike" dirty="0">
                <a:solidFill>
                  <a:srgbClr val="FFFFFF"/>
                </a:solidFill>
                <a:effectLst/>
              </a:rPr>
              <a:t>Epicurus</a:t>
            </a:r>
            <a:endParaRPr lang="en-US" sz="3500" dirty="0">
              <a:solidFill>
                <a:srgbClr val="FFFFFF"/>
              </a:solidFill>
            </a:endParaRPr>
          </a:p>
        </p:txBody>
      </p:sp>
      <p:sp>
        <p:nvSpPr>
          <p:cNvPr id="11" name="TextBox 10">
            <a:extLst>
              <a:ext uri="{FF2B5EF4-FFF2-40B4-BE49-F238E27FC236}">
                <a16:creationId xmlns:a16="http://schemas.microsoft.com/office/drawing/2014/main" id="{1F45394C-284A-45AF-AA2C-7F36923CF4D3}"/>
              </a:ext>
            </a:extLst>
          </p:cNvPr>
          <p:cNvSpPr txBox="1"/>
          <p:nvPr/>
        </p:nvSpPr>
        <p:spPr>
          <a:xfrm>
            <a:off x="893064" y="1690116"/>
            <a:ext cx="10509504" cy="947562"/>
          </a:xfrm>
          <a:prstGeom prst="rect">
            <a:avLst/>
          </a:prstGeom>
        </p:spPr>
        <p:txBody>
          <a:bodyPr vert="horz" lIns="91440" tIns="45720" rIns="91440" bIns="45720" rtlCol="0">
            <a:noAutofit/>
          </a:bodyPr>
          <a:lstStyle/>
          <a:p>
            <a:pPr>
              <a:lnSpc>
                <a:spcPct val="110000"/>
              </a:lnSpc>
              <a:spcAft>
                <a:spcPts val="600"/>
              </a:spcAft>
            </a:pPr>
            <a:r>
              <a:rPr lang="en-US" sz="5500" b="1" i="0" dirty="0">
                <a:solidFill>
                  <a:srgbClr val="FFFFFF"/>
                </a:solidFill>
                <a:effectLst/>
              </a:rPr>
              <a:t>What’s the Argument</a:t>
            </a:r>
            <a:endParaRPr lang="en-US" sz="5500" b="1" dirty="0">
              <a:solidFill>
                <a:srgbClr val="FFFFFF"/>
              </a:solidFill>
            </a:endParaRPr>
          </a:p>
        </p:txBody>
      </p:sp>
    </p:spTree>
    <p:extLst>
      <p:ext uri="{BB962C8B-B14F-4D97-AF65-F5344CB8AC3E}">
        <p14:creationId xmlns:p14="http://schemas.microsoft.com/office/powerpoint/2010/main" val="16305738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4,618 Rain Black Background Stock Photos, Pictures &amp;amp; Royalty-Free Images -  iStock">
            <a:extLst>
              <a:ext uri="{FF2B5EF4-FFF2-40B4-BE49-F238E27FC236}">
                <a16:creationId xmlns:a16="http://schemas.microsoft.com/office/drawing/2014/main" id="{51530613-C23B-45FD-8FD8-11BB061FA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E5B8563A-CF9A-4218-9C16-466FBE915D16}"/>
              </a:ext>
            </a:extLst>
          </p:cNvPr>
          <p:cNvGraphicFramePr>
            <a:graphicFrameLocks noGrp="1"/>
          </p:cNvGraphicFramePr>
          <p:nvPr>
            <p:extLst>
              <p:ext uri="{D42A27DB-BD31-4B8C-83A1-F6EECF244321}">
                <p14:modId xmlns:p14="http://schemas.microsoft.com/office/powerpoint/2010/main" val="3109184612"/>
              </p:ext>
            </p:extLst>
          </p:nvPr>
        </p:nvGraphicFramePr>
        <p:xfrm>
          <a:off x="3706090" y="1554480"/>
          <a:ext cx="6017038" cy="5303520"/>
        </p:xfrm>
        <a:graphic>
          <a:graphicData uri="http://schemas.openxmlformats.org/drawingml/2006/table">
            <a:tbl>
              <a:tblPr firstRow="1" bandRow="1">
                <a:tableStyleId>{8A107856-5554-42FB-B03E-39F5DBC370BA}</a:tableStyleId>
              </a:tblPr>
              <a:tblGrid>
                <a:gridCol w="3008519">
                  <a:extLst>
                    <a:ext uri="{9D8B030D-6E8A-4147-A177-3AD203B41FA5}">
                      <a16:colId xmlns:a16="http://schemas.microsoft.com/office/drawing/2014/main" val="20000"/>
                    </a:ext>
                  </a:extLst>
                </a:gridCol>
                <a:gridCol w="3008519">
                  <a:extLst>
                    <a:ext uri="{9D8B030D-6E8A-4147-A177-3AD203B41FA5}">
                      <a16:colId xmlns:a16="http://schemas.microsoft.com/office/drawing/2014/main" val="20001"/>
                    </a:ext>
                  </a:extLst>
                </a:gridCol>
              </a:tblGrid>
              <a:tr h="2400300">
                <a:tc>
                  <a:txBody>
                    <a:bodyPr/>
                    <a:lstStyle/>
                    <a:p>
                      <a:pPr algn="ctr"/>
                      <a:r>
                        <a:rPr lang="en-US" sz="4200" dirty="0"/>
                        <a:t>Why is there evil in the world?</a:t>
                      </a:r>
                    </a:p>
                  </a:txBody>
                  <a:tcPr/>
                </a:tc>
                <a:tc>
                  <a:txBody>
                    <a:bodyPr/>
                    <a:lstStyle/>
                    <a:p>
                      <a:pPr algn="ctr"/>
                      <a:r>
                        <a:rPr lang="en-US" sz="4200" dirty="0"/>
                        <a:t>God is Malevolent</a:t>
                      </a:r>
                      <a:r>
                        <a:rPr lang="en-US" sz="4200" baseline="0" dirty="0"/>
                        <a:t> and evil</a:t>
                      </a:r>
                      <a:endParaRPr lang="en-US" sz="4200" dirty="0"/>
                    </a:p>
                  </a:txBody>
                  <a:tcPr/>
                </a:tc>
                <a:extLst>
                  <a:ext uri="{0D108BD9-81ED-4DB2-BD59-A6C34878D82A}">
                    <a16:rowId xmlns:a16="http://schemas.microsoft.com/office/drawing/2014/main" val="10000"/>
                  </a:ext>
                </a:extLst>
              </a:tr>
              <a:tr h="2400300">
                <a:tc>
                  <a:txBody>
                    <a:bodyPr/>
                    <a:lstStyle/>
                    <a:p>
                      <a:pPr algn="ctr"/>
                      <a:endParaRPr lang="en-US" sz="1000" b="1" dirty="0"/>
                    </a:p>
                    <a:p>
                      <a:pPr algn="ctr"/>
                      <a:r>
                        <a:rPr lang="en-US" sz="4000" b="1" dirty="0"/>
                        <a:t>God is </a:t>
                      </a:r>
                    </a:p>
                    <a:p>
                      <a:pPr algn="ctr"/>
                      <a:r>
                        <a:rPr lang="en-US" sz="4000" b="1" dirty="0"/>
                        <a:t>not all powerful</a:t>
                      </a:r>
                    </a:p>
                  </a:txBody>
                  <a:tcPr/>
                </a:tc>
                <a:tc>
                  <a:txBody>
                    <a:bodyPr/>
                    <a:lstStyle/>
                    <a:p>
                      <a:pPr algn="ctr"/>
                      <a:r>
                        <a:rPr lang="en-US" sz="4200" b="1" dirty="0"/>
                        <a:t>Why Call</a:t>
                      </a:r>
                      <a:r>
                        <a:rPr lang="en-US" sz="4200" b="1" baseline="0" dirty="0"/>
                        <a:t> Him God in this case?</a:t>
                      </a:r>
                      <a:endParaRPr lang="en-US" sz="4200" b="1" dirty="0"/>
                    </a:p>
                  </a:txBody>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CE52BC0B-1C42-468E-AB43-FC06C2C9597C}"/>
              </a:ext>
            </a:extLst>
          </p:cNvPr>
          <p:cNvSpPr txBox="1"/>
          <p:nvPr/>
        </p:nvSpPr>
        <p:spPr>
          <a:xfrm>
            <a:off x="3832697" y="210680"/>
            <a:ext cx="2591955" cy="1200329"/>
          </a:xfrm>
          <a:prstGeom prst="rect">
            <a:avLst/>
          </a:prstGeom>
          <a:solidFill>
            <a:schemeClr val="accent4">
              <a:lumMod val="20000"/>
              <a:lumOff val="80000"/>
            </a:schemeClr>
          </a:solidFill>
          <a:ln w="28575">
            <a:solidFill>
              <a:srgbClr val="FF0000"/>
            </a:solidFill>
          </a:ln>
        </p:spPr>
        <p:txBody>
          <a:bodyPr wrap="square" rtlCol="0">
            <a:spAutoFit/>
          </a:bodyPr>
          <a:lstStyle/>
          <a:p>
            <a:pPr algn="ctr"/>
            <a:r>
              <a:rPr lang="en-US" sz="3600" dirty="0"/>
              <a:t>Willing to Prevent Evil</a:t>
            </a:r>
          </a:p>
        </p:txBody>
      </p:sp>
      <p:sp>
        <p:nvSpPr>
          <p:cNvPr id="6" name="TextBox 5">
            <a:extLst>
              <a:ext uri="{FF2B5EF4-FFF2-40B4-BE49-F238E27FC236}">
                <a16:creationId xmlns:a16="http://schemas.microsoft.com/office/drawing/2014/main" id="{B5F4AED4-851F-4F2D-BE5F-288753EFCCB8}"/>
              </a:ext>
            </a:extLst>
          </p:cNvPr>
          <p:cNvSpPr txBox="1"/>
          <p:nvPr/>
        </p:nvSpPr>
        <p:spPr>
          <a:xfrm>
            <a:off x="6935095" y="210680"/>
            <a:ext cx="2687519" cy="1200329"/>
          </a:xfrm>
          <a:prstGeom prst="rect">
            <a:avLst/>
          </a:prstGeom>
          <a:solidFill>
            <a:schemeClr val="accent4">
              <a:lumMod val="20000"/>
              <a:lumOff val="80000"/>
            </a:schemeClr>
          </a:solidFill>
          <a:ln w="28575">
            <a:solidFill>
              <a:srgbClr val="FF0000"/>
            </a:solidFill>
          </a:ln>
        </p:spPr>
        <p:txBody>
          <a:bodyPr wrap="square" rtlCol="0">
            <a:spAutoFit/>
          </a:bodyPr>
          <a:lstStyle/>
          <a:p>
            <a:pPr algn="ctr"/>
            <a:r>
              <a:rPr lang="en-US" sz="3600" dirty="0"/>
              <a:t>Unwilling to Prevent Evil</a:t>
            </a:r>
          </a:p>
        </p:txBody>
      </p:sp>
      <p:sp>
        <p:nvSpPr>
          <p:cNvPr id="7" name="TextBox 6">
            <a:extLst>
              <a:ext uri="{FF2B5EF4-FFF2-40B4-BE49-F238E27FC236}">
                <a16:creationId xmlns:a16="http://schemas.microsoft.com/office/drawing/2014/main" id="{DC21EA2B-AAEA-4F61-8155-7A22CC4D7201}"/>
              </a:ext>
            </a:extLst>
          </p:cNvPr>
          <p:cNvSpPr txBox="1"/>
          <p:nvPr/>
        </p:nvSpPr>
        <p:spPr>
          <a:xfrm>
            <a:off x="965100" y="1925693"/>
            <a:ext cx="2486161" cy="1754326"/>
          </a:xfrm>
          <a:prstGeom prst="rect">
            <a:avLst/>
          </a:prstGeom>
          <a:solidFill>
            <a:schemeClr val="accent4">
              <a:lumMod val="20000"/>
              <a:lumOff val="80000"/>
            </a:schemeClr>
          </a:solidFill>
          <a:ln w="28575">
            <a:solidFill>
              <a:srgbClr val="FF0000"/>
            </a:solidFill>
          </a:ln>
        </p:spPr>
        <p:txBody>
          <a:bodyPr wrap="square" rtlCol="0">
            <a:spAutoFit/>
          </a:bodyPr>
          <a:lstStyle/>
          <a:p>
            <a:pPr algn="ctr"/>
            <a:r>
              <a:rPr lang="en-US" sz="3600" dirty="0"/>
              <a:t>Able to Prevent Evil</a:t>
            </a:r>
          </a:p>
        </p:txBody>
      </p:sp>
      <p:sp>
        <p:nvSpPr>
          <p:cNvPr id="8" name="TextBox 7">
            <a:extLst>
              <a:ext uri="{FF2B5EF4-FFF2-40B4-BE49-F238E27FC236}">
                <a16:creationId xmlns:a16="http://schemas.microsoft.com/office/drawing/2014/main" id="{D4ACD25F-04F3-4ED3-B85C-33D2DABEFFC9}"/>
              </a:ext>
            </a:extLst>
          </p:cNvPr>
          <p:cNvSpPr txBox="1"/>
          <p:nvPr/>
        </p:nvSpPr>
        <p:spPr>
          <a:xfrm>
            <a:off x="965100" y="4676874"/>
            <a:ext cx="2472937" cy="1754326"/>
          </a:xfrm>
          <a:prstGeom prst="rect">
            <a:avLst/>
          </a:prstGeom>
          <a:solidFill>
            <a:schemeClr val="accent4">
              <a:lumMod val="20000"/>
              <a:lumOff val="80000"/>
            </a:schemeClr>
          </a:solidFill>
          <a:ln w="28575">
            <a:solidFill>
              <a:srgbClr val="FF0000"/>
            </a:solidFill>
          </a:ln>
        </p:spPr>
        <p:txBody>
          <a:bodyPr wrap="square" rtlCol="0">
            <a:spAutoFit/>
          </a:bodyPr>
          <a:lstStyle/>
          <a:p>
            <a:pPr algn="ctr"/>
            <a:r>
              <a:rPr lang="en-US" sz="3600" dirty="0"/>
              <a:t>Unable to Prevent Evil</a:t>
            </a:r>
          </a:p>
        </p:txBody>
      </p:sp>
      <p:cxnSp>
        <p:nvCxnSpPr>
          <p:cNvPr id="9" name="Straight Connector 8">
            <a:extLst>
              <a:ext uri="{FF2B5EF4-FFF2-40B4-BE49-F238E27FC236}">
                <a16:creationId xmlns:a16="http://schemas.microsoft.com/office/drawing/2014/main" id="{69B0C259-4228-41CF-9778-623097A68D5E}"/>
              </a:ext>
            </a:extLst>
          </p:cNvPr>
          <p:cNvCxnSpPr>
            <a:cxnSpLocks/>
          </p:cNvCxnSpPr>
          <p:nvPr/>
        </p:nvCxnSpPr>
        <p:spPr>
          <a:xfrm flipH="1">
            <a:off x="6701909" y="0"/>
            <a:ext cx="12700"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3BF059-824F-4CAD-97F0-E44A69537894}"/>
              </a:ext>
            </a:extLst>
          </p:cNvPr>
          <p:cNvCxnSpPr>
            <a:cxnSpLocks/>
          </p:cNvCxnSpPr>
          <p:nvPr/>
        </p:nvCxnSpPr>
        <p:spPr>
          <a:xfrm>
            <a:off x="64655" y="4206240"/>
            <a:ext cx="121273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0731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The Number 40 in the Bible | Guideposts">
            <a:extLst>
              <a:ext uri="{FF2B5EF4-FFF2-40B4-BE49-F238E27FC236}">
                <a16:creationId xmlns:a16="http://schemas.microsoft.com/office/drawing/2014/main" id="{ED10EDDD-9FE0-4B16-B638-944B53723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9903893-CE5C-4B28-8B23-50BB2CC96A19}"/>
              </a:ext>
            </a:extLst>
          </p:cNvPr>
          <p:cNvSpPr/>
          <p:nvPr/>
        </p:nvSpPr>
        <p:spPr>
          <a:xfrm>
            <a:off x="578652" y="459588"/>
            <a:ext cx="11034696" cy="2215991"/>
          </a:xfrm>
          <a:prstGeom prst="rect">
            <a:avLst/>
          </a:prstGeom>
        </p:spPr>
        <p:txBody>
          <a:bodyPr wrap="square">
            <a:spAutoFit/>
          </a:bodyPr>
          <a:lstStyle/>
          <a:p>
            <a:pPr algn="ctr"/>
            <a:r>
              <a:rPr lang="en-US" sz="4600" b="0" i="0" dirty="0">
                <a:effectLst/>
                <a:latin typeface="Times New Roman" panose="02020603050405020304" pitchFamily="18" charset="0"/>
                <a:cs typeface="Times New Roman" panose="02020603050405020304" pitchFamily="18" charset="0"/>
              </a:rPr>
              <a:t>Jeremiah 10:6: “Inasmuch as </a:t>
            </a:r>
            <a:r>
              <a:rPr lang="en-US" sz="4600" b="0" i="1" dirty="0">
                <a:effectLst/>
                <a:latin typeface="Times New Roman" panose="02020603050405020304" pitchFamily="18" charset="0"/>
                <a:cs typeface="Times New Roman" panose="02020603050405020304" pitchFamily="18" charset="0"/>
              </a:rPr>
              <a:t>there is</a:t>
            </a:r>
            <a:r>
              <a:rPr lang="en-US" sz="4600" b="0" i="0" dirty="0">
                <a:effectLst/>
                <a:latin typeface="Times New Roman" panose="02020603050405020304" pitchFamily="18" charset="0"/>
                <a:cs typeface="Times New Roman" panose="02020603050405020304" pitchFamily="18" charset="0"/>
              </a:rPr>
              <a:t> none like You, O </a:t>
            </a:r>
            <a:r>
              <a:rPr lang="en-US" sz="4600" b="0" i="0" cap="small" dirty="0">
                <a:effectLst/>
                <a:latin typeface="Times New Roman" panose="02020603050405020304" pitchFamily="18" charset="0"/>
                <a:cs typeface="Times New Roman" panose="02020603050405020304" pitchFamily="18" charset="0"/>
              </a:rPr>
              <a:t>Lord</a:t>
            </a:r>
            <a:r>
              <a:rPr lang="en-US" sz="4600" dirty="0">
                <a:latin typeface="Times New Roman" panose="02020603050405020304" pitchFamily="18" charset="0"/>
                <a:cs typeface="Times New Roman" panose="02020603050405020304" pitchFamily="18" charset="0"/>
              </a:rPr>
              <a:t> (You are great, and Your name is great in might)”</a:t>
            </a:r>
            <a:endParaRPr lang="en-US" sz="46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494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he Number 40 in the Bible | Guideposts">
            <a:extLst>
              <a:ext uri="{FF2B5EF4-FFF2-40B4-BE49-F238E27FC236}">
                <a16:creationId xmlns:a16="http://schemas.microsoft.com/office/drawing/2014/main" id="{ED10EDDD-9FE0-4B16-B638-944B53723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9903893-CE5C-4B28-8B23-50BB2CC96A19}"/>
              </a:ext>
            </a:extLst>
          </p:cNvPr>
          <p:cNvSpPr/>
          <p:nvPr/>
        </p:nvSpPr>
        <p:spPr>
          <a:xfrm>
            <a:off x="578652" y="459588"/>
            <a:ext cx="11034696" cy="1508105"/>
          </a:xfrm>
          <a:prstGeom prst="rect">
            <a:avLst/>
          </a:prstGeom>
        </p:spPr>
        <p:txBody>
          <a:bodyPr wrap="square">
            <a:spAutoFit/>
          </a:bodyPr>
          <a:lstStyle/>
          <a:p>
            <a:pPr algn="ctr"/>
            <a:r>
              <a:rPr lang="en-US" sz="4600" dirty="0">
                <a:latin typeface="Times New Roman" panose="02020603050405020304" pitchFamily="18" charset="0"/>
                <a:cs typeface="Times New Roman" panose="02020603050405020304" pitchFamily="18" charset="0"/>
              </a:rPr>
              <a:t>1 John 4:8: “He who does not love does not know God, for God is love.”</a:t>
            </a:r>
          </a:p>
        </p:txBody>
      </p:sp>
    </p:spTree>
    <p:extLst>
      <p:ext uri="{BB962C8B-B14F-4D97-AF65-F5344CB8AC3E}">
        <p14:creationId xmlns:p14="http://schemas.microsoft.com/office/powerpoint/2010/main" val="202001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2290" name="Picture 2" descr="Sickness Pictures | Download Free Images on Unsplash">
            <a:extLst>
              <a:ext uri="{FF2B5EF4-FFF2-40B4-BE49-F238E27FC236}">
                <a16:creationId xmlns:a16="http://schemas.microsoft.com/office/drawing/2014/main" id="{71081025-1DCD-44BA-B74B-5D38F7917373}"/>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2140" b="359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62639CB-738A-47A0-8A99-FCF81D204ABB}"/>
              </a:ext>
            </a:extLst>
          </p:cNvPr>
          <p:cNvSpPr txBox="1"/>
          <p:nvPr/>
        </p:nvSpPr>
        <p:spPr>
          <a:xfrm>
            <a:off x="841248" y="3156294"/>
            <a:ext cx="10509504" cy="2905686"/>
          </a:xfrm>
          <a:prstGeom prst="rect">
            <a:avLst/>
          </a:prstGeom>
        </p:spPr>
        <p:txBody>
          <a:bodyPr vert="horz" lIns="91440" tIns="45720" rIns="91440" bIns="45720" rtlCol="0">
            <a:noAutofit/>
          </a:bodyPr>
          <a:lstStyle/>
          <a:p>
            <a:pPr>
              <a:lnSpc>
                <a:spcPct val="110000"/>
              </a:lnSpc>
              <a:spcAft>
                <a:spcPts val="800"/>
              </a:spcAft>
            </a:pPr>
            <a:r>
              <a:rPr lang="en-US" sz="2400" dirty="0">
                <a:solidFill>
                  <a:srgbClr val="FFFFFF"/>
                </a:solidFill>
              </a:rPr>
              <a:t>“It is not science that has led me to doubt the purpose of God. It is the state of the world. It is the pitiful unending struggle for existence among the nations. It is the collapse of our idealisms before the brute facts of force and chaos. It is the feeling that there is something demonic in the heart of things which is working against us; that there is a radical twist in the very constitution of the universe which will always defeat man's hopes. make havoc of his dreams and bring his pathetic optimism crashing in disaster. Purpose? Look at the world. That settles it.”</a:t>
            </a:r>
            <a:endParaRPr lang="en-US" sz="2400" dirty="0">
              <a:solidFill>
                <a:srgbClr val="FFFFFF"/>
              </a:solidFill>
              <a:effectLst/>
            </a:endParaRPr>
          </a:p>
        </p:txBody>
      </p:sp>
      <p:sp>
        <p:nvSpPr>
          <p:cNvPr id="20" name="TextBox 19">
            <a:extLst>
              <a:ext uri="{FF2B5EF4-FFF2-40B4-BE49-F238E27FC236}">
                <a16:creationId xmlns:a16="http://schemas.microsoft.com/office/drawing/2014/main" id="{BC75B5AB-C668-499A-AC95-7CA6D8577212}"/>
              </a:ext>
            </a:extLst>
          </p:cNvPr>
          <p:cNvSpPr txBox="1"/>
          <p:nvPr/>
        </p:nvSpPr>
        <p:spPr>
          <a:xfrm>
            <a:off x="868680" y="1612173"/>
            <a:ext cx="6172200" cy="980910"/>
          </a:xfrm>
          <a:prstGeom prst="rect">
            <a:avLst/>
          </a:prstGeom>
          <a:noFill/>
        </p:spPr>
        <p:txBody>
          <a:bodyPr wrap="square">
            <a:spAutoFit/>
          </a:bodyPr>
          <a:lstStyle/>
          <a:p>
            <a:pPr>
              <a:lnSpc>
                <a:spcPct val="110000"/>
              </a:lnSpc>
              <a:spcAft>
                <a:spcPts val="800"/>
              </a:spcAft>
            </a:pPr>
            <a:r>
              <a:rPr lang="en-US" sz="5600" dirty="0">
                <a:solidFill>
                  <a:srgbClr val="FFFFFF"/>
                </a:solidFill>
              </a:rPr>
              <a:t>Albert Camos</a:t>
            </a:r>
            <a:endParaRPr lang="en-US" sz="5600" dirty="0">
              <a:solidFill>
                <a:srgbClr val="FFFFFF"/>
              </a:solidFill>
              <a:effectLst/>
            </a:endParaRPr>
          </a:p>
        </p:txBody>
      </p:sp>
    </p:spTree>
    <p:extLst>
      <p:ext uri="{BB962C8B-B14F-4D97-AF65-F5344CB8AC3E}">
        <p14:creationId xmlns:p14="http://schemas.microsoft.com/office/powerpoint/2010/main" val="22226180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he Number 40 in the Bible | Guideposts">
            <a:extLst>
              <a:ext uri="{FF2B5EF4-FFF2-40B4-BE49-F238E27FC236}">
                <a16:creationId xmlns:a16="http://schemas.microsoft.com/office/drawing/2014/main" id="{ED10EDDD-9FE0-4B16-B638-944B53723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9903893-CE5C-4B28-8B23-50BB2CC96A19}"/>
              </a:ext>
            </a:extLst>
          </p:cNvPr>
          <p:cNvSpPr/>
          <p:nvPr/>
        </p:nvSpPr>
        <p:spPr>
          <a:xfrm>
            <a:off x="578652" y="459588"/>
            <a:ext cx="11034696" cy="2215991"/>
          </a:xfrm>
          <a:prstGeom prst="rect">
            <a:avLst/>
          </a:prstGeom>
        </p:spPr>
        <p:txBody>
          <a:bodyPr wrap="square">
            <a:spAutoFit/>
          </a:bodyPr>
          <a:lstStyle/>
          <a:p>
            <a:pPr algn="ctr"/>
            <a:r>
              <a:rPr lang="en-US" sz="4600" dirty="0">
                <a:cs typeface="Times New Roman" panose="02020603050405020304" pitchFamily="18" charset="0"/>
              </a:rPr>
              <a:t>Proverbs 18:17: “The first </a:t>
            </a:r>
            <a:r>
              <a:rPr lang="en-US" sz="4600" i="1" dirty="0">
                <a:cs typeface="Times New Roman" panose="02020603050405020304" pitchFamily="18" charset="0"/>
              </a:rPr>
              <a:t>one</a:t>
            </a:r>
            <a:r>
              <a:rPr lang="en-US" sz="4600" dirty="0">
                <a:cs typeface="Times New Roman" panose="02020603050405020304" pitchFamily="18" charset="0"/>
              </a:rPr>
              <a:t> to plead his cause </a:t>
            </a:r>
            <a:r>
              <a:rPr lang="en-US" sz="4600" i="1" dirty="0">
                <a:cs typeface="Times New Roman" panose="02020603050405020304" pitchFamily="18" charset="0"/>
              </a:rPr>
              <a:t>seems</a:t>
            </a:r>
            <a:r>
              <a:rPr lang="en-US" sz="4600" dirty="0">
                <a:cs typeface="Times New Roman" panose="02020603050405020304" pitchFamily="18" charset="0"/>
              </a:rPr>
              <a:t> right, Until his neighbor comes and examines him.”</a:t>
            </a:r>
          </a:p>
        </p:txBody>
      </p:sp>
    </p:spTree>
    <p:extLst>
      <p:ext uri="{BB962C8B-B14F-4D97-AF65-F5344CB8AC3E}">
        <p14:creationId xmlns:p14="http://schemas.microsoft.com/office/powerpoint/2010/main" val="354762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4,618 Rain Black Background Stock Photos, Pictures &amp;amp; Royalty-Free Images -  iStock">
            <a:extLst>
              <a:ext uri="{FF2B5EF4-FFF2-40B4-BE49-F238E27FC236}">
                <a16:creationId xmlns:a16="http://schemas.microsoft.com/office/drawing/2014/main" id="{51530613-C23B-45FD-8FD8-11BB061FA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E5B8563A-CF9A-4218-9C16-466FBE915D16}"/>
              </a:ext>
            </a:extLst>
          </p:cNvPr>
          <p:cNvGraphicFramePr>
            <a:graphicFrameLocks noGrp="1"/>
          </p:cNvGraphicFramePr>
          <p:nvPr/>
        </p:nvGraphicFramePr>
        <p:xfrm>
          <a:off x="3706090" y="1554480"/>
          <a:ext cx="6017038" cy="5303520"/>
        </p:xfrm>
        <a:graphic>
          <a:graphicData uri="http://schemas.openxmlformats.org/drawingml/2006/table">
            <a:tbl>
              <a:tblPr firstRow="1" bandRow="1">
                <a:tableStyleId>{8A107856-5554-42FB-B03E-39F5DBC370BA}</a:tableStyleId>
              </a:tblPr>
              <a:tblGrid>
                <a:gridCol w="3008519">
                  <a:extLst>
                    <a:ext uri="{9D8B030D-6E8A-4147-A177-3AD203B41FA5}">
                      <a16:colId xmlns:a16="http://schemas.microsoft.com/office/drawing/2014/main" val="20000"/>
                    </a:ext>
                  </a:extLst>
                </a:gridCol>
                <a:gridCol w="3008519">
                  <a:extLst>
                    <a:ext uri="{9D8B030D-6E8A-4147-A177-3AD203B41FA5}">
                      <a16:colId xmlns:a16="http://schemas.microsoft.com/office/drawing/2014/main" val="20001"/>
                    </a:ext>
                  </a:extLst>
                </a:gridCol>
              </a:tblGrid>
              <a:tr h="2400300">
                <a:tc>
                  <a:txBody>
                    <a:bodyPr/>
                    <a:lstStyle/>
                    <a:p>
                      <a:pPr algn="ctr"/>
                      <a:r>
                        <a:rPr lang="en-US" sz="4200" dirty="0"/>
                        <a:t>Why is there evil in the world?</a:t>
                      </a:r>
                    </a:p>
                  </a:txBody>
                  <a:tcPr/>
                </a:tc>
                <a:tc>
                  <a:txBody>
                    <a:bodyPr/>
                    <a:lstStyle/>
                    <a:p>
                      <a:pPr algn="ctr"/>
                      <a:r>
                        <a:rPr lang="en-US" sz="4200" dirty="0"/>
                        <a:t>God is Malevolent</a:t>
                      </a:r>
                      <a:r>
                        <a:rPr lang="en-US" sz="4200" baseline="0" dirty="0"/>
                        <a:t> and evil</a:t>
                      </a:r>
                      <a:endParaRPr lang="en-US" sz="4200" dirty="0"/>
                    </a:p>
                  </a:txBody>
                  <a:tcPr/>
                </a:tc>
                <a:extLst>
                  <a:ext uri="{0D108BD9-81ED-4DB2-BD59-A6C34878D82A}">
                    <a16:rowId xmlns:a16="http://schemas.microsoft.com/office/drawing/2014/main" val="10000"/>
                  </a:ext>
                </a:extLst>
              </a:tr>
              <a:tr h="2400300">
                <a:tc>
                  <a:txBody>
                    <a:bodyPr/>
                    <a:lstStyle/>
                    <a:p>
                      <a:pPr algn="ctr"/>
                      <a:endParaRPr lang="en-US" sz="1000" b="1" dirty="0"/>
                    </a:p>
                    <a:p>
                      <a:pPr algn="ctr"/>
                      <a:r>
                        <a:rPr lang="en-US" sz="4000" b="1" dirty="0"/>
                        <a:t>God is </a:t>
                      </a:r>
                    </a:p>
                    <a:p>
                      <a:pPr algn="ctr"/>
                      <a:r>
                        <a:rPr lang="en-US" sz="4000" b="1" dirty="0"/>
                        <a:t>not all powerful</a:t>
                      </a:r>
                    </a:p>
                  </a:txBody>
                  <a:tcPr/>
                </a:tc>
                <a:tc>
                  <a:txBody>
                    <a:bodyPr/>
                    <a:lstStyle/>
                    <a:p>
                      <a:pPr algn="ctr"/>
                      <a:r>
                        <a:rPr lang="en-US" sz="4200" b="1" dirty="0"/>
                        <a:t>Why Call</a:t>
                      </a:r>
                      <a:r>
                        <a:rPr lang="en-US" sz="4200" b="1" baseline="0" dirty="0"/>
                        <a:t> Him God in this case?</a:t>
                      </a:r>
                      <a:endParaRPr lang="en-US" sz="4200" b="1" dirty="0"/>
                    </a:p>
                  </a:txBody>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CE52BC0B-1C42-468E-AB43-FC06C2C9597C}"/>
              </a:ext>
            </a:extLst>
          </p:cNvPr>
          <p:cNvSpPr txBox="1"/>
          <p:nvPr/>
        </p:nvSpPr>
        <p:spPr>
          <a:xfrm>
            <a:off x="3832697" y="210680"/>
            <a:ext cx="2591955" cy="1200329"/>
          </a:xfrm>
          <a:prstGeom prst="rect">
            <a:avLst/>
          </a:prstGeom>
          <a:solidFill>
            <a:schemeClr val="accent4">
              <a:lumMod val="20000"/>
              <a:lumOff val="80000"/>
            </a:schemeClr>
          </a:solidFill>
          <a:ln w="28575">
            <a:solidFill>
              <a:srgbClr val="FF0000"/>
            </a:solidFill>
          </a:ln>
        </p:spPr>
        <p:txBody>
          <a:bodyPr wrap="square" rtlCol="0">
            <a:spAutoFit/>
          </a:bodyPr>
          <a:lstStyle/>
          <a:p>
            <a:pPr algn="ctr"/>
            <a:r>
              <a:rPr lang="en-US" sz="3600" dirty="0"/>
              <a:t>Willing to Prevent Evil</a:t>
            </a:r>
          </a:p>
        </p:txBody>
      </p:sp>
      <p:sp>
        <p:nvSpPr>
          <p:cNvPr id="6" name="TextBox 5">
            <a:extLst>
              <a:ext uri="{FF2B5EF4-FFF2-40B4-BE49-F238E27FC236}">
                <a16:creationId xmlns:a16="http://schemas.microsoft.com/office/drawing/2014/main" id="{B5F4AED4-851F-4F2D-BE5F-288753EFCCB8}"/>
              </a:ext>
            </a:extLst>
          </p:cNvPr>
          <p:cNvSpPr txBox="1"/>
          <p:nvPr/>
        </p:nvSpPr>
        <p:spPr>
          <a:xfrm>
            <a:off x="6935095" y="210680"/>
            <a:ext cx="2687519" cy="1200329"/>
          </a:xfrm>
          <a:prstGeom prst="rect">
            <a:avLst/>
          </a:prstGeom>
          <a:solidFill>
            <a:schemeClr val="accent4">
              <a:lumMod val="20000"/>
              <a:lumOff val="80000"/>
            </a:schemeClr>
          </a:solidFill>
          <a:ln w="28575">
            <a:solidFill>
              <a:srgbClr val="FF0000"/>
            </a:solidFill>
          </a:ln>
        </p:spPr>
        <p:txBody>
          <a:bodyPr wrap="square" rtlCol="0">
            <a:spAutoFit/>
          </a:bodyPr>
          <a:lstStyle/>
          <a:p>
            <a:pPr algn="ctr"/>
            <a:r>
              <a:rPr lang="en-US" sz="3600" dirty="0"/>
              <a:t>Unwilling to Prevent Evil</a:t>
            </a:r>
          </a:p>
        </p:txBody>
      </p:sp>
      <p:sp>
        <p:nvSpPr>
          <p:cNvPr id="7" name="TextBox 6">
            <a:extLst>
              <a:ext uri="{FF2B5EF4-FFF2-40B4-BE49-F238E27FC236}">
                <a16:creationId xmlns:a16="http://schemas.microsoft.com/office/drawing/2014/main" id="{DC21EA2B-AAEA-4F61-8155-7A22CC4D7201}"/>
              </a:ext>
            </a:extLst>
          </p:cNvPr>
          <p:cNvSpPr txBox="1"/>
          <p:nvPr/>
        </p:nvSpPr>
        <p:spPr>
          <a:xfrm>
            <a:off x="965100" y="1925693"/>
            <a:ext cx="2486161" cy="1754326"/>
          </a:xfrm>
          <a:prstGeom prst="rect">
            <a:avLst/>
          </a:prstGeom>
          <a:solidFill>
            <a:schemeClr val="accent4">
              <a:lumMod val="20000"/>
              <a:lumOff val="80000"/>
            </a:schemeClr>
          </a:solidFill>
          <a:ln w="28575">
            <a:solidFill>
              <a:srgbClr val="FF0000"/>
            </a:solidFill>
          </a:ln>
        </p:spPr>
        <p:txBody>
          <a:bodyPr wrap="square" rtlCol="0">
            <a:spAutoFit/>
          </a:bodyPr>
          <a:lstStyle/>
          <a:p>
            <a:pPr algn="ctr"/>
            <a:r>
              <a:rPr lang="en-US" sz="3600" dirty="0"/>
              <a:t>Able to Prevent Evil</a:t>
            </a:r>
          </a:p>
        </p:txBody>
      </p:sp>
      <p:sp>
        <p:nvSpPr>
          <p:cNvPr id="8" name="TextBox 7">
            <a:extLst>
              <a:ext uri="{FF2B5EF4-FFF2-40B4-BE49-F238E27FC236}">
                <a16:creationId xmlns:a16="http://schemas.microsoft.com/office/drawing/2014/main" id="{D4ACD25F-04F3-4ED3-B85C-33D2DABEFFC9}"/>
              </a:ext>
            </a:extLst>
          </p:cNvPr>
          <p:cNvSpPr txBox="1"/>
          <p:nvPr/>
        </p:nvSpPr>
        <p:spPr>
          <a:xfrm>
            <a:off x="965100" y="4676874"/>
            <a:ext cx="2472937" cy="1754326"/>
          </a:xfrm>
          <a:prstGeom prst="rect">
            <a:avLst/>
          </a:prstGeom>
          <a:solidFill>
            <a:schemeClr val="accent4">
              <a:lumMod val="20000"/>
              <a:lumOff val="80000"/>
            </a:schemeClr>
          </a:solidFill>
          <a:ln w="28575">
            <a:solidFill>
              <a:srgbClr val="FF0000"/>
            </a:solidFill>
          </a:ln>
        </p:spPr>
        <p:txBody>
          <a:bodyPr wrap="square" rtlCol="0">
            <a:spAutoFit/>
          </a:bodyPr>
          <a:lstStyle/>
          <a:p>
            <a:pPr algn="ctr"/>
            <a:r>
              <a:rPr lang="en-US" sz="3600" dirty="0"/>
              <a:t>Unable to Prevent Evil</a:t>
            </a:r>
          </a:p>
        </p:txBody>
      </p:sp>
      <p:cxnSp>
        <p:nvCxnSpPr>
          <p:cNvPr id="9" name="Straight Connector 8">
            <a:extLst>
              <a:ext uri="{FF2B5EF4-FFF2-40B4-BE49-F238E27FC236}">
                <a16:creationId xmlns:a16="http://schemas.microsoft.com/office/drawing/2014/main" id="{69B0C259-4228-41CF-9778-623097A68D5E}"/>
              </a:ext>
            </a:extLst>
          </p:cNvPr>
          <p:cNvCxnSpPr>
            <a:cxnSpLocks/>
          </p:cNvCxnSpPr>
          <p:nvPr/>
        </p:nvCxnSpPr>
        <p:spPr>
          <a:xfrm flipH="1">
            <a:off x="6701909" y="0"/>
            <a:ext cx="12700"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3BF059-824F-4CAD-97F0-E44A69537894}"/>
              </a:ext>
            </a:extLst>
          </p:cNvPr>
          <p:cNvCxnSpPr>
            <a:cxnSpLocks/>
          </p:cNvCxnSpPr>
          <p:nvPr/>
        </p:nvCxnSpPr>
        <p:spPr>
          <a:xfrm>
            <a:off x="64655" y="4206240"/>
            <a:ext cx="121273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199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Rectangle 13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Epicurus: 4-Part Recipe for Happiness – The Living Philosophy">
            <a:extLst>
              <a:ext uri="{FF2B5EF4-FFF2-40B4-BE49-F238E27FC236}">
                <a16:creationId xmlns:a16="http://schemas.microsoft.com/office/drawing/2014/main" id="{406D3B2F-5E49-43A4-919A-559928B5E9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69" r="10668" b="-1"/>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41" name="Freeform: Shape 14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3" name="Freeform: Shape 14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D6AB59A-9848-47A1-9609-DF29A4D3A559}"/>
              </a:ext>
            </a:extLst>
          </p:cNvPr>
          <p:cNvSpPr txBox="1"/>
          <p:nvPr/>
        </p:nvSpPr>
        <p:spPr>
          <a:xfrm>
            <a:off x="481029" y="799419"/>
            <a:ext cx="3224196" cy="367435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1" dirty="0">
                <a:latin typeface="+mj-lt"/>
                <a:ea typeface="+mj-ea"/>
                <a:cs typeface="+mj-cs"/>
              </a:rPr>
              <a:t>Epicurus doesn’t  provide a definition of evil</a:t>
            </a:r>
          </a:p>
        </p:txBody>
      </p:sp>
      <p:sp>
        <p:nvSpPr>
          <p:cNvPr id="145" name="Rectangle 14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CEA9ECE-5E7E-47C8-B688-20769DE5CE3E}"/>
              </a:ext>
            </a:extLst>
          </p:cNvPr>
          <p:cNvSpPr txBox="1"/>
          <p:nvPr/>
        </p:nvSpPr>
        <p:spPr>
          <a:xfrm>
            <a:off x="481029" y="4719956"/>
            <a:ext cx="4224321" cy="150251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It requires God to exist</a:t>
            </a:r>
          </a:p>
        </p:txBody>
      </p:sp>
    </p:spTree>
    <p:extLst>
      <p:ext uri="{BB962C8B-B14F-4D97-AF65-F5344CB8AC3E}">
        <p14:creationId xmlns:p14="http://schemas.microsoft.com/office/powerpoint/2010/main" val="239281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Research">
            <a:extLst>
              <a:ext uri="{FF2B5EF4-FFF2-40B4-BE49-F238E27FC236}">
                <a16:creationId xmlns:a16="http://schemas.microsoft.com/office/drawing/2014/main" id="{02FA813A-FAAD-48C8-B64B-1569EF6F9C7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ADD7BDA-ECE3-4E27-B806-F38784AD5F3C}"/>
              </a:ext>
            </a:extLst>
          </p:cNvPr>
          <p:cNvSpPr txBox="1"/>
          <p:nvPr/>
        </p:nvSpPr>
        <p:spPr>
          <a:xfrm>
            <a:off x="841248" y="1273302"/>
            <a:ext cx="10506456" cy="1784223"/>
          </a:xfrm>
          <a:prstGeom prst="rect">
            <a:avLst/>
          </a:prstGeom>
        </p:spPr>
        <p:txBody>
          <a:bodyPr vert="horz" lIns="91440" tIns="45720" rIns="91440" bIns="45720" rtlCol="0">
            <a:normAutofit/>
          </a:bodyPr>
          <a:lstStyle/>
          <a:p>
            <a:pPr>
              <a:lnSpc>
                <a:spcPct val="110000"/>
              </a:lnSpc>
              <a:spcAft>
                <a:spcPts val="600"/>
              </a:spcAft>
            </a:pPr>
            <a:r>
              <a:rPr lang="en-US" sz="5000" b="1" dirty="0">
                <a:latin typeface="Book Antiqua" panose="02040602050305030304" pitchFamily="18" charset="0"/>
              </a:rPr>
              <a:t>He makes a leap in logic from description to prescription </a:t>
            </a:r>
          </a:p>
        </p:txBody>
      </p:sp>
      <p:sp>
        <p:nvSpPr>
          <p:cNvPr id="10" name="TextBox 9">
            <a:extLst>
              <a:ext uri="{FF2B5EF4-FFF2-40B4-BE49-F238E27FC236}">
                <a16:creationId xmlns:a16="http://schemas.microsoft.com/office/drawing/2014/main" id="{07252D02-04A6-47FE-9640-14CFFFE58659}"/>
              </a:ext>
            </a:extLst>
          </p:cNvPr>
          <p:cNvSpPr txBox="1"/>
          <p:nvPr/>
        </p:nvSpPr>
        <p:spPr>
          <a:xfrm>
            <a:off x="841248" y="3493494"/>
            <a:ext cx="10506456" cy="2631843"/>
          </a:xfrm>
          <a:prstGeom prst="rect">
            <a:avLst/>
          </a:prstGeom>
        </p:spPr>
        <p:txBody>
          <a:bodyPr vert="horz" lIns="91440" tIns="45720" rIns="91440" bIns="45720" rtlCol="0">
            <a:normAutofit/>
          </a:bodyPr>
          <a:lstStyle/>
          <a:p>
            <a:pPr>
              <a:lnSpc>
                <a:spcPct val="110000"/>
              </a:lnSpc>
              <a:spcAft>
                <a:spcPts val="600"/>
              </a:spcAft>
            </a:pPr>
            <a:r>
              <a:rPr lang="en-US" sz="5000" dirty="0">
                <a:latin typeface="Book Antiqua" panose="02040602050305030304" pitchFamily="18" charset="0"/>
              </a:rPr>
              <a:t>He says God is all loving and all powerful, and then says what that God would do.</a:t>
            </a:r>
          </a:p>
        </p:txBody>
      </p:sp>
    </p:spTree>
    <p:extLst>
      <p:ext uri="{BB962C8B-B14F-4D97-AF65-F5344CB8AC3E}">
        <p14:creationId xmlns:p14="http://schemas.microsoft.com/office/powerpoint/2010/main" val="301763448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Patterns of Evidence: The Moses Controversy in Movie Theaters | Fathom  Events">
            <a:extLst>
              <a:ext uri="{FF2B5EF4-FFF2-40B4-BE49-F238E27FC236}">
                <a16:creationId xmlns:a16="http://schemas.microsoft.com/office/drawing/2014/main" id="{E510120A-C80A-4AE2-853A-0A95A28CA8F0}"/>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6222" r="-1"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8B7203D-FBD2-4D60-B15A-C9DC57F0F7F6}"/>
              </a:ext>
            </a:extLst>
          </p:cNvPr>
          <p:cNvSpPr txBox="1"/>
          <p:nvPr/>
        </p:nvSpPr>
        <p:spPr>
          <a:xfrm>
            <a:off x="841248" y="3502152"/>
            <a:ext cx="10506456" cy="2670048"/>
          </a:xfrm>
          <a:prstGeom prst="rect">
            <a:avLst/>
          </a:prstGeom>
        </p:spPr>
        <p:txBody>
          <a:bodyPr vert="horz" lIns="91440" tIns="45720" rIns="91440" bIns="45720" rtlCol="0">
            <a:normAutofit fontScale="92500"/>
          </a:bodyPr>
          <a:lstStyle/>
          <a:p>
            <a:pPr algn="ctr">
              <a:lnSpc>
                <a:spcPct val="110000"/>
              </a:lnSpc>
              <a:spcBef>
                <a:spcPct val="0"/>
              </a:spcBef>
              <a:spcAft>
                <a:spcPts val="600"/>
              </a:spcAft>
            </a:pPr>
            <a:r>
              <a:rPr lang="en-US" sz="6000" b="1" dirty="0">
                <a:latin typeface="Book Antiqua" panose="02040602050305030304" pitchFamily="18" charset="0"/>
              </a:rPr>
              <a:t>God is a God who Speaks and Communicates to Mankind</a:t>
            </a:r>
          </a:p>
        </p:txBody>
      </p:sp>
    </p:spTree>
    <p:extLst>
      <p:ext uri="{BB962C8B-B14F-4D97-AF65-F5344CB8AC3E}">
        <p14:creationId xmlns:p14="http://schemas.microsoft.com/office/powerpoint/2010/main" val="3188910565"/>
      </p:ext>
    </p:extLst>
  </p:cSld>
  <p:clrMapOvr>
    <a:overrideClrMapping bg1="dk1" tx1="lt1" bg2="dk2" tx2="lt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venir Next LT Pro"/>
              <a:ea typeface="+mn-ea"/>
              <a:cs typeface="+mn-cs"/>
            </a:endParaRPr>
          </a:p>
        </p:txBody>
      </p:sp>
      <p:pic>
        <p:nvPicPr>
          <p:cNvPr id="15362" name="Picture 2" descr="Greek Philosophy – the Movies -The School of Life Articles">
            <a:extLst>
              <a:ext uri="{FF2B5EF4-FFF2-40B4-BE49-F238E27FC236}">
                <a16:creationId xmlns:a16="http://schemas.microsoft.com/office/drawing/2014/main" id="{747D8218-3CD1-4393-BDBC-A605D9519CD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38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9EC94CD-7A36-4110-97FA-E6A3C21DC386}"/>
              </a:ext>
            </a:extLst>
          </p:cNvPr>
          <p:cNvSpPr txBox="1"/>
          <p:nvPr/>
        </p:nvSpPr>
        <p:spPr>
          <a:xfrm>
            <a:off x="841246" y="3161778"/>
            <a:ext cx="10509504" cy="1567083"/>
          </a:xfrm>
          <a:prstGeom prst="rect">
            <a:avLst/>
          </a:prstGeom>
        </p:spPr>
        <p:txBody>
          <a:bodyPr vert="horz" lIns="91440" tIns="45720" rIns="91440" bIns="45720" rtlCol="0">
            <a:normAutofit/>
          </a:bodyPr>
          <a:lstStyle/>
          <a:p>
            <a:pPr>
              <a:lnSpc>
                <a:spcPct val="110000"/>
              </a:lnSpc>
              <a:spcAft>
                <a:spcPts val="600"/>
              </a:spcAft>
            </a:pPr>
            <a:r>
              <a:rPr lang="en-US" sz="4000" b="1" dirty="0">
                <a:solidFill>
                  <a:schemeClr val="bg1"/>
                </a:solidFill>
              </a:rPr>
              <a:t>Description: </a:t>
            </a:r>
            <a:r>
              <a:rPr lang="en-US" sz="4000" dirty="0">
                <a:solidFill>
                  <a:schemeClr val="bg1"/>
                </a:solidFill>
              </a:rPr>
              <a:t>Describing the way a person or object is (factual) </a:t>
            </a:r>
          </a:p>
        </p:txBody>
      </p:sp>
      <p:sp>
        <p:nvSpPr>
          <p:cNvPr id="13" name="TextBox 12">
            <a:extLst>
              <a:ext uri="{FF2B5EF4-FFF2-40B4-BE49-F238E27FC236}">
                <a16:creationId xmlns:a16="http://schemas.microsoft.com/office/drawing/2014/main" id="{87801145-0879-4C1B-AAF0-D11B2506AE2C}"/>
              </a:ext>
            </a:extLst>
          </p:cNvPr>
          <p:cNvSpPr txBox="1"/>
          <p:nvPr/>
        </p:nvSpPr>
        <p:spPr>
          <a:xfrm>
            <a:off x="868680" y="4874945"/>
            <a:ext cx="10533889" cy="1323439"/>
          </a:xfrm>
          <a:prstGeom prst="rect">
            <a:avLst/>
          </a:prstGeom>
          <a:noFill/>
        </p:spPr>
        <p:txBody>
          <a:bodyPr wrap="square">
            <a:spAutoFit/>
          </a:bodyPr>
          <a:lstStyle/>
          <a:p>
            <a:r>
              <a:rPr lang="en-US" sz="4000" b="1" dirty="0">
                <a:solidFill>
                  <a:schemeClr val="bg1"/>
                </a:solidFill>
              </a:rPr>
              <a:t>Prescription: </a:t>
            </a:r>
            <a:r>
              <a:rPr lang="en-US" sz="4000" dirty="0">
                <a:solidFill>
                  <a:schemeClr val="bg1"/>
                </a:solidFill>
              </a:rPr>
              <a:t>Drawing conclusions on how something ought to be </a:t>
            </a:r>
          </a:p>
        </p:txBody>
      </p:sp>
      <p:sp>
        <p:nvSpPr>
          <p:cNvPr id="14" name="TextBox 13">
            <a:extLst>
              <a:ext uri="{FF2B5EF4-FFF2-40B4-BE49-F238E27FC236}">
                <a16:creationId xmlns:a16="http://schemas.microsoft.com/office/drawing/2014/main" id="{F47F6EA1-A3EA-4835-B651-70CF283764D4}"/>
              </a:ext>
            </a:extLst>
          </p:cNvPr>
          <p:cNvSpPr txBox="1"/>
          <p:nvPr/>
        </p:nvSpPr>
        <p:spPr>
          <a:xfrm>
            <a:off x="854963" y="1651319"/>
            <a:ext cx="10533889" cy="892552"/>
          </a:xfrm>
          <a:prstGeom prst="rect">
            <a:avLst/>
          </a:prstGeom>
          <a:noFill/>
        </p:spPr>
        <p:txBody>
          <a:bodyPr wrap="square">
            <a:spAutoFit/>
          </a:bodyPr>
          <a:lstStyle/>
          <a:p>
            <a:r>
              <a:rPr lang="en-US" sz="5200" b="1" dirty="0">
                <a:solidFill>
                  <a:schemeClr val="bg1"/>
                </a:solidFill>
              </a:rPr>
              <a:t>What is the Difference?</a:t>
            </a:r>
            <a:endParaRPr lang="en-US" sz="5200" dirty="0">
              <a:solidFill>
                <a:schemeClr val="bg1"/>
              </a:solidFill>
            </a:endParaRPr>
          </a:p>
        </p:txBody>
      </p:sp>
    </p:spTree>
    <p:extLst>
      <p:ext uri="{BB962C8B-B14F-4D97-AF65-F5344CB8AC3E}">
        <p14:creationId xmlns:p14="http://schemas.microsoft.com/office/powerpoint/2010/main" val="305057984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How the Ancient Greeks Designed the Parthenon to Impress—And Last - HISTORY">
            <a:extLst>
              <a:ext uri="{FF2B5EF4-FFF2-40B4-BE49-F238E27FC236}">
                <a16:creationId xmlns:a16="http://schemas.microsoft.com/office/drawing/2014/main" id="{B84F6F87-1739-49DC-B801-085F7D45B2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879"/>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24CDF7-939D-4A60-99D2-EBFD0B79BCE9}"/>
              </a:ext>
            </a:extLst>
          </p:cNvPr>
          <p:cNvSpPr txBox="1"/>
          <p:nvPr/>
        </p:nvSpPr>
        <p:spPr>
          <a:xfrm>
            <a:off x="224875" y="4194420"/>
            <a:ext cx="8914571" cy="5360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solidFill>
                  <a:schemeClr val="bg1"/>
                </a:solidFill>
                <a:latin typeface="+mj-lt"/>
                <a:ea typeface="+mj-ea"/>
                <a:cs typeface="+mj-cs"/>
              </a:rPr>
              <a:t>Why is there evil in the world if God exists?</a:t>
            </a:r>
            <a:endParaRPr lang="en-US" sz="3200" dirty="0">
              <a:solidFill>
                <a:schemeClr val="bg1"/>
              </a:solidFill>
              <a:latin typeface="+mj-lt"/>
              <a:ea typeface="+mj-ea"/>
              <a:cs typeface="+mj-cs"/>
            </a:endParaRPr>
          </a:p>
        </p:txBody>
      </p:sp>
      <p:sp>
        <p:nvSpPr>
          <p:cNvPr id="5" name="TextBox 4">
            <a:extLst>
              <a:ext uri="{FF2B5EF4-FFF2-40B4-BE49-F238E27FC236}">
                <a16:creationId xmlns:a16="http://schemas.microsoft.com/office/drawing/2014/main" id="{AFB5E0EE-09D2-4285-868A-AD57023DA9E6}"/>
              </a:ext>
            </a:extLst>
          </p:cNvPr>
          <p:cNvSpPr txBox="1"/>
          <p:nvPr/>
        </p:nvSpPr>
        <p:spPr>
          <a:xfrm>
            <a:off x="364850" y="4980208"/>
            <a:ext cx="11462300" cy="1534892"/>
          </a:xfrm>
          <a:prstGeom prst="rect">
            <a:avLst/>
          </a:prstGeom>
        </p:spPr>
        <p:txBody>
          <a:bodyPr vert="horz" lIns="91440" tIns="45720" rIns="91440" bIns="45720" rtlCol="0">
            <a:normAutofit/>
          </a:bodyPr>
          <a:lstStyle/>
          <a:p>
            <a:pPr>
              <a:lnSpc>
                <a:spcPct val="110000"/>
              </a:lnSpc>
              <a:spcAft>
                <a:spcPts val="600"/>
              </a:spcAft>
            </a:pPr>
            <a:r>
              <a:rPr lang="en-US" sz="4200" dirty="0">
                <a:latin typeface="Book Antiqua" panose="02040602050305030304" pitchFamily="18" charset="0"/>
              </a:rPr>
              <a:t>The Bible says God created the world perfect (Genesis 1:28) and evil is the result of sin</a:t>
            </a:r>
          </a:p>
        </p:txBody>
      </p:sp>
    </p:spTree>
    <p:extLst>
      <p:ext uri="{BB962C8B-B14F-4D97-AF65-F5344CB8AC3E}">
        <p14:creationId xmlns:p14="http://schemas.microsoft.com/office/powerpoint/2010/main" val="17816357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Did plant life reproduce and decay in the Garden of Eden?">
            <a:extLst>
              <a:ext uri="{FF2B5EF4-FFF2-40B4-BE49-F238E27FC236}">
                <a16:creationId xmlns:a16="http://schemas.microsoft.com/office/drawing/2014/main" id="{3DCC6DB1-B8F4-4E0E-88D1-E869344242B0}"/>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215" r="12561"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84AA6B-981D-4E6A-B9C7-FB02B09E7624}"/>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110000"/>
              </a:lnSpc>
              <a:spcAft>
                <a:spcPts val="600"/>
              </a:spcAft>
            </a:pPr>
            <a:r>
              <a:rPr lang="en-US" sz="5000" dirty="0"/>
              <a:t>He does allow evil to exist once mankind sins</a:t>
            </a:r>
          </a:p>
        </p:txBody>
      </p:sp>
      <p:sp>
        <p:nvSpPr>
          <p:cNvPr id="8" name="TextBox 7">
            <a:extLst>
              <a:ext uri="{FF2B5EF4-FFF2-40B4-BE49-F238E27FC236}">
                <a16:creationId xmlns:a16="http://schemas.microsoft.com/office/drawing/2014/main" id="{8CB8FB0C-81C6-4B83-BCEA-01CB11F4D7E1}"/>
              </a:ext>
            </a:extLst>
          </p:cNvPr>
          <p:cNvSpPr txBox="1"/>
          <p:nvPr/>
        </p:nvSpPr>
        <p:spPr>
          <a:xfrm>
            <a:off x="841248" y="2258097"/>
            <a:ext cx="8736861" cy="861774"/>
          </a:xfrm>
          <a:prstGeom prst="rect">
            <a:avLst/>
          </a:prstGeom>
          <a:noFill/>
        </p:spPr>
        <p:txBody>
          <a:bodyPr wrap="square">
            <a:spAutoFit/>
          </a:bodyPr>
          <a:lstStyle/>
          <a:p>
            <a:r>
              <a:rPr lang="en-US" sz="5000" b="1" dirty="0"/>
              <a:t>God isn’t the source of evil </a:t>
            </a:r>
          </a:p>
        </p:txBody>
      </p:sp>
    </p:spTree>
    <p:extLst>
      <p:ext uri="{BB962C8B-B14F-4D97-AF65-F5344CB8AC3E}">
        <p14:creationId xmlns:p14="http://schemas.microsoft.com/office/powerpoint/2010/main" val="3589823776"/>
      </p:ext>
    </p:extLst>
  </p:cSld>
  <p:clrMapOvr>
    <a:overrideClrMapping bg1="dk1" tx1="lt1" bg2="dk2"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Dealing with Dilemmas - The Happiness Trap">
            <a:extLst>
              <a:ext uri="{FF2B5EF4-FFF2-40B4-BE49-F238E27FC236}">
                <a16:creationId xmlns:a16="http://schemas.microsoft.com/office/drawing/2014/main" id="{2D5A3319-F79C-48DB-92B8-7BD3B4381D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92" b="114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55837FD-590C-4C7C-A325-6BFC1FC8DB7A}"/>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The Atheist Presents a Dilemma</a:t>
            </a:r>
          </a:p>
        </p:txBody>
      </p:sp>
      <p:sp>
        <p:nvSpPr>
          <p:cNvPr id="79"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6189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0"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61"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62"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The New Morality Dilemma | CCCU">
            <a:extLst>
              <a:ext uri="{FF2B5EF4-FFF2-40B4-BE49-F238E27FC236}">
                <a16:creationId xmlns:a16="http://schemas.microsoft.com/office/drawing/2014/main" id="{93AFED24-7781-4E46-AD30-49A7E1E8A2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07" r="5004"/>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9463"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4920AA0-6F53-4BCB-8A9E-582C4D6A8F52}"/>
              </a:ext>
            </a:extLst>
          </p:cNvPr>
          <p:cNvSpPr txBox="1"/>
          <p:nvPr/>
        </p:nvSpPr>
        <p:spPr>
          <a:xfrm>
            <a:off x="1282740" y="5137063"/>
            <a:ext cx="9612979" cy="110336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dirty="0">
                <a:solidFill>
                  <a:schemeClr val="bg1"/>
                </a:solidFill>
                <a:latin typeface="+mj-lt"/>
                <a:ea typeface="+mj-ea"/>
                <a:cs typeface="+mj-cs"/>
              </a:rPr>
              <a:t>The Argument Fades Away</a:t>
            </a:r>
          </a:p>
        </p:txBody>
      </p:sp>
    </p:spTree>
    <p:extLst>
      <p:ext uri="{BB962C8B-B14F-4D97-AF65-F5344CB8AC3E}">
        <p14:creationId xmlns:p14="http://schemas.microsoft.com/office/powerpoint/2010/main" val="32516106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With One Galaxy, AI Defines a Whole Simulated Universe | Quanta Magazine">
            <a:extLst>
              <a:ext uri="{FF2B5EF4-FFF2-40B4-BE49-F238E27FC236}">
                <a16:creationId xmlns:a16="http://schemas.microsoft.com/office/drawing/2014/main" id="{6DA37F1E-1CCE-44BF-AFCA-B6B03F431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65B8319-1E1B-47EA-A2A9-A0CD9C712F94}"/>
              </a:ext>
            </a:extLst>
          </p:cNvPr>
          <p:cNvSpPr txBox="1"/>
          <p:nvPr/>
        </p:nvSpPr>
        <p:spPr>
          <a:xfrm>
            <a:off x="404553" y="3429000"/>
            <a:ext cx="9078562" cy="20505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dirty="0">
                <a:latin typeface="+mj-lt"/>
                <a:ea typeface="+mj-ea"/>
                <a:cs typeface="+mj-cs"/>
              </a:rPr>
              <a:t>God has more than two characteristics</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323804"/>
      </p:ext>
    </p:extLst>
  </p:cSld>
  <p:clrMapOvr>
    <a:overrideClrMapping bg1="dk1" tx1="lt1" bg2="dk2"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A century of astronomy revealed Earth&amp;#39;s place in the universe | Science News">
            <a:extLst>
              <a:ext uri="{FF2B5EF4-FFF2-40B4-BE49-F238E27FC236}">
                <a16:creationId xmlns:a16="http://schemas.microsoft.com/office/drawing/2014/main" id="{54087E28-6099-4E21-BEAA-60F5357460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99" r="3696"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E1B490-E23D-4F6F-BFCA-37EFA381D61D}"/>
              </a:ext>
            </a:extLst>
          </p:cNvPr>
          <p:cNvSpPr txBox="1"/>
          <p:nvPr/>
        </p:nvSpPr>
        <p:spPr>
          <a:xfrm>
            <a:off x="477980" y="1543975"/>
            <a:ext cx="4160695" cy="278252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dirty="0">
                <a:latin typeface="+mj-lt"/>
                <a:ea typeface="+mj-ea"/>
                <a:cs typeface="+mj-cs"/>
              </a:rPr>
              <a:t>Omniscience is another trait God has they don’t consider</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914475A-178B-4DD3-ABE5-3982CBAD4C21}"/>
              </a:ext>
            </a:extLst>
          </p:cNvPr>
          <p:cNvSpPr txBox="1"/>
          <p:nvPr/>
        </p:nvSpPr>
        <p:spPr>
          <a:xfrm>
            <a:off x="477979" y="4785631"/>
            <a:ext cx="4160695" cy="142839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1" dirty="0">
                <a:latin typeface="+mj-lt"/>
                <a:ea typeface="+mj-ea"/>
                <a:cs typeface="+mj-cs"/>
              </a:rPr>
              <a:t>God knows what’s best</a:t>
            </a:r>
          </a:p>
        </p:txBody>
      </p:sp>
    </p:spTree>
    <p:extLst>
      <p:ext uri="{BB962C8B-B14F-4D97-AF65-F5344CB8AC3E}">
        <p14:creationId xmlns:p14="http://schemas.microsoft.com/office/powerpoint/2010/main" val="1364669813"/>
      </p:ext>
    </p:extLst>
  </p:cSld>
  <p:clrMapOvr>
    <a:overrideClrMapping bg1="dk1" tx1="lt1" bg2="dk2"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2"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Characteristics of Pediatric Patients Admitted in Intensive Care Units for  COVID-19 - Clinical Advisor">
            <a:extLst>
              <a:ext uri="{FF2B5EF4-FFF2-40B4-BE49-F238E27FC236}">
                <a16:creationId xmlns:a16="http://schemas.microsoft.com/office/drawing/2014/main" id="{FA4459B7-AA84-4171-A960-CC131081E7F1}"/>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2061" b="14410"/>
          <a:stretch/>
        </p:blipFill>
        <p:spPr bwMode="auto">
          <a:xfrm>
            <a:off x="21"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253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4"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AF1F2BE-5B55-4991-92DD-0C0390EC5BDB}"/>
              </a:ext>
            </a:extLst>
          </p:cNvPr>
          <p:cNvSpPr txBox="1"/>
          <p:nvPr/>
        </p:nvSpPr>
        <p:spPr>
          <a:xfrm>
            <a:off x="841248" y="984758"/>
            <a:ext cx="10506456" cy="2043673"/>
          </a:xfrm>
          <a:prstGeom prst="rect">
            <a:avLst/>
          </a:prstGeom>
        </p:spPr>
        <p:txBody>
          <a:bodyPr vert="horz" lIns="91440" tIns="45720" rIns="91440" bIns="45720" rtlCol="0">
            <a:noAutofit/>
          </a:bodyPr>
          <a:lstStyle/>
          <a:p>
            <a:pPr>
              <a:lnSpc>
                <a:spcPct val="110000"/>
              </a:lnSpc>
              <a:spcBef>
                <a:spcPct val="0"/>
              </a:spcBef>
              <a:spcAft>
                <a:spcPts val="600"/>
              </a:spcAft>
            </a:pPr>
            <a:r>
              <a:rPr lang="en-US" sz="6000" b="1" dirty="0">
                <a:latin typeface="Book Antiqua" panose="02040602050305030304" pitchFamily="18" charset="0"/>
              </a:rPr>
              <a:t>I allow doctors to hurt my child for a purpose</a:t>
            </a:r>
          </a:p>
        </p:txBody>
      </p:sp>
      <p:sp>
        <p:nvSpPr>
          <p:cNvPr id="11" name="TextBox 10">
            <a:extLst>
              <a:ext uri="{FF2B5EF4-FFF2-40B4-BE49-F238E27FC236}">
                <a16:creationId xmlns:a16="http://schemas.microsoft.com/office/drawing/2014/main" id="{C3DBFA84-5C8E-427E-B55D-0CAA37086B45}"/>
              </a:ext>
            </a:extLst>
          </p:cNvPr>
          <p:cNvSpPr txBox="1"/>
          <p:nvPr/>
        </p:nvSpPr>
        <p:spPr>
          <a:xfrm>
            <a:off x="841248" y="3472261"/>
            <a:ext cx="10506456" cy="2043673"/>
          </a:xfrm>
          <a:prstGeom prst="rect">
            <a:avLst/>
          </a:prstGeom>
        </p:spPr>
        <p:txBody>
          <a:bodyPr vert="horz" lIns="91440" tIns="45720" rIns="91440" bIns="45720" rtlCol="0">
            <a:noAutofit/>
          </a:bodyPr>
          <a:lstStyle/>
          <a:p>
            <a:pPr>
              <a:lnSpc>
                <a:spcPct val="110000"/>
              </a:lnSpc>
              <a:spcBef>
                <a:spcPct val="0"/>
              </a:spcBef>
              <a:spcAft>
                <a:spcPts val="600"/>
              </a:spcAft>
            </a:pPr>
            <a:r>
              <a:rPr lang="en-US" sz="6000" dirty="0">
                <a:latin typeface="Book Antiqua" panose="02040602050305030304" pitchFamily="18" charset="0"/>
              </a:rPr>
              <a:t>I let them do it because I know things she doesn’t</a:t>
            </a:r>
          </a:p>
        </p:txBody>
      </p:sp>
    </p:spTree>
    <p:extLst>
      <p:ext uri="{BB962C8B-B14F-4D97-AF65-F5344CB8AC3E}">
        <p14:creationId xmlns:p14="http://schemas.microsoft.com/office/powerpoint/2010/main" val="1627041225"/>
      </p:ext>
    </p:extLst>
  </p:cSld>
  <p:clrMapOvr>
    <a:overrideClrMapping bg1="dk1" tx1="lt1" bg2="dk2"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TIME for Kids | All About Stars">
            <a:extLst>
              <a:ext uri="{FF2B5EF4-FFF2-40B4-BE49-F238E27FC236}">
                <a16:creationId xmlns:a16="http://schemas.microsoft.com/office/drawing/2014/main" id="{096AEF83-8845-41FE-8A82-5ABBE2FCE5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97" r="4230" b="-1"/>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139DB4E-AEDD-4F24-8847-A11B0B8683E3}"/>
              </a:ext>
            </a:extLst>
          </p:cNvPr>
          <p:cNvSpPr txBox="1"/>
          <p:nvPr/>
        </p:nvSpPr>
        <p:spPr>
          <a:xfrm>
            <a:off x="7851648" y="1150938"/>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600" dirty="0">
                <a:latin typeface="+mj-lt"/>
                <a:ea typeface="+mj-ea"/>
                <a:cs typeface="+mj-cs"/>
              </a:rPr>
              <a:t>I love my daughter and I control her medical treatments</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E6F3F3E-4C67-4EDE-B15F-07B9F259F749}"/>
              </a:ext>
            </a:extLst>
          </p:cNvPr>
          <p:cNvSpPr txBox="1"/>
          <p:nvPr/>
        </p:nvSpPr>
        <p:spPr>
          <a:xfrm>
            <a:off x="7851648" y="4880151"/>
            <a:ext cx="4023360" cy="146502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600" dirty="0">
                <a:latin typeface="+mj-lt"/>
                <a:ea typeface="+mj-ea"/>
                <a:cs typeface="+mj-cs"/>
              </a:rPr>
              <a:t>Yet I allow her to be hurt</a:t>
            </a:r>
          </a:p>
        </p:txBody>
      </p:sp>
    </p:spTree>
    <p:extLst>
      <p:ext uri="{BB962C8B-B14F-4D97-AF65-F5344CB8AC3E}">
        <p14:creationId xmlns:p14="http://schemas.microsoft.com/office/powerpoint/2010/main" val="753438120"/>
      </p:ext>
    </p:extLst>
  </p:cSld>
  <p:clrMapOvr>
    <a:overrideClrMapping bg1="dk1" tx1="lt1" bg2="dk2"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4578" name="Picture 2" descr="When the Stars Are Out of Alignment - The New York Times">
            <a:extLst>
              <a:ext uri="{FF2B5EF4-FFF2-40B4-BE49-F238E27FC236}">
                <a16:creationId xmlns:a16="http://schemas.microsoft.com/office/drawing/2014/main" id="{CF6D95CA-A325-4E51-8B21-457994C4E66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573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E9B275-84AE-419B-AC4D-4DBBC1F6169B}"/>
              </a:ext>
            </a:extLst>
          </p:cNvPr>
          <p:cNvSpPr txBox="1"/>
          <p:nvPr/>
        </p:nvSpPr>
        <p:spPr>
          <a:xfrm>
            <a:off x="841248" y="3213444"/>
            <a:ext cx="10509504" cy="2905686"/>
          </a:xfrm>
          <a:prstGeom prst="rect">
            <a:avLst/>
          </a:prstGeom>
        </p:spPr>
        <p:txBody>
          <a:bodyPr vert="horz" lIns="91440" tIns="45720" rIns="91440" bIns="45720" rtlCol="0">
            <a:normAutofit/>
          </a:bodyPr>
          <a:lstStyle/>
          <a:p>
            <a:pPr>
              <a:lnSpc>
                <a:spcPct val="110000"/>
              </a:lnSpc>
              <a:spcBef>
                <a:spcPct val="0"/>
              </a:spcBef>
              <a:spcAft>
                <a:spcPts val="600"/>
              </a:spcAft>
            </a:pPr>
            <a:r>
              <a:rPr lang="en-US" sz="5000" dirty="0">
                <a:solidFill>
                  <a:srgbClr val="FFFFFF"/>
                </a:solidFill>
              </a:rPr>
              <a:t>God’s Ultimate Plan and Purpose is for Him to be Glorified and Us to Know Him</a:t>
            </a:r>
          </a:p>
        </p:txBody>
      </p:sp>
      <p:sp>
        <p:nvSpPr>
          <p:cNvPr id="8" name="TextBox 7">
            <a:extLst>
              <a:ext uri="{FF2B5EF4-FFF2-40B4-BE49-F238E27FC236}">
                <a16:creationId xmlns:a16="http://schemas.microsoft.com/office/drawing/2014/main" id="{BF5DD481-C9EA-48D7-A006-8B469FEE70A0}"/>
              </a:ext>
            </a:extLst>
          </p:cNvPr>
          <p:cNvSpPr txBox="1"/>
          <p:nvPr/>
        </p:nvSpPr>
        <p:spPr>
          <a:xfrm>
            <a:off x="841248" y="738871"/>
            <a:ext cx="10509504" cy="1896858"/>
          </a:xfrm>
          <a:prstGeom prst="rect">
            <a:avLst/>
          </a:prstGeom>
        </p:spPr>
        <p:txBody>
          <a:bodyPr vert="horz" lIns="91440" tIns="45720" rIns="91440" bIns="45720" rtlCol="0">
            <a:normAutofit/>
          </a:bodyPr>
          <a:lstStyle/>
          <a:p>
            <a:pPr>
              <a:lnSpc>
                <a:spcPct val="110000"/>
              </a:lnSpc>
              <a:spcBef>
                <a:spcPct val="0"/>
              </a:spcBef>
              <a:spcAft>
                <a:spcPts val="600"/>
              </a:spcAft>
            </a:pPr>
            <a:r>
              <a:rPr lang="en-US" sz="5000" dirty="0">
                <a:solidFill>
                  <a:srgbClr val="FFFFFF"/>
                </a:solidFill>
              </a:rPr>
              <a:t>God is the one who decides what is best for us and for the world</a:t>
            </a:r>
          </a:p>
        </p:txBody>
      </p:sp>
    </p:spTree>
    <p:extLst>
      <p:ext uri="{BB962C8B-B14F-4D97-AF65-F5344CB8AC3E}">
        <p14:creationId xmlns:p14="http://schemas.microsoft.com/office/powerpoint/2010/main" val="4263534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Is our Universe an illusion? Theory claims to prove we&amp;#39;re living in a  hologram | WIRED UK">
            <a:extLst>
              <a:ext uri="{FF2B5EF4-FFF2-40B4-BE49-F238E27FC236}">
                <a16:creationId xmlns:a16="http://schemas.microsoft.com/office/drawing/2014/main" id="{88A6F924-FF70-49FB-8DC0-CCD4F7A96F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7" b="9913"/>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E1D3DBC-020B-4439-B2F1-0EF0B3466778}"/>
              </a:ext>
            </a:extLst>
          </p:cNvPr>
          <p:cNvSpPr txBox="1"/>
          <p:nvPr/>
        </p:nvSpPr>
        <p:spPr>
          <a:xfrm>
            <a:off x="499803" y="4286537"/>
            <a:ext cx="9644322" cy="128850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700" b="1" dirty="0">
                <a:latin typeface="+mj-lt"/>
                <a:ea typeface="+mj-ea"/>
                <a:cs typeface="+mj-cs"/>
              </a:rPr>
              <a:t>Now the Evidence for God</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332066"/>
      </p:ext>
    </p:extLst>
  </p:cSld>
  <p:clrMapOvr>
    <a:overrideClrMapping bg1="dk1" tx1="lt1" bg2="dk2" tx2="lt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Rectangle 14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4" name="Picture 4" descr="Calvary Images – Browse 26,835 Stock Photos, Vectors, and Video | Adobe  Stock">
            <a:extLst>
              <a:ext uri="{FF2B5EF4-FFF2-40B4-BE49-F238E27FC236}">
                <a16:creationId xmlns:a16="http://schemas.microsoft.com/office/drawing/2014/main" id="{91A5C1E1-35BB-4845-B3E4-08F967CADF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687"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A3C032E-820C-4181-B010-F1D64B589953}"/>
              </a:ext>
            </a:extLst>
          </p:cNvPr>
          <p:cNvSpPr txBox="1"/>
          <p:nvPr/>
        </p:nvSpPr>
        <p:spPr>
          <a:xfrm>
            <a:off x="481028" y="872571"/>
            <a:ext cx="5129197" cy="350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In the end God is the solution to the problem of evil and brings good in its midst</a:t>
            </a:r>
          </a:p>
        </p:txBody>
      </p:sp>
      <p:sp>
        <p:nvSpPr>
          <p:cNvPr id="145" name="Rectangle 14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AFE980D-B62D-4FB3-A254-F39544A194FF}"/>
              </a:ext>
            </a:extLst>
          </p:cNvPr>
          <p:cNvSpPr txBox="1"/>
          <p:nvPr/>
        </p:nvSpPr>
        <p:spPr>
          <a:xfrm>
            <a:off x="481028" y="4759391"/>
            <a:ext cx="5129197" cy="154654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Evil and sin is the result of mankind</a:t>
            </a:r>
          </a:p>
        </p:txBody>
      </p:sp>
    </p:spTree>
    <p:extLst>
      <p:ext uri="{BB962C8B-B14F-4D97-AF65-F5344CB8AC3E}">
        <p14:creationId xmlns:p14="http://schemas.microsoft.com/office/powerpoint/2010/main" val="752318767"/>
      </p:ext>
    </p:extLst>
  </p:cSld>
  <p:clrMapOvr>
    <a:overrideClrMapping bg1="dk1" tx1="lt1" bg2="dk2" tx2="lt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he Number 40 in the Bible | Guideposts">
            <a:extLst>
              <a:ext uri="{FF2B5EF4-FFF2-40B4-BE49-F238E27FC236}">
                <a16:creationId xmlns:a16="http://schemas.microsoft.com/office/drawing/2014/main" id="{ED10EDDD-9FE0-4B16-B638-944B53723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9903893-CE5C-4B28-8B23-50BB2CC96A19}"/>
              </a:ext>
            </a:extLst>
          </p:cNvPr>
          <p:cNvSpPr/>
          <p:nvPr/>
        </p:nvSpPr>
        <p:spPr>
          <a:xfrm>
            <a:off x="578652" y="265625"/>
            <a:ext cx="11034696" cy="3631763"/>
          </a:xfrm>
          <a:prstGeom prst="rect">
            <a:avLst/>
          </a:prstGeom>
        </p:spPr>
        <p:txBody>
          <a:bodyPr wrap="square">
            <a:spAutoFit/>
          </a:bodyPr>
          <a:lstStyle/>
          <a:p>
            <a:pPr algn="ctr"/>
            <a:r>
              <a:rPr lang="en-US" sz="4600" dirty="0">
                <a:latin typeface="Times New Roman" panose="02020603050405020304" pitchFamily="18" charset="0"/>
                <a:cs typeface="Times New Roman" panose="02020603050405020304" pitchFamily="18" charset="0"/>
              </a:rPr>
              <a:t>Revelation 21:4: “And God shall wipe away all tears from their eyes; and there shall be no more death, neither sorrow, nor crying, neither shall there be any more pain: for the former things are passed away.”</a:t>
            </a:r>
          </a:p>
        </p:txBody>
      </p:sp>
    </p:spTree>
    <p:extLst>
      <p:ext uri="{BB962C8B-B14F-4D97-AF65-F5344CB8AC3E}">
        <p14:creationId xmlns:p14="http://schemas.microsoft.com/office/powerpoint/2010/main" val="20760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8" name="Picture 4" descr="Good Vs Evil Wallpapers - Wallpaper Cave">
            <a:extLst>
              <a:ext uri="{FF2B5EF4-FFF2-40B4-BE49-F238E27FC236}">
                <a16:creationId xmlns:a16="http://schemas.microsoft.com/office/drawing/2014/main" id="{1AD5ED34-29E4-4DEB-AA66-0AFAA4E1302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7857" b="1401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569122C-9801-40F5-81FA-21BBB9C3DA08}"/>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110000"/>
              </a:lnSpc>
              <a:spcBef>
                <a:spcPct val="0"/>
              </a:spcBef>
              <a:spcAft>
                <a:spcPts val="600"/>
              </a:spcAft>
            </a:pPr>
            <a:r>
              <a:rPr lang="en-US" sz="4500" dirty="0"/>
              <a:t>Only God provides the objective standard for what is good, and good is required for evil to exist as it’s opposite. </a:t>
            </a:r>
          </a:p>
        </p:txBody>
      </p:sp>
      <p:sp>
        <p:nvSpPr>
          <p:cNvPr id="12" name="TextBox 11">
            <a:extLst>
              <a:ext uri="{FF2B5EF4-FFF2-40B4-BE49-F238E27FC236}">
                <a16:creationId xmlns:a16="http://schemas.microsoft.com/office/drawing/2014/main" id="{7C7DE6EA-AA93-4053-A62C-94C12D39E6F0}"/>
              </a:ext>
            </a:extLst>
          </p:cNvPr>
          <p:cNvSpPr txBox="1"/>
          <p:nvPr/>
        </p:nvSpPr>
        <p:spPr>
          <a:xfrm>
            <a:off x="841248" y="2013585"/>
            <a:ext cx="9179052" cy="103334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a:latin typeface="Book Antiqua" panose="02040602050305030304" pitchFamily="18" charset="0"/>
                <a:ea typeface="+mj-ea"/>
                <a:cs typeface="+mj-cs"/>
              </a:rPr>
              <a:t>Good &amp; Evil Require God</a:t>
            </a:r>
          </a:p>
        </p:txBody>
      </p:sp>
    </p:spTree>
    <p:extLst>
      <p:ext uri="{BB962C8B-B14F-4D97-AF65-F5344CB8AC3E}">
        <p14:creationId xmlns:p14="http://schemas.microsoft.com/office/powerpoint/2010/main" val="3533820084"/>
      </p:ext>
    </p:extLst>
  </p:cSld>
  <p:clrMapOvr>
    <a:overrideClrMapping bg1="dk1" tx1="lt1" bg2="dk2"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Video: The making of the largest 3-D map of the universe">
            <a:extLst>
              <a:ext uri="{FF2B5EF4-FFF2-40B4-BE49-F238E27FC236}">
                <a16:creationId xmlns:a16="http://schemas.microsoft.com/office/drawing/2014/main" id="{7473A271-19BF-4C84-948B-C0E10B2CDE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27" r="6364"/>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67F202E-76B2-4C39-8E22-ABCABBD77C97}"/>
              </a:ext>
            </a:extLst>
          </p:cNvPr>
          <p:cNvSpPr txBox="1"/>
          <p:nvPr/>
        </p:nvSpPr>
        <p:spPr>
          <a:xfrm>
            <a:off x="424814" y="2626488"/>
            <a:ext cx="4832986" cy="3823460"/>
          </a:xfrm>
          <a:prstGeom prst="rect">
            <a:avLst/>
          </a:prstGeom>
        </p:spPr>
        <p:txBody>
          <a:bodyPr vert="horz" lIns="91440" tIns="45720" rIns="91440" bIns="45720" rtlCol="0" anchor="t">
            <a:noAutofit/>
          </a:bodyPr>
          <a:lstStyle/>
          <a:p>
            <a:pPr>
              <a:lnSpc>
                <a:spcPct val="110000"/>
              </a:lnSpc>
              <a:spcBef>
                <a:spcPct val="0"/>
              </a:spcBef>
              <a:spcAft>
                <a:spcPts val="600"/>
              </a:spcAft>
            </a:pPr>
            <a:endParaRPr lang="en-US" sz="4000" dirty="0"/>
          </a:p>
        </p:txBody>
      </p:sp>
      <p:sp>
        <p:nvSpPr>
          <p:cNvPr id="8" name="TextBox 7">
            <a:extLst>
              <a:ext uri="{FF2B5EF4-FFF2-40B4-BE49-F238E27FC236}">
                <a16:creationId xmlns:a16="http://schemas.microsoft.com/office/drawing/2014/main" id="{5FC96176-7194-458D-9348-300BCE52C568}"/>
              </a:ext>
            </a:extLst>
          </p:cNvPr>
          <p:cNvSpPr txBox="1"/>
          <p:nvPr/>
        </p:nvSpPr>
        <p:spPr>
          <a:xfrm>
            <a:off x="424815" y="1337438"/>
            <a:ext cx="5902094" cy="941322"/>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5500" b="1" dirty="0"/>
              <a:t>Evil Proves God</a:t>
            </a:r>
          </a:p>
        </p:txBody>
      </p:sp>
      <p:sp>
        <p:nvSpPr>
          <p:cNvPr id="9" name="TextBox 8">
            <a:extLst>
              <a:ext uri="{FF2B5EF4-FFF2-40B4-BE49-F238E27FC236}">
                <a16:creationId xmlns:a16="http://schemas.microsoft.com/office/drawing/2014/main" id="{66E199F3-85B6-4078-B9F2-635D333990DB}"/>
              </a:ext>
            </a:extLst>
          </p:cNvPr>
          <p:cNvSpPr txBox="1"/>
          <p:nvPr/>
        </p:nvSpPr>
        <p:spPr>
          <a:xfrm>
            <a:off x="424814" y="2701506"/>
            <a:ext cx="6123768" cy="3823459"/>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4400" dirty="0"/>
              <a:t>The atheist is left without reason to reject God. The main reason remains people don’t want rules</a:t>
            </a:r>
          </a:p>
        </p:txBody>
      </p:sp>
    </p:spTree>
    <p:extLst>
      <p:ext uri="{BB962C8B-B14F-4D97-AF65-F5344CB8AC3E}">
        <p14:creationId xmlns:p14="http://schemas.microsoft.com/office/powerpoint/2010/main" val="1948473584"/>
      </p:ext>
    </p:extLst>
  </p:cSld>
  <p:clrMapOvr>
    <a:overrideClrMapping bg1="dk1" tx1="lt1" bg2="dk2"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p!!Rectangle">
            <a:extLst>
              <a:ext uri="{FF2B5EF4-FFF2-40B4-BE49-F238E27FC236}">
                <a16:creationId xmlns:a16="http://schemas.microsoft.com/office/drawing/2014/main" id="{D0D0518B-D51A-4AC9-8054-5C1EF2EB9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reach bible background | Circle C Ranch">
            <a:extLst>
              <a:ext uri="{FF2B5EF4-FFF2-40B4-BE49-F238E27FC236}">
                <a16:creationId xmlns:a16="http://schemas.microsoft.com/office/drawing/2014/main" id="{77B36526-951D-4176-B84B-93C26AAA7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275" y="633619"/>
            <a:ext cx="4279383" cy="5495925"/>
          </a:xfrm>
          <a:prstGeom prst="rect">
            <a:avLst/>
          </a:prstGeom>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267" y="11568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24" y="2113280"/>
            <a:ext cx="35204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05F96E-6D64-4F78-9622-67022CB5365E}"/>
              </a:ext>
            </a:extLst>
          </p:cNvPr>
          <p:cNvSpPr txBox="1"/>
          <p:nvPr/>
        </p:nvSpPr>
        <p:spPr>
          <a:xfrm>
            <a:off x="755120" y="2208651"/>
            <a:ext cx="3809774" cy="3911749"/>
          </a:xfrm>
          <a:prstGeom prst="rect">
            <a:avLst/>
          </a:prstGeom>
        </p:spPr>
        <p:txBody>
          <a:bodyPr vert="horz" lIns="91440" tIns="45720" rIns="91440" bIns="45720" rtlCol="0">
            <a:noAutofit/>
          </a:bodyPr>
          <a:lstStyle/>
          <a:p>
            <a:pPr algn="ctr">
              <a:lnSpc>
                <a:spcPct val="110000"/>
              </a:lnSpc>
              <a:spcAft>
                <a:spcPts val="600"/>
              </a:spcAft>
            </a:pPr>
            <a:r>
              <a:rPr lang="en-US" sz="2800" b="0" i="0" dirty="0">
                <a:effectLst/>
              </a:rPr>
              <a:t>“For the wrath of God is revealed from heaven against all ungodliness and unrighteousness of men, who by their unrighteousness suppress the truth.”</a:t>
            </a:r>
          </a:p>
        </p:txBody>
      </p:sp>
      <p:sp>
        <p:nvSpPr>
          <p:cNvPr id="10" name="TextBox 9">
            <a:extLst>
              <a:ext uri="{FF2B5EF4-FFF2-40B4-BE49-F238E27FC236}">
                <a16:creationId xmlns:a16="http://schemas.microsoft.com/office/drawing/2014/main" id="{B4DB710B-9BB9-48A6-AA0F-C590D42C2987}"/>
              </a:ext>
            </a:extLst>
          </p:cNvPr>
          <p:cNvSpPr txBox="1"/>
          <p:nvPr/>
        </p:nvSpPr>
        <p:spPr>
          <a:xfrm>
            <a:off x="755120" y="1119096"/>
            <a:ext cx="3853701" cy="800219"/>
          </a:xfrm>
          <a:prstGeom prst="rect">
            <a:avLst/>
          </a:prstGeom>
          <a:noFill/>
        </p:spPr>
        <p:txBody>
          <a:bodyPr wrap="square">
            <a:spAutoFit/>
          </a:bodyPr>
          <a:lstStyle/>
          <a:p>
            <a:pPr algn="ctr"/>
            <a:r>
              <a:rPr lang="en-US" sz="4600" b="0" i="0" dirty="0">
                <a:effectLst/>
                <a:latin typeface="Book Antiqua" panose="02040602050305030304" pitchFamily="18" charset="0"/>
              </a:rPr>
              <a:t>Romans 1:18</a:t>
            </a:r>
            <a:endParaRPr lang="en-US" sz="4600" dirty="0">
              <a:latin typeface="Book Antiqua" panose="02040602050305030304" pitchFamily="18" charset="0"/>
            </a:endParaRPr>
          </a:p>
        </p:txBody>
      </p:sp>
    </p:spTree>
    <p:extLst>
      <p:ext uri="{BB962C8B-B14F-4D97-AF65-F5344CB8AC3E}">
        <p14:creationId xmlns:p14="http://schemas.microsoft.com/office/powerpoint/2010/main" val="10078842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3 Causes of Suffering You Need to Understand">
            <a:extLst>
              <a:ext uri="{FF2B5EF4-FFF2-40B4-BE49-F238E27FC236}">
                <a16:creationId xmlns:a16="http://schemas.microsoft.com/office/drawing/2014/main" id="{A0803246-9326-4485-A486-D91AD7B7BE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1"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721BB27-A835-4284-B863-0BCCF507CEF4}"/>
              </a:ext>
            </a:extLst>
          </p:cNvPr>
          <p:cNvSpPr txBox="1"/>
          <p:nvPr/>
        </p:nvSpPr>
        <p:spPr>
          <a:xfrm>
            <a:off x="481029" y="1256621"/>
            <a:ext cx="5134679" cy="30902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dirty="0">
                <a:solidFill>
                  <a:schemeClr val="bg1"/>
                </a:solidFill>
                <a:latin typeface="Book Antiqua" panose="02040602050305030304" pitchFamily="18" charset="0"/>
                <a:ea typeface="+mj-ea"/>
                <a:cs typeface="+mj-cs"/>
              </a:rPr>
              <a:t>Using evil to reject God to justify sin is a sad argument</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ADC1257-C822-4F3A-A691-1CCD92126450}"/>
              </a:ext>
            </a:extLst>
          </p:cNvPr>
          <p:cNvSpPr txBox="1"/>
          <p:nvPr/>
        </p:nvSpPr>
        <p:spPr>
          <a:xfrm>
            <a:off x="485646" y="4765295"/>
            <a:ext cx="5610354" cy="171050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dirty="0">
                <a:solidFill>
                  <a:schemeClr val="bg1"/>
                </a:solidFill>
                <a:latin typeface="Book Antiqua" panose="02040602050305030304" pitchFamily="18" charset="0"/>
                <a:ea typeface="+mj-ea"/>
                <a:cs typeface="+mj-cs"/>
              </a:rPr>
              <a:t>Reason and Logic Prove God</a:t>
            </a:r>
          </a:p>
        </p:txBody>
      </p:sp>
    </p:spTree>
    <p:extLst>
      <p:ext uri="{BB962C8B-B14F-4D97-AF65-F5344CB8AC3E}">
        <p14:creationId xmlns:p14="http://schemas.microsoft.com/office/powerpoint/2010/main" val="24610887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7587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ow Many Religions Are There in the World?">
            <a:extLst>
              <a:ext uri="{FF2B5EF4-FFF2-40B4-BE49-F238E27FC236}">
                <a16:creationId xmlns:a16="http://schemas.microsoft.com/office/drawing/2014/main" id="{FD21151B-FDA9-4ACB-A121-4E7DE97E1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F5F049-3F96-446F-9360-5368F36EC0D2}"/>
              </a:ext>
            </a:extLst>
          </p:cNvPr>
          <p:cNvSpPr txBox="1"/>
          <p:nvPr/>
        </p:nvSpPr>
        <p:spPr>
          <a:xfrm>
            <a:off x="2003367" y="4698959"/>
            <a:ext cx="8185265" cy="86882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200" b="1" dirty="0">
                <a:latin typeface="+mj-lt"/>
                <a:ea typeface="+mj-ea"/>
                <a:cs typeface="+mj-cs"/>
              </a:rPr>
              <a:t>How do you find the true God?</a:t>
            </a:r>
          </a:p>
        </p:txBody>
      </p:sp>
      <p:sp>
        <p:nvSpPr>
          <p:cNvPr id="81"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2150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eople Holding Diverse Religious Symbols Illustration Stock Vector -  Illustration of morality, philosophy: 131638906">
            <a:extLst>
              <a:ext uri="{FF2B5EF4-FFF2-40B4-BE49-F238E27FC236}">
                <a16:creationId xmlns:a16="http://schemas.microsoft.com/office/drawing/2014/main" id="{9118928F-808E-488A-A98D-9905B07A81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0" b="17150"/>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59C1805-CBD1-4C84-883C-2E692953B712}"/>
              </a:ext>
            </a:extLst>
          </p:cNvPr>
          <p:cNvSpPr txBox="1"/>
          <p:nvPr/>
        </p:nvSpPr>
        <p:spPr>
          <a:xfrm>
            <a:off x="185477" y="4751451"/>
            <a:ext cx="9672897" cy="7913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dirty="0">
                <a:latin typeface="Times New Roman" panose="02020603050405020304" pitchFamily="18" charset="0"/>
                <a:ea typeface="+mj-ea"/>
                <a:cs typeface="Times New Roman" panose="02020603050405020304" pitchFamily="18" charset="0"/>
              </a:rPr>
              <a:t>People Around the World Disagree</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596900"/>
      </p:ext>
    </p:extLst>
  </p:cSld>
  <p:clrMapOvr>
    <a:overrideClrMapping bg1="dk1" tx1="lt1" bg2="dk2"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orld religions infographic with map charts Vector Image">
            <a:extLst>
              <a:ext uri="{FF2B5EF4-FFF2-40B4-BE49-F238E27FC236}">
                <a16:creationId xmlns:a16="http://schemas.microsoft.com/office/drawing/2014/main" id="{1DE00398-EDA0-4ABE-A4CA-B32D7AD7B3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53" b="15417"/>
          <a:stretch/>
        </p:blipFill>
        <p:spPr bwMode="auto">
          <a:xfrm>
            <a:off x="-1" y="-1"/>
            <a:ext cx="12205267"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69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57595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2" name="Picture 6" descr="Why do we think of Buddhism as peaceful? | The Independent">
            <a:extLst>
              <a:ext uri="{FF2B5EF4-FFF2-40B4-BE49-F238E27FC236}">
                <a16:creationId xmlns:a16="http://schemas.microsoft.com/office/drawing/2014/main" id="{1A608973-100B-40E4-B432-8273208657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3" r="14141"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Pin on Jesus | My Lord">
            <a:extLst>
              <a:ext uri="{FF2B5EF4-FFF2-40B4-BE49-F238E27FC236}">
                <a16:creationId xmlns:a16="http://schemas.microsoft.com/office/drawing/2014/main" id="{8475D648-8E0A-4EA2-BE7E-99DCE2AA5F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002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induism: Who is a Hindu? Why do intellectuals scorn Hindu deities?">
            <a:extLst>
              <a:ext uri="{FF2B5EF4-FFF2-40B4-BE49-F238E27FC236}">
                <a16:creationId xmlns:a16="http://schemas.microsoft.com/office/drawing/2014/main" id="{2BA61965-CB9D-4396-A2F5-B61E43F1C3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15" r="3" b="21217"/>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449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Religion Wallpapers - Top Free Religion Backgrounds - WallpaperAccess">
            <a:extLst>
              <a:ext uri="{FF2B5EF4-FFF2-40B4-BE49-F238E27FC236}">
                <a16:creationId xmlns:a16="http://schemas.microsoft.com/office/drawing/2014/main" id="{84A38AFE-1A80-4D34-A779-AE73C1B1ED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43" r="201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41E83DE-8A44-4BF2-A690-CC9B8F2DB1BA}"/>
              </a:ext>
            </a:extLst>
          </p:cNvPr>
          <p:cNvSpPr txBox="1"/>
          <p:nvPr/>
        </p:nvSpPr>
        <p:spPr>
          <a:xfrm>
            <a:off x="477981" y="1122363"/>
            <a:ext cx="4065444"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600" dirty="0">
                <a:latin typeface="+mj-lt"/>
                <a:ea typeface="+mj-ea"/>
                <a:cs typeface="+mj-cs"/>
              </a:rPr>
              <a:t>Knowing a few terms will help you as we discuss different views</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62F5BF7-42A3-48FB-A98A-E5940323DFF4}"/>
              </a:ext>
            </a:extLst>
          </p:cNvPr>
          <p:cNvSpPr txBox="1"/>
          <p:nvPr/>
        </p:nvSpPr>
        <p:spPr>
          <a:xfrm>
            <a:off x="477981" y="4785631"/>
            <a:ext cx="4065444" cy="151344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b="1" dirty="0">
                <a:latin typeface="+mj-lt"/>
                <a:ea typeface="+mj-ea"/>
                <a:cs typeface="+mj-cs"/>
              </a:rPr>
              <a:t>Broad Ideas On “God”</a:t>
            </a:r>
          </a:p>
        </p:txBody>
      </p:sp>
    </p:spTree>
    <p:extLst>
      <p:ext uri="{BB962C8B-B14F-4D97-AF65-F5344CB8AC3E}">
        <p14:creationId xmlns:p14="http://schemas.microsoft.com/office/powerpoint/2010/main" val="1715715343"/>
      </p:ext>
    </p:extLst>
  </p:cSld>
  <p:clrMapOvr>
    <a:overrideClrMapping bg1="dk1" tx1="lt1" bg2="dk2"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122" name="Picture 2" descr="With One Galaxy, AI Defines a Whole Simulated Universe | Quanta Magazine">
            <a:extLst>
              <a:ext uri="{FF2B5EF4-FFF2-40B4-BE49-F238E27FC236}">
                <a16:creationId xmlns:a16="http://schemas.microsoft.com/office/drawing/2014/main" id="{ACFD74C2-BBBC-47B2-9BB1-ABD650765A8D}"/>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5C5EE7-7B9B-491A-B4AD-D80CF5E358F4}"/>
              </a:ext>
            </a:extLst>
          </p:cNvPr>
          <p:cNvSpPr txBox="1"/>
          <p:nvPr/>
        </p:nvSpPr>
        <p:spPr>
          <a:xfrm>
            <a:off x="841248" y="3203919"/>
            <a:ext cx="10509504" cy="2042832"/>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b="1" dirty="0">
                <a:solidFill>
                  <a:srgbClr val="FFFFFF"/>
                </a:solidFill>
              </a:rPr>
              <a:t>Pantheism</a:t>
            </a:r>
            <a:r>
              <a:rPr lang="en-US" sz="5500" dirty="0">
                <a:solidFill>
                  <a:srgbClr val="FFFFFF"/>
                </a:solidFill>
              </a:rPr>
              <a:t> is the Belief the Universe and God are one</a:t>
            </a:r>
          </a:p>
        </p:txBody>
      </p:sp>
      <p:sp>
        <p:nvSpPr>
          <p:cNvPr id="10" name="TextBox 9">
            <a:extLst>
              <a:ext uri="{FF2B5EF4-FFF2-40B4-BE49-F238E27FC236}">
                <a16:creationId xmlns:a16="http://schemas.microsoft.com/office/drawing/2014/main" id="{2837DD9B-9926-415B-AC50-2B85465FE889}"/>
              </a:ext>
            </a:extLst>
          </p:cNvPr>
          <p:cNvSpPr txBox="1"/>
          <p:nvPr/>
        </p:nvSpPr>
        <p:spPr>
          <a:xfrm>
            <a:off x="841248" y="1611249"/>
            <a:ext cx="10509504" cy="927264"/>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b="1" dirty="0">
                <a:solidFill>
                  <a:srgbClr val="FFFFFF"/>
                </a:solidFill>
              </a:rPr>
              <a:t>Creator / Creation Distinction?</a:t>
            </a:r>
          </a:p>
        </p:txBody>
      </p:sp>
    </p:spTree>
    <p:extLst>
      <p:ext uri="{BB962C8B-B14F-4D97-AF65-F5344CB8AC3E}">
        <p14:creationId xmlns:p14="http://schemas.microsoft.com/office/powerpoint/2010/main" val="593730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What is some evidence that polytheism is true? - Quora">
            <a:extLst>
              <a:ext uri="{FF2B5EF4-FFF2-40B4-BE49-F238E27FC236}">
                <a16:creationId xmlns:a16="http://schemas.microsoft.com/office/drawing/2014/main" id="{67A26FC2-DC78-4EE6-BD97-FF535A0FFB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27" r="16685"/>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851391C-EB2F-4669-BD26-E9F654E345FB}"/>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mj-lt"/>
                <a:ea typeface="+mj-ea"/>
                <a:cs typeface="+mj-cs"/>
              </a:rPr>
              <a:t>Polytheism</a:t>
            </a:r>
            <a:r>
              <a:rPr lang="en-US" sz="5400" dirty="0">
                <a:latin typeface="+mj-lt"/>
                <a:ea typeface="+mj-ea"/>
                <a:cs typeface="+mj-cs"/>
              </a:rPr>
              <a:t> is the Belief there are many gods </a:t>
            </a:r>
          </a:p>
        </p:txBody>
      </p:sp>
      <p:sp>
        <p:nvSpPr>
          <p:cNvPr id="81" name="Rectangle 8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49BA9E8-003E-4737-BE80-2DA5AB3E0531}"/>
              </a:ext>
            </a:extLst>
          </p:cNvPr>
          <p:cNvSpPr txBox="1"/>
          <p:nvPr/>
        </p:nvSpPr>
        <p:spPr>
          <a:xfrm>
            <a:off x="462763" y="4739912"/>
            <a:ext cx="4023360" cy="12260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latin typeface="+mj-lt"/>
                <a:ea typeface="+mj-ea"/>
                <a:cs typeface="+mj-cs"/>
              </a:rPr>
              <a:t>Pantheon </a:t>
            </a:r>
            <a:r>
              <a:rPr lang="en-US" sz="4000" dirty="0">
                <a:latin typeface="+mj-lt"/>
                <a:ea typeface="+mj-ea"/>
                <a:cs typeface="+mj-cs"/>
              </a:rPr>
              <a:t>refers to these gods</a:t>
            </a:r>
          </a:p>
        </p:txBody>
      </p:sp>
    </p:spTree>
    <p:extLst>
      <p:ext uri="{BB962C8B-B14F-4D97-AF65-F5344CB8AC3E}">
        <p14:creationId xmlns:p14="http://schemas.microsoft.com/office/powerpoint/2010/main" val="8902119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The Greek Gods, Goddesses, and Heroes - Actively Learn">
            <a:extLst>
              <a:ext uri="{FF2B5EF4-FFF2-40B4-BE49-F238E27FC236}">
                <a16:creationId xmlns:a16="http://schemas.microsoft.com/office/drawing/2014/main" id="{2ECF03DC-F766-4CB7-9D7C-5E9BDA33F7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9" b="289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8734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he purpose of fasting in all three monotheistic religions | Atalayar - Las  claves del mundo en tus manos">
            <a:extLst>
              <a:ext uri="{FF2B5EF4-FFF2-40B4-BE49-F238E27FC236}">
                <a16:creationId xmlns:a16="http://schemas.microsoft.com/office/drawing/2014/main" id="{10A40089-6BB8-4E25-A588-CCB4AC5C00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85" r="671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0C4D53C-9490-41C3-A722-0B08EE8AC9B0}"/>
              </a:ext>
            </a:extLst>
          </p:cNvPr>
          <p:cNvSpPr txBox="1"/>
          <p:nvPr/>
        </p:nvSpPr>
        <p:spPr>
          <a:xfrm>
            <a:off x="477980" y="854283"/>
            <a:ext cx="4436920" cy="347221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b="1" dirty="0">
                <a:latin typeface="+mj-lt"/>
                <a:ea typeface="+mj-ea"/>
                <a:cs typeface="+mj-cs"/>
              </a:rPr>
              <a:t>Monotheism</a:t>
            </a:r>
            <a:r>
              <a:rPr lang="en-US" sz="5200" dirty="0">
                <a:latin typeface="+mj-lt"/>
                <a:ea typeface="+mj-ea"/>
                <a:cs typeface="+mj-cs"/>
              </a:rPr>
              <a:t> is the Belief there is only one true God</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FDBA42E-5DCD-49DC-B005-C16B357A954D}"/>
              </a:ext>
            </a:extLst>
          </p:cNvPr>
          <p:cNvSpPr txBox="1"/>
          <p:nvPr/>
        </p:nvSpPr>
        <p:spPr>
          <a:xfrm>
            <a:off x="477980" y="4267610"/>
            <a:ext cx="4436920" cy="189506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600" b="1" dirty="0">
                <a:latin typeface="+mj-lt"/>
                <a:ea typeface="+mj-ea"/>
                <a:cs typeface="+mj-cs"/>
              </a:rPr>
              <a:t>Christianity, Judaism, Islam</a:t>
            </a:r>
            <a:endParaRPr lang="en-US" sz="4600" dirty="0">
              <a:latin typeface="+mj-lt"/>
              <a:ea typeface="+mj-ea"/>
              <a:cs typeface="+mj-cs"/>
            </a:endParaRPr>
          </a:p>
        </p:txBody>
      </p:sp>
    </p:spTree>
    <p:extLst>
      <p:ext uri="{BB962C8B-B14F-4D97-AF65-F5344CB8AC3E}">
        <p14:creationId xmlns:p14="http://schemas.microsoft.com/office/powerpoint/2010/main" val="585548518"/>
      </p:ext>
    </p:extLst>
  </p:cSld>
  <p:clrMapOvr>
    <a:overrideClrMapping bg1="dk1" tx1="lt1" bg2="dk2" tx2="lt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Ruckman Lecture to explore stars, galaxies, history of the universe |  Nebraska Today | University of Nebraska–Lincoln">
            <a:extLst>
              <a:ext uri="{FF2B5EF4-FFF2-40B4-BE49-F238E27FC236}">
                <a16:creationId xmlns:a16="http://schemas.microsoft.com/office/drawing/2014/main" id="{755DDE44-07C1-461D-A4E9-1CD279846200}"/>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42318B2-26A3-4D2A-B5C1-AD3AC7D11656}"/>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110000"/>
              </a:lnSpc>
              <a:spcBef>
                <a:spcPct val="0"/>
              </a:spcBef>
              <a:spcAft>
                <a:spcPts val="600"/>
              </a:spcAft>
            </a:pPr>
            <a:r>
              <a:rPr lang="en-US" sz="4000" dirty="0"/>
              <a:t>Deism states God created the universe but doesn’t interact with creation, whereas theism says God creates and stays involved.</a:t>
            </a:r>
          </a:p>
        </p:txBody>
      </p:sp>
      <p:sp>
        <p:nvSpPr>
          <p:cNvPr id="10" name="TextBox 9">
            <a:extLst>
              <a:ext uri="{FF2B5EF4-FFF2-40B4-BE49-F238E27FC236}">
                <a16:creationId xmlns:a16="http://schemas.microsoft.com/office/drawing/2014/main" id="{CA3E1019-4731-4F11-9D10-4F21E3E686FC}"/>
              </a:ext>
            </a:extLst>
          </p:cNvPr>
          <p:cNvSpPr txBox="1"/>
          <p:nvPr/>
        </p:nvSpPr>
        <p:spPr>
          <a:xfrm>
            <a:off x="913246" y="2086042"/>
            <a:ext cx="6172200" cy="938719"/>
          </a:xfrm>
          <a:prstGeom prst="rect">
            <a:avLst/>
          </a:prstGeom>
          <a:noFill/>
        </p:spPr>
        <p:txBody>
          <a:bodyPr wrap="square">
            <a:spAutoFit/>
          </a:bodyPr>
          <a:lstStyle/>
          <a:p>
            <a:r>
              <a:rPr lang="en-US" sz="5500" b="1" dirty="0"/>
              <a:t>Deism vs. Theism</a:t>
            </a:r>
            <a:endParaRPr lang="en-US" sz="5500" dirty="0"/>
          </a:p>
        </p:txBody>
      </p:sp>
    </p:spTree>
    <p:extLst>
      <p:ext uri="{BB962C8B-B14F-4D97-AF65-F5344CB8AC3E}">
        <p14:creationId xmlns:p14="http://schemas.microsoft.com/office/powerpoint/2010/main" val="3271125597"/>
      </p:ext>
    </p:extLst>
  </p:cSld>
  <p:clrMapOvr>
    <a:overrideClrMapping bg1="dk1" tx1="lt1" bg2="dk2" tx2="lt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As A Leader, Are You Asking The Right Questions?">
            <a:extLst>
              <a:ext uri="{FF2B5EF4-FFF2-40B4-BE49-F238E27FC236}">
                <a16:creationId xmlns:a16="http://schemas.microsoft.com/office/drawing/2014/main" id="{01DAADE3-F070-45D5-A917-621DFD450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0" r="-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9414350-6E6D-4D81-A512-A93E85FD402A}"/>
              </a:ext>
            </a:extLst>
          </p:cNvPr>
          <p:cNvSpPr txBox="1"/>
          <p:nvPr/>
        </p:nvSpPr>
        <p:spPr>
          <a:xfrm>
            <a:off x="481029" y="1117093"/>
            <a:ext cx="4236894" cy="335570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Is there a distinction between creator and creation?</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21861"/>
      </p:ext>
    </p:extLst>
  </p:cSld>
  <p:clrMapOvr>
    <a:overrideClrMapping bg1="dk1" tx1="lt1" bg2="dk2" tx2="lt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As A Leader, Are You Asking The Right Questions?">
            <a:extLst>
              <a:ext uri="{FF2B5EF4-FFF2-40B4-BE49-F238E27FC236}">
                <a16:creationId xmlns:a16="http://schemas.microsoft.com/office/drawing/2014/main" id="{01DAADE3-F070-45D5-A917-621DFD450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0" r="-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9414350-6E6D-4D81-A512-A93E85FD402A}"/>
              </a:ext>
            </a:extLst>
          </p:cNvPr>
          <p:cNvSpPr txBox="1"/>
          <p:nvPr/>
        </p:nvSpPr>
        <p:spPr>
          <a:xfrm>
            <a:off x="481029" y="1117093"/>
            <a:ext cx="4236894" cy="335570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If there is a distinction, is there only one God or many gods?</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72474"/>
      </p:ext>
    </p:extLst>
  </p:cSld>
  <p:clrMapOvr>
    <a:overrideClrMapping bg1="dk1" tx1="lt1" bg2="dk2" tx2="lt2" accent1="accent1" accent2="accent2" accent3="accent3" accent4="accent4" accent5="accent5" accent6="accent6" hlink="hlink" folHlink="folHlink"/>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As A Leader, Are You Asking The Right Questions?">
            <a:extLst>
              <a:ext uri="{FF2B5EF4-FFF2-40B4-BE49-F238E27FC236}">
                <a16:creationId xmlns:a16="http://schemas.microsoft.com/office/drawing/2014/main" id="{01DAADE3-F070-45D5-A917-621DFD450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0" r="-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9414350-6E6D-4D81-A512-A93E85FD402A}"/>
              </a:ext>
            </a:extLst>
          </p:cNvPr>
          <p:cNvSpPr txBox="1"/>
          <p:nvPr/>
        </p:nvSpPr>
        <p:spPr>
          <a:xfrm>
            <a:off x="481029" y="1117093"/>
            <a:ext cx="4236894" cy="335570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If there is one God, is He involved or distant from His creation?</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41456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What are the Average Distances Between Stars and Between Galaxies? –  National Radio Astronomy Observatory">
            <a:extLst>
              <a:ext uri="{FF2B5EF4-FFF2-40B4-BE49-F238E27FC236}">
                <a16:creationId xmlns:a16="http://schemas.microsoft.com/office/drawing/2014/main" id="{FE70E72A-EA83-4CE3-BF78-5384C0E5E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35" r="1966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76BA715-796A-42EA-BC11-9CDECEB958EB}"/>
              </a:ext>
            </a:extLst>
          </p:cNvPr>
          <p:cNvSpPr txBox="1"/>
          <p:nvPr/>
        </p:nvSpPr>
        <p:spPr>
          <a:xfrm>
            <a:off x="481029" y="972525"/>
            <a:ext cx="4592783" cy="33738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b="1" dirty="0">
                <a:latin typeface="Book Antiqua" panose="02040602050305030304" pitchFamily="18" charset="0"/>
                <a:ea typeface="+mj-ea"/>
                <a:cs typeface="+mj-cs"/>
              </a:rPr>
              <a:t>Cosmological Argument </a:t>
            </a:r>
          </a:p>
          <a:p>
            <a:pPr>
              <a:lnSpc>
                <a:spcPct val="90000"/>
              </a:lnSpc>
              <a:spcBef>
                <a:spcPct val="0"/>
              </a:spcBef>
              <a:spcAft>
                <a:spcPts val="600"/>
              </a:spcAft>
            </a:pPr>
            <a:r>
              <a:rPr lang="en-US" sz="5500" b="1" dirty="0">
                <a:latin typeface="Book Antiqua" panose="02040602050305030304" pitchFamily="18" charset="0"/>
                <a:ea typeface="+mj-ea"/>
                <a:cs typeface="+mj-cs"/>
              </a:rPr>
              <a:t>for God’s Existence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691333"/>
      </p:ext>
    </p:extLst>
  </p:cSld>
  <p:clrMapOvr>
    <a:overrideClrMapping bg1="dk1" tx1="lt1" bg2="dk2" tx2="lt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As A Leader, Are You Asking The Right Questions?">
            <a:extLst>
              <a:ext uri="{FF2B5EF4-FFF2-40B4-BE49-F238E27FC236}">
                <a16:creationId xmlns:a16="http://schemas.microsoft.com/office/drawing/2014/main" id="{01DAADE3-F070-45D5-A917-621DFD450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0" r="-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9414350-6E6D-4D81-A512-A93E85FD402A}"/>
              </a:ext>
            </a:extLst>
          </p:cNvPr>
          <p:cNvSpPr txBox="1"/>
          <p:nvPr/>
        </p:nvSpPr>
        <p:spPr>
          <a:xfrm>
            <a:off x="481028" y="1117093"/>
            <a:ext cx="5405421" cy="335570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If there is one true, involved, God, can you show it’s the </a:t>
            </a:r>
          </a:p>
          <a:p>
            <a:pPr>
              <a:lnSpc>
                <a:spcPct val="90000"/>
              </a:lnSpc>
              <a:spcBef>
                <a:spcPct val="0"/>
              </a:spcBef>
              <a:spcAft>
                <a:spcPts val="600"/>
              </a:spcAft>
            </a:pPr>
            <a:r>
              <a:rPr lang="en-US" sz="5000" dirty="0">
                <a:latin typeface="+mj-lt"/>
                <a:ea typeface="+mj-ea"/>
                <a:cs typeface="+mj-cs"/>
              </a:rPr>
              <a:t>God of the Bible?</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86455"/>
      </p:ext>
    </p:extLst>
  </p:cSld>
  <p:clrMapOvr>
    <a:overrideClrMapping bg1="dk1" tx1="lt1" bg2="dk2" tx2="lt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big fight over Coexist - Vox">
            <a:extLst>
              <a:ext uri="{FF2B5EF4-FFF2-40B4-BE49-F238E27FC236}">
                <a16:creationId xmlns:a16="http://schemas.microsoft.com/office/drawing/2014/main" id="{30CEFD68-5ED1-4FD8-861B-B42E1D5CE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31414" cy="5067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359202-83BA-4813-9C6C-4A923D674359}"/>
              </a:ext>
            </a:extLst>
          </p:cNvPr>
          <p:cNvSpPr txBox="1"/>
          <p:nvPr/>
        </p:nvSpPr>
        <p:spPr>
          <a:xfrm>
            <a:off x="384046" y="5067301"/>
            <a:ext cx="11463322" cy="129540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000" b="1" dirty="0">
                <a:latin typeface="+mj-lt"/>
                <a:ea typeface="+mj-ea"/>
                <a:cs typeface="+mj-cs"/>
              </a:rPr>
              <a:t>What if everyone is right?</a:t>
            </a:r>
          </a:p>
        </p:txBody>
      </p:sp>
    </p:spTree>
    <p:extLst>
      <p:ext uri="{BB962C8B-B14F-4D97-AF65-F5344CB8AC3E}">
        <p14:creationId xmlns:p14="http://schemas.microsoft.com/office/powerpoint/2010/main" val="21144280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e Crucifixion of Jesus - Facts About His Death on the Cross">
            <a:extLst>
              <a:ext uri="{FF2B5EF4-FFF2-40B4-BE49-F238E27FC236}">
                <a16:creationId xmlns:a16="http://schemas.microsoft.com/office/drawing/2014/main" id="{5D71578F-FF68-44E8-AB48-C455DB0B2D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06" r="23349" b="-1"/>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EF36B89-1F12-4AA5-A6C7-EEC2EA00F3F6}"/>
              </a:ext>
            </a:extLst>
          </p:cNvPr>
          <p:cNvSpPr txBox="1"/>
          <p:nvPr/>
        </p:nvSpPr>
        <p:spPr>
          <a:xfrm>
            <a:off x="7848600" y="1122363"/>
            <a:ext cx="4023360" cy="320413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500" dirty="0">
                <a:latin typeface="+mj-lt"/>
                <a:ea typeface="+mj-ea"/>
                <a:cs typeface="+mj-cs"/>
              </a:rPr>
              <a:t>If Everyone is Right, Jesus was very Wrong</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C1F5BB0-1D1F-48D6-8365-B979A65C4F56}"/>
              </a:ext>
            </a:extLst>
          </p:cNvPr>
          <p:cNvSpPr txBox="1"/>
          <p:nvPr/>
        </p:nvSpPr>
        <p:spPr>
          <a:xfrm>
            <a:off x="7848600" y="4739912"/>
            <a:ext cx="4023360" cy="157813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500" b="1" dirty="0">
                <a:latin typeface="+mj-lt"/>
                <a:ea typeface="+mj-ea"/>
                <a:cs typeface="+mj-cs"/>
              </a:rPr>
              <a:t>Jesus was exclusive</a:t>
            </a:r>
          </a:p>
        </p:txBody>
      </p:sp>
    </p:spTree>
    <p:extLst>
      <p:ext uri="{BB962C8B-B14F-4D97-AF65-F5344CB8AC3E}">
        <p14:creationId xmlns:p14="http://schemas.microsoft.com/office/powerpoint/2010/main" val="3404919091"/>
      </p:ext>
    </p:extLst>
  </p:cSld>
  <p:clrMapOvr>
    <a:overrideClrMapping bg1="dk1" tx1="lt1" bg2="dk2" tx2="lt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reach bible background | Circle C Ranch">
            <a:extLst>
              <a:ext uri="{FF2B5EF4-FFF2-40B4-BE49-F238E27FC236}">
                <a16:creationId xmlns:a16="http://schemas.microsoft.com/office/drawing/2014/main" id="{B692D7E1-E085-4235-B7EE-9ACCE42E0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64"/>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7B68AA-420F-436C-A7FB-288FDD8D158A}"/>
              </a:ext>
            </a:extLst>
          </p:cNvPr>
          <p:cNvSpPr txBox="1"/>
          <p:nvPr/>
        </p:nvSpPr>
        <p:spPr>
          <a:xfrm>
            <a:off x="371094" y="2718054"/>
            <a:ext cx="5629656" cy="3207258"/>
          </a:xfrm>
          <a:prstGeom prst="rect">
            <a:avLst/>
          </a:prstGeom>
        </p:spPr>
        <p:txBody>
          <a:bodyPr vert="horz" lIns="91440" tIns="45720" rIns="91440" bIns="45720" rtlCol="0" anchor="t">
            <a:noAutofit/>
          </a:bodyPr>
          <a:lstStyle/>
          <a:p>
            <a:pPr>
              <a:lnSpc>
                <a:spcPct val="110000"/>
              </a:lnSpc>
              <a:spcAft>
                <a:spcPts val="600"/>
              </a:spcAft>
            </a:pPr>
            <a:r>
              <a:rPr lang="en-US" sz="3800" b="0" i="0" dirty="0">
                <a:effectLst/>
              </a:rPr>
              <a:t>Jesus said to him, “I am the way, and the truth, and the life. No one comes to the Father except through me.</a:t>
            </a:r>
            <a:endParaRPr lang="en-US" sz="3800" dirty="0"/>
          </a:p>
        </p:txBody>
      </p:sp>
      <p:sp>
        <p:nvSpPr>
          <p:cNvPr id="11" name="TextBox 10">
            <a:extLst>
              <a:ext uri="{FF2B5EF4-FFF2-40B4-BE49-F238E27FC236}">
                <a16:creationId xmlns:a16="http://schemas.microsoft.com/office/drawing/2014/main" id="{EEB6825E-16C4-40B3-9999-4EE9317669D1}"/>
              </a:ext>
            </a:extLst>
          </p:cNvPr>
          <p:cNvSpPr txBox="1"/>
          <p:nvPr/>
        </p:nvSpPr>
        <p:spPr>
          <a:xfrm>
            <a:off x="424815" y="1386840"/>
            <a:ext cx="5629656" cy="1056639"/>
          </a:xfrm>
          <a:prstGeom prst="rect">
            <a:avLst/>
          </a:prstGeom>
        </p:spPr>
        <p:txBody>
          <a:bodyPr vert="horz" lIns="91440" tIns="45720" rIns="91440" bIns="45720" rtlCol="0" anchor="t">
            <a:noAutofit/>
          </a:bodyPr>
          <a:lstStyle/>
          <a:p>
            <a:pPr>
              <a:lnSpc>
                <a:spcPct val="110000"/>
              </a:lnSpc>
              <a:spcAft>
                <a:spcPts val="600"/>
              </a:spcAft>
            </a:pPr>
            <a:r>
              <a:rPr lang="en-US" sz="5500" b="1" i="0" dirty="0">
                <a:effectLst/>
              </a:rPr>
              <a:t>John 14:6</a:t>
            </a:r>
            <a:endParaRPr lang="en-US" sz="5500" b="1" dirty="0"/>
          </a:p>
        </p:txBody>
      </p:sp>
    </p:spTree>
    <p:extLst>
      <p:ext uri="{BB962C8B-B14F-4D97-AF65-F5344CB8AC3E}">
        <p14:creationId xmlns:p14="http://schemas.microsoft.com/office/powerpoint/2010/main" val="368891640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28EDB475-DAA9-439D-8D5A-7B2B545C8F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71" r="688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C3E7EA0-4333-41DD-8AB9-60149AF18F54}"/>
              </a:ext>
            </a:extLst>
          </p:cNvPr>
          <p:cNvSpPr txBox="1"/>
          <p:nvPr/>
        </p:nvSpPr>
        <p:spPr>
          <a:xfrm>
            <a:off x="481029" y="625683"/>
            <a:ext cx="4526282" cy="370081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dirty="0">
                <a:latin typeface="+mj-lt"/>
                <a:ea typeface="+mj-ea"/>
                <a:cs typeface="+mj-cs"/>
              </a:rPr>
              <a:t>The Evidence Will Support God Broadly, and the Biblical God Specifically</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291EF41-B7AE-4F18-B600-F587672D538D}"/>
              </a:ext>
            </a:extLst>
          </p:cNvPr>
          <p:cNvSpPr txBox="1"/>
          <p:nvPr/>
        </p:nvSpPr>
        <p:spPr>
          <a:xfrm>
            <a:off x="481029" y="4739912"/>
            <a:ext cx="4526282" cy="146539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dirty="0">
                <a:latin typeface="+mj-lt"/>
                <a:ea typeface="+mj-ea"/>
                <a:cs typeface="+mj-cs"/>
              </a:rPr>
              <a:t>Who is the Biblical God?</a:t>
            </a:r>
          </a:p>
        </p:txBody>
      </p:sp>
    </p:spTree>
    <p:extLst>
      <p:ext uri="{BB962C8B-B14F-4D97-AF65-F5344CB8AC3E}">
        <p14:creationId xmlns:p14="http://schemas.microsoft.com/office/powerpoint/2010/main" val="343306289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DA4374D-F270-4C02-88D7-B751FD9BD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7650" name="Picture 2" descr="Study tips: Making connections when learning - AAT Comment">
            <a:extLst>
              <a:ext uri="{FF2B5EF4-FFF2-40B4-BE49-F238E27FC236}">
                <a16:creationId xmlns:a16="http://schemas.microsoft.com/office/drawing/2014/main" id="{7003266A-E6C5-41E6-BFC7-689416AF716E}"/>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r="888" b="-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alpha val="95000"/>
            </a:schemeClr>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6610D0-9DEE-46F0-87A6-3AEC49E8C3A4}"/>
              </a:ext>
            </a:extLst>
          </p:cNvPr>
          <p:cNvSpPr txBox="1"/>
          <p:nvPr/>
        </p:nvSpPr>
        <p:spPr>
          <a:xfrm>
            <a:off x="1804988" y="1442172"/>
            <a:ext cx="8582025" cy="21773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500" dirty="0">
                <a:latin typeface="Book Antiqua" panose="02040602050305030304" pitchFamily="18" charset="0"/>
                <a:ea typeface="+mj-ea"/>
                <a:cs typeface="+mj-cs"/>
              </a:rPr>
              <a:t>Premise 1: Everything that begins to exist has a cause. </a:t>
            </a:r>
          </a:p>
        </p:txBody>
      </p:sp>
      <p:sp>
        <p:nvSpPr>
          <p:cNvPr id="77" name="Rectangle: Rounded Corners 76">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508954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DA4374D-F270-4C02-88D7-B751FD9BD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7650" name="Picture 2" descr="Study tips: Making connections when learning - AAT Comment">
            <a:extLst>
              <a:ext uri="{FF2B5EF4-FFF2-40B4-BE49-F238E27FC236}">
                <a16:creationId xmlns:a16="http://schemas.microsoft.com/office/drawing/2014/main" id="{7003266A-E6C5-41E6-BFC7-689416AF716E}"/>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r="888" b="-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alpha val="95000"/>
            </a:schemeClr>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6610D0-9DEE-46F0-87A6-3AEC49E8C3A4}"/>
              </a:ext>
            </a:extLst>
          </p:cNvPr>
          <p:cNvSpPr txBox="1"/>
          <p:nvPr/>
        </p:nvSpPr>
        <p:spPr>
          <a:xfrm>
            <a:off x="1804988" y="1442172"/>
            <a:ext cx="8582025" cy="21773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500" dirty="0">
                <a:latin typeface="Book Antiqua" panose="02040602050305030304" pitchFamily="18" charset="0"/>
                <a:ea typeface="+mj-ea"/>
                <a:cs typeface="+mj-cs"/>
              </a:rPr>
              <a:t>Premise 2: The Universe Began to Exist in the Past.</a:t>
            </a:r>
          </a:p>
        </p:txBody>
      </p:sp>
      <p:sp>
        <p:nvSpPr>
          <p:cNvPr id="77" name="Rectangle: Rounded Corners 76">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736657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Hubble Finds Early, Massive Galaxies Running on Empty | Lab Manager">
            <a:extLst>
              <a:ext uri="{FF2B5EF4-FFF2-40B4-BE49-F238E27FC236}">
                <a16:creationId xmlns:a16="http://schemas.microsoft.com/office/drawing/2014/main" id="{DA40C51C-BA4C-4E2A-B923-D86822AF51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93" r="2330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8FEAEED-4B56-4EA6-96EE-2AC51A5E738C}"/>
              </a:ext>
            </a:extLst>
          </p:cNvPr>
          <p:cNvSpPr txBox="1"/>
          <p:nvPr/>
        </p:nvSpPr>
        <p:spPr>
          <a:xfrm>
            <a:off x="481029" y="968852"/>
            <a:ext cx="4792289" cy="329571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600" b="1" dirty="0">
                <a:latin typeface="+mj-lt"/>
                <a:ea typeface="+mj-ea"/>
                <a:cs typeface="+mj-cs"/>
              </a:rPr>
              <a:t>The Logical Conclusion</a:t>
            </a:r>
            <a:r>
              <a:rPr lang="en-US" sz="5600" dirty="0">
                <a:latin typeface="+mj-lt"/>
                <a:ea typeface="+mj-ea"/>
                <a:cs typeface="+mj-cs"/>
              </a:rPr>
              <a:t>: The Universe has a Cause</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F9E1937-7156-4FB5-96BD-B7687D8ED088}"/>
              </a:ext>
            </a:extLst>
          </p:cNvPr>
          <p:cNvSpPr txBox="1"/>
          <p:nvPr/>
        </p:nvSpPr>
        <p:spPr>
          <a:xfrm>
            <a:off x="481029" y="4858995"/>
            <a:ext cx="8047829" cy="165818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600" b="1" dirty="0">
                <a:latin typeface="+mj-lt"/>
                <a:ea typeface="+mj-ea"/>
                <a:cs typeface="+mj-cs"/>
              </a:rPr>
              <a:t>Only Possible Conclusion</a:t>
            </a:r>
            <a:endParaRPr lang="en-US" sz="5600" dirty="0">
              <a:latin typeface="+mj-lt"/>
              <a:ea typeface="+mj-ea"/>
              <a:cs typeface="+mj-cs"/>
            </a:endParaRPr>
          </a:p>
        </p:txBody>
      </p:sp>
    </p:spTree>
    <p:extLst>
      <p:ext uri="{BB962C8B-B14F-4D97-AF65-F5344CB8AC3E}">
        <p14:creationId xmlns:p14="http://schemas.microsoft.com/office/powerpoint/2010/main" val="319828762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Interconnection is bringing the future faster than ever | Network World">
            <a:extLst>
              <a:ext uri="{FF2B5EF4-FFF2-40B4-BE49-F238E27FC236}">
                <a16:creationId xmlns:a16="http://schemas.microsoft.com/office/drawing/2014/main" id="{DE7CEF78-9AEF-4CF8-AD4A-DC61049BB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6" r="10531" b="-1"/>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8" name="Freeform: Shape 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FA742A4-D739-4902-BE5A-63D0BC932A00}"/>
              </a:ext>
            </a:extLst>
          </p:cNvPr>
          <p:cNvSpPr txBox="1"/>
          <p:nvPr/>
        </p:nvSpPr>
        <p:spPr>
          <a:xfrm>
            <a:off x="477981" y="1122363"/>
            <a:ext cx="4149438"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latin typeface="+mj-lt"/>
                <a:ea typeface="+mj-ea"/>
                <a:cs typeface="+mj-cs"/>
              </a:rPr>
              <a:t>P1</a:t>
            </a:r>
            <a:r>
              <a:rPr lang="en-US" sz="4000" dirty="0">
                <a:latin typeface="+mj-lt"/>
                <a:ea typeface="+mj-ea"/>
                <a:cs typeface="+mj-cs"/>
              </a:rPr>
              <a:t>: Anything that begins to exist has a cause.</a:t>
            </a:r>
          </a:p>
          <a:p>
            <a:pPr>
              <a:lnSpc>
                <a:spcPct val="90000"/>
              </a:lnSpc>
              <a:spcBef>
                <a:spcPct val="0"/>
              </a:spcBef>
              <a:spcAft>
                <a:spcPts val="600"/>
              </a:spcAft>
            </a:pPr>
            <a:endParaRPr lang="en-US" sz="1000" dirty="0">
              <a:latin typeface="+mj-lt"/>
              <a:ea typeface="+mj-ea"/>
              <a:cs typeface="+mj-cs"/>
            </a:endParaRPr>
          </a:p>
          <a:p>
            <a:pPr>
              <a:lnSpc>
                <a:spcPct val="90000"/>
              </a:lnSpc>
              <a:spcBef>
                <a:spcPct val="0"/>
              </a:spcBef>
              <a:spcAft>
                <a:spcPts val="600"/>
              </a:spcAft>
            </a:pPr>
            <a:r>
              <a:rPr lang="en-US" sz="4000" b="1" dirty="0">
                <a:latin typeface="+mj-lt"/>
                <a:ea typeface="+mj-ea"/>
                <a:cs typeface="+mj-cs"/>
              </a:rPr>
              <a:t>P2</a:t>
            </a:r>
            <a:r>
              <a:rPr lang="en-US" sz="4000" dirty="0">
                <a:latin typeface="+mj-lt"/>
                <a:ea typeface="+mj-ea"/>
                <a:cs typeface="+mj-cs"/>
              </a:rPr>
              <a:t>: The Universe Began to Exist.</a:t>
            </a:r>
          </a:p>
        </p:txBody>
      </p:sp>
      <p:sp>
        <p:nvSpPr>
          <p:cNvPr id="20"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64A8EA7-8EFA-4258-92F6-B4CB1ABFCD73}"/>
              </a:ext>
            </a:extLst>
          </p:cNvPr>
          <p:cNvSpPr txBox="1"/>
          <p:nvPr/>
        </p:nvSpPr>
        <p:spPr>
          <a:xfrm>
            <a:off x="477981" y="4733882"/>
            <a:ext cx="3530601" cy="1938992"/>
          </a:xfrm>
          <a:prstGeom prst="rect">
            <a:avLst/>
          </a:prstGeom>
          <a:noFill/>
        </p:spPr>
        <p:txBody>
          <a:bodyPr wrap="square">
            <a:spAutoFit/>
          </a:bodyPr>
          <a:lstStyle/>
          <a:p>
            <a:r>
              <a:rPr lang="en-US" sz="4000" b="1" dirty="0">
                <a:latin typeface="+mj-lt"/>
                <a:ea typeface="+mj-ea"/>
                <a:cs typeface="+mj-cs"/>
              </a:rPr>
              <a:t>Therefore: </a:t>
            </a:r>
            <a:r>
              <a:rPr lang="en-US" sz="4000" dirty="0">
                <a:latin typeface="+mj-lt"/>
                <a:ea typeface="+mj-ea"/>
                <a:cs typeface="+mj-cs"/>
              </a:rPr>
              <a:t>The Universe has a Cause</a:t>
            </a:r>
            <a:endParaRPr lang="en-US" sz="4000" dirty="0"/>
          </a:p>
        </p:txBody>
      </p:sp>
    </p:spTree>
    <p:extLst>
      <p:ext uri="{BB962C8B-B14F-4D97-AF65-F5344CB8AC3E}">
        <p14:creationId xmlns:p14="http://schemas.microsoft.com/office/powerpoint/2010/main" val="1954456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3556" name="Rectangle 134">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DB2997-D5C8-4CF2-BDD4-C78AAA83E00A}"/>
              </a:ext>
            </a:extLst>
          </p:cNvPr>
          <p:cNvSpPr txBox="1"/>
          <p:nvPr/>
        </p:nvSpPr>
        <p:spPr>
          <a:xfrm>
            <a:off x="481029" y="790276"/>
            <a:ext cx="4023360" cy="363108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000" dirty="0">
                <a:latin typeface="Book Antiqua" panose="02040602050305030304" pitchFamily="18" charset="0"/>
                <a:ea typeface="+mj-ea"/>
                <a:cs typeface="+mj-cs"/>
              </a:rPr>
              <a:t>The Logical Law of Causality confirms Premise 1</a:t>
            </a:r>
          </a:p>
        </p:txBody>
      </p:sp>
      <p:sp>
        <p:nvSpPr>
          <p:cNvPr id="23557"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58" name="Rectangle 1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554" name="Picture 2" descr="Una legge sul clima. Co2, accelerare sulla riduzione – La Discussione">
            <a:extLst>
              <a:ext uri="{FF2B5EF4-FFF2-40B4-BE49-F238E27FC236}">
                <a16:creationId xmlns:a16="http://schemas.microsoft.com/office/drawing/2014/main" id="{7CEEEBA9-7A22-45EC-BF35-B9247EE9A4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2" r="19336" b="-1"/>
          <a:stretch/>
        </p:blipFill>
        <p:spPr bwMode="auto">
          <a:xfrm>
            <a:off x="4868487" y="10"/>
            <a:ext cx="7323513"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2703D9-A15B-4C83-A6F8-09BEC08D0283}"/>
              </a:ext>
            </a:extLst>
          </p:cNvPr>
          <p:cNvSpPr txBox="1"/>
          <p:nvPr/>
        </p:nvSpPr>
        <p:spPr>
          <a:xfrm>
            <a:off x="505660" y="4690764"/>
            <a:ext cx="4023360" cy="154155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200" b="1" dirty="0">
                <a:latin typeface="Book Antiqua" panose="02040602050305030304" pitchFamily="18" charset="0"/>
                <a:ea typeface="+mj-ea"/>
                <a:cs typeface="+mj-cs"/>
              </a:rPr>
              <a:t>Any Change Requires Cause</a:t>
            </a:r>
          </a:p>
        </p:txBody>
      </p:sp>
    </p:spTree>
    <p:extLst>
      <p:ext uri="{BB962C8B-B14F-4D97-AF65-F5344CB8AC3E}">
        <p14:creationId xmlns:p14="http://schemas.microsoft.com/office/powerpoint/2010/main" val="3282800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Exploring Our Universe | The New Yorker">
            <a:extLst>
              <a:ext uri="{FF2B5EF4-FFF2-40B4-BE49-F238E27FC236}">
                <a16:creationId xmlns:a16="http://schemas.microsoft.com/office/drawing/2014/main" id="{2A16B536-22EB-43E0-98F8-E12BC8C69A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21" r="12497"/>
          <a:stretch/>
        </p:blipFill>
        <p:spPr bwMode="auto">
          <a:xfrm>
            <a:off x="6315075" y="0"/>
            <a:ext cx="5876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89A04C-839B-4BC6-B75D-DE37AB42AB43}"/>
              </a:ext>
            </a:extLst>
          </p:cNvPr>
          <p:cNvSpPr txBox="1"/>
          <p:nvPr/>
        </p:nvSpPr>
        <p:spPr>
          <a:xfrm>
            <a:off x="5438775" y="0"/>
            <a:ext cx="876300" cy="6858000"/>
          </a:xfrm>
          <a:prstGeom prst="rect">
            <a:avLst/>
          </a:prstGeom>
          <a:solidFill>
            <a:schemeClr val="tx2">
              <a:lumMod val="50000"/>
              <a:lumOff val="5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E83E867A-4829-4A3E-8EDB-7EF3F53AA07D}"/>
              </a:ext>
            </a:extLst>
          </p:cNvPr>
          <p:cNvSpPr txBox="1"/>
          <p:nvPr/>
        </p:nvSpPr>
        <p:spPr>
          <a:xfrm>
            <a:off x="791410" y="309264"/>
            <a:ext cx="4023360" cy="805161"/>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000" b="1" dirty="0">
                <a:solidFill>
                  <a:schemeClr val="bg1"/>
                </a:solidFill>
                <a:latin typeface="Book Antiqua" panose="02040602050305030304" pitchFamily="18" charset="0"/>
                <a:ea typeface="+mj-ea"/>
                <a:cs typeface="+mj-cs"/>
              </a:rPr>
              <a:t>Nothingness</a:t>
            </a:r>
          </a:p>
        </p:txBody>
      </p:sp>
      <p:sp>
        <p:nvSpPr>
          <p:cNvPr id="5" name="TextBox 4">
            <a:extLst>
              <a:ext uri="{FF2B5EF4-FFF2-40B4-BE49-F238E27FC236}">
                <a16:creationId xmlns:a16="http://schemas.microsoft.com/office/drawing/2014/main" id="{81591F1D-F159-452E-9D4C-29B011A556E8}"/>
              </a:ext>
            </a:extLst>
          </p:cNvPr>
          <p:cNvSpPr txBox="1"/>
          <p:nvPr/>
        </p:nvSpPr>
        <p:spPr>
          <a:xfrm>
            <a:off x="7377230" y="309264"/>
            <a:ext cx="4023360" cy="805161"/>
          </a:xfrm>
          <a:prstGeom prst="rect">
            <a:avLst/>
          </a:prstGeom>
          <a:solidFill>
            <a:schemeClr val="tx1"/>
          </a:solidFill>
        </p:spPr>
        <p:txBody>
          <a:bodyPr vert="horz" lIns="91440" tIns="45720" rIns="91440" bIns="45720" rtlCol="0" anchor="b">
            <a:noAutofit/>
          </a:bodyPr>
          <a:lstStyle/>
          <a:p>
            <a:pPr algn="ctr">
              <a:lnSpc>
                <a:spcPct val="90000"/>
              </a:lnSpc>
              <a:spcBef>
                <a:spcPct val="0"/>
              </a:spcBef>
              <a:spcAft>
                <a:spcPts val="600"/>
              </a:spcAft>
            </a:pPr>
            <a:r>
              <a:rPr lang="en-US" sz="5000" b="1" dirty="0">
                <a:solidFill>
                  <a:schemeClr val="bg1"/>
                </a:solidFill>
                <a:latin typeface="Book Antiqua" panose="02040602050305030304" pitchFamily="18" charset="0"/>
                <a:ea typeface="+mj-ea"/>
                <a:cs typeface="+mj-cs"/>
              </a:rPr>
              <a:t>Something</a:t>
            </a:r>
          </a:p>
        </p:txBody>
      </p:sp>
      <p:sp>
        <p:nvSpPr>
          <p:cNvPr id="6" name="TextBox 5">
            <a:extLst>
              <a:ext uri="{FF2B5EF4-FFF2-40B4-BE49-F238E27FC236}">
                <a16:creationId xmlns:a16="http://schemas.microsoft.com/office/drawing/2014/main" id="{43958760-0499-47D9-9BDC-1BD004080CC2}"/>
              </a:ext>
            </a:extLst>
          </p:cNvPr>
          <p:cNvSpPr txBox="1"/>
          <p:nvPr/>
        </p:nvSpPr>
        <p:spPr>
          <a:xfrm>
            <a:off x="5472530" y="4248150"/>
            <a:ext cx="808790" cy="805161"/>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000" b="1" dirty="0">
                <a:solidFill>
                  <a:schemeClr val="bg1"/>
                </a:solidFill>
                <a:latin typeface="Book Antiqua" panose="02040602050305030304" pitchFamily="18" charset="0"/>
                <a:ea typeface="+mj-ea"/>
                <a:cs typeface="+mj-cs"/>
              </a:rPr>
              <a:t>CAUSE</a:t>
            </a:r>
          </a:p>
        </p:txBody>
      </p:sp>
      <p:sp>
        <p:nvSpPr>
          <p:cNvPr id="3" name="Arrow: Right 2">
            <a:extLst>
              <a:ext uri="{FF2B5EF4-FFF2-40B4-BE49-F238E27FC236}">
                <a16:creationId xmlns:a16="http://schemas.microsoft.com/office/drawing/2014/main" id="{6A727ED0-6382-43B6-A1D8-4CDA55102B2C}"/>
              </a:ext>
            </a:extLst>
          </p:cNvPr>
          <p:cNvSpPr/>
          <p:nvPr/>
        </p:nvSpPr>
        <p:spPr>
          <a:xfrm>
            <a:off x="4957880" y="838200"/>
            <a:ext cx="1857375" cy="38100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1C09AE1-D45C-4D8E-AB86-D7BBE74C614B}"/>
              </a:ext>
            </a:extLst>
          </p:cNvPr>
          <p:cNvSpPr/>
          <p:nvPr/>
        </p:nvSpPr>
        <p:spPr>
          <a:xfrm>
            <a:off x="4948237" y="5105997"/>
            <a:ext cx="1857375" cy="38100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68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Parts of the universe may be expanding faster than others">
            <a:extLst>
              <a:ext uri="{FF2B5EF4-FFF2-40B4-BE49-F238E27FC236}">
                <a16:creationId xmlns:a16="http://schemas.microsoft.com/office/drawing/2014/main" id="{699066E5-EBB6-4FC4-BC26-4F9248EB9C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40" r="7287" b="-1"/>
          <a:stretch/>
        </p:blipFill>
        <p:spPr bwMode="auto">
          <a:xfrm>
            <a:off x="3523488"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C3F1B6D-8E52-4BF7-9DA1-A90210428BEA}"/>
              </a:ext>
            </a:extLst>
          </p:cNvPr>
          <p:cNvSpPr txBox="1"/>
          <p:nvPr/>
        </p:nvSpPr>
        <p:spPr>
          <a:xfrm>
            <a:off x="481029" y="1026271"/>
            <a:ext cx="3977639" cy="335570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dirty="0">
                <a:latin typeface="+mj-lt"/>
                <a:ea typeface="+mj-ea"/>
                <a:cs typeface="+mj-cs"/>
              </a:rPr>
              <a:t>If the world didn’t have a cause, it came from nothingness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192465-6842-4871-97DC-8BD66BE97F8C}"/>
              </a:ext>
            </a:extLst>
          </p:cNvPr>
          <p:cNvSpPr txBox="1"/>
          <p:nvPr/>
        </p:nvSpPr>
        <p:spPr>
          <a:xfrm>
            <a:off x="481029" y="4725984"/>
            <a:ext cx="3977639" cy="16047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900" b="1" dirty="0">
                <a:latin typeface="+mj-lt"/>
                <a:ea typeface="+mj-ea"/>
                <a:cs typeface="+mj-cs"/>
              </a:rPr>
              <a:t>But Nothing is Nothing…</a:t>
            </a:r>
          </a:p>
        </p:txBody>
      </p:sp>
    </p:spTree>
    <p:extLst>
      <p:ext uri="{BB962C8B-B14F-4D97-AF65-F5344CB8AC3E}">
        <p14:creationId xmlns:p14="http://schemas.microsoft.com/office/powerpoint/2010/main" val="307137194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The Beginning to the End of the Universe: The mystery of dark energy |  Astronomy.com">
            <a:extLst>
              <a:ext uri="{FF2B5EF4-FFF2-40B4-BE49-F238E27FC236}">
                <a16:creationId xmlns:a16="http://schemas.microsoft.com/office/drawing/2014/main" id="{7FFE1E1C-9AEE-4326-9DC3-759ECA22EA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D657D7-DC0B-493B-815C-1A732DC23CC5}"/>
              </a:ext>
            </a:extLst>
          </p:cNvPr>
          <p:cNvSpPr txBox="1"/>
          <p:nvPr/>
        </p:nvSpPr>
        <p:spPr>
          <a:xfrm>
            <a:off x="1790297" y="624417"/>
            <a:ext cx="8605309" cy="333035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3600" b="1" dirty="0">
                <a:solidFill>
                  <a:schemeClr val="bg1"/>
                </a:solidFill>
                <a:latin typeface="+mj-lt"/>
                <a:ea typeface="+mj-ea"/>
                <a:cs typeface="+mj-cs"/>
              </a:rPr>
              <a:t>The Cause Must Be Powerful Enough to Cause and Create the Universe</a:t>
            </a:r>
          </a:p>
        </p:txBody>
      </p:sp>
      <p:cxnSp>
        <p:nvCxnSpPr>
          <p:cNvPr id="73" name="Straight Connector 72">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671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Video 19">
            <a:extLst>
              <a:ext uri="{FF2B5EF4-FFF2-40B4-BE49-F238E27FC236}">
                <a16:creationId xmlns:a16="http://schemas.microsoft.com/office/drawing/2014/main" id="{0F86C0F6-1D0E-464A-92B6-B3773D2ED3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22"/>
            <a:ext cx="12191977" cy="6858022"/>
          </a:xfrm>
          <a:prstGeom prst="rect">
            <a:avLst/>
          </a:prstGeom>
        </p:spPr>
      </p:pic>
      <p:sp>
        <p:nvSpPr>
          <p:cNvPr id="21" name="Rectangle 1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AF44CB-70B7-4409-980D-E9EA8E1CDA8C}"/>
              </a:ext>
            </a:extLst>
          </p:cNvPr>
          <p:cNvSpPr txBox="1"/>
          <p:nvPr/>
        </p:nvSpPr>
        <p:spPr>
          <a:xfrm>
            <a:off x="0" y="2835563"/>
            <a:ext cx="12191977" cy="766619"/>
          </a:xfrm>
          <a:prstGeom prst="rect">
            <a:avLst/>
          </a:prstGeom>
          <a:solidFill>
            <a:schemeClr val="tx1"/>
          </a:solidFill>
        </p:spPr>
        <p:txBody>
          <a:bodyPr vert="horz" lIns="91440" tIns="45720" rIns="91440" bIns="45720" rtlCol="0" anchor="t">
            <a:noAutofit/>
          </a:bodyPr>
          <a:lstStyle/>
          <a:p>
            <a:pPr algn="ctr">
              <a:lnSpc>
                <a:spcPct val="90000"/>
              </a:lnSpc>
              <a:spcBef>
                <a:spcPct val="0"/>
              </a:spcBef>
              <a:spcAft>
                <a:spcPts val="600"/>
              </a:spcAft>
            </a:pPr>
            <a:r>
              <a:rPr lang="en-US" sz="5000" b="1" dirty="0">
                <a:solidFill>
                  <a:schemeClr val="bg1"/>
                </a:solidFill>
                <a:latin typeface="+mj-lt"/>
                <a:ea typeface="+mj-ea"/>
                <a:cs typeface="+mj-cs"/>
              </a:rPr>
              <a:t>Unless the Universe Always Existed</a:t>
            </a:r>
          </a:p>
        </p:txBody>
      </p:sp>
      <p:sp>
        <p:nvSpPr>
          <p:cNvPr id="22" name="Rectangle 15">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48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mute="1">
                <p:cTn id="12" repeatCount="indefinite" fill="hold" display="0">
                  <p:stCondLst>
                    <p:cond delay="indefinite"/>
                  </p:stCondLst>
                </p:cTn>
                <p:tgtEl>
                  <p:spTgt spid="2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4" name="Picture 4" descr="How to See the World More Clearly Through Interconnection -  Interconnections - The Equinix Blog">
            <a:extLst>
              <a:ext uri="{FF2B5EF4-FFF2-40B4-BE49-F238E27FC236}">
                <a16:creationId xmlns:a16="http://schemas.microsoft.com/office/drawing/2014/main" id="{0B8DAA15-632F-457F-839E-2419AF99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87" b="1470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8003CDD-7470-44A6-874E-2CF09C8D6A98}"/>
              </a:ext>
            </a:extLst>
          </p:cNvPr>
          <p:cNvSpPr txBox="1"/>
          <p:nvPr/>
        </p:nvSpPr>
        <p:spPr>
          <a:xfrm>
            <a:off x="477981" y="1122363"/>
            <a:ext cx="3478877" cy="3204134"/>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800" dirty="0">
                <a:solidFill>
                  <a:schemeClr val="bg1"/>
                </a:solidFill>
                <a:latin typeface="+mj-lt"/>
                <a:ea typeface="+mj-ea"/>
                <a:cs typeface="+mj-cs"/>
              </a:rPr>
              <a:t>Multiple Evidences Show the Universe is Finite in Age</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152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at are the 7 days of creation? | Bibleinfo.com">
            <a:extLst>
              <a:ext uri="{FF2B5EF4-FFF2-40B4-BE49-F238E27FC236}">
                <a16:creationId xmlns:a16="http://schemas.microsoft.com/office/drawing/2014/main" id="{D78D89EF-F107-4071-9A51-5DAB2F47AE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81" r="466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BA207A-4678-4E3C-A61F-058E352F629B}"/>
              </a:ext>
            </a:extLst>
          </p:cNvPr>
          <p:cNvSpPr txBox="1"/>
          <p:nvPr/>
        </p:nvSpPr>
        <p:spPr>
          <a:xfrm>
            <a:off x="477981" y="1122363"/>
            <a:ext cx="4922694"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400" dirty="0">
                <a:latin typeface="Book Antiqua" panose="02040602050305030304" pitchFamily="18" charset="0"/>
                <a:ea typeface="+mj-ea"/>
                <a:cs typeface="+mj-cs"/>
              </a:rPr>
              <a:t>1. God is the Creator of Everything</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181F60E-2FDB-48E4-A080-C3D4C94D67D5}"/>
              </a:ext>
            </a:extLst>
          </p:cNvPr>
          <p:cNvSpPr txBox="1"/>
          <p:nvPr/>
        </p:nvSpPr>
        <p:spPr>
          <a:xfrm>
            <a:off x="477981" y="4546920"/>
            <a:ext cx="4922694" cy="1685397"/>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400" b="1" dirty="0">
                <a:latin typeface="Book Antiqua" panose="02040602050305030304" pitchFamily="18" charset="0"/>
                <a:ea typeface="+mj-ea"/>
                <a:cs typeface="+mj-cs"/>
              </a:rPr>
              <a:t>Everything in heaven &amp; earth</a:t>
            </a:r>
          </a:p>
        </p:txBody>
      </p:sp>
    </p:spTree>
    <p:extLst>
      <p:ext uri="{BB962C8B-B14F-4D97-AF65-F5344CB8AC3E}">
        <p14:creationId xmlns:p14="http://schemas.microsoft.com/office/powerpoint/2010/main" val="236244375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Firms relying more on interconnection data services for expansion overseas">
            <a:extLst>
              <a:ext uri="{FF2B5EF4-FFF2-40B4-BE49-F238E27FC236}">
                <a16:creationId xmlns:a16="http://schemas.microsoft.com/office/drawing/2014/main" id="{17B8B140-E808-4ABA-BE57-31BC6CAF4A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3"/>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C3625A6-3713-40BB-B51E-F3B4FAA9C1A7}"/>
              </a:ext>
            </a:extLst>
          </p:cNvPr>
          <p:cNvSpPr txBox="1"/>
          <p:nvPr/>
        </p:nvSpPr>
        <p:spPr>
          <a:xfrm>
            <a:off x="205047" y="2826327"/>
            <a:ext cx="9953105" cy="2619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200" b="1" dirty="0">
                <a:latin typeface="+mj-lt"/>
                <a:ea typeface="+mj-ea"/>
                <a:cs typeface="+mj-cs"/>
              </a:rPr>
              <a:t>1. An Infinite Regression Doesn’t Work in Reality</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84221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Why do the planets in the solar system orbit on the same plane? | Live  Science">
            <a:extLst>
              <a:ext uri="{FF2B5EF4-FFF2-40B4-BE49-F238E27FC236}">
                <a16:creationId xmlns:a16="http://schemas.microsoft.com/office/drawing/2014/main" id="{AC1C1AE2-2A0D-4686-B7DE-0D456D30D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712"/>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A8D28A-BCF3-49BB-B80A-F1357CA6262F}"/>
              </a:ext>
            </a:extLst>
          </p:cNvPr>
          <p:cNvSpPr txBox="1"/>
          <p:nvPr/>
        </p:nvSpPr>
        <p:spPr>
          <a:xfrm>
            <a:off x="437481" y="944720"/>
            <a:ext cx="4023360" cy="3453966"/>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200" dirty="0">
                <a:latin typeface="Book Antiqua" panose="02040602050305030304" pitchFamily="18" charset="0"/>
                <a:ea typeface="+mj-ea"/>
                <a:cs typeface="+mj-cs"/>
              </a:rPr>
              <a:t>Imagine Planets Orbiting the Sun Forever… But each planet has a different length “year”</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B638F3-F20B-4155-9D62-DF797DDA51AE}"/>
              </a:ext>
            </a:extLst>
          </p:cNvPr>
          <p:cNvSpPr txBox="1"/>
          <p:nvPr/>
        </p:nvSpPr>
        <p:spPr>
          <a:xfrm>
            <a:off x="437481" y="4713442"/>
            <a:ext cx="4023360" cy="184328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Book Antiqua" panose="02040602050305030304" pitchFamily="18" charset="0"/>
                <a:ea typeface="+mj-ea"/>
                <a:cs typeface="+mj-cs"/>
              </a:rPr>
              <a:t>Which one has gone around the most?</a:t>
            </a:r>
          </a:p>
        </p:txBody>
      </p:sp>
    </p:spTree>
    <p:extLst>
      <p:ext uri="{BB962C8B-B14F-4D97-AF65-F5344CB8AC3E}">
        <p14:creationId xmlns:p14="http://schemas.microsoft.com/office/powerpoint/2010/main" val="465641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2" name="Picture 4" descr="Maps of the Internet - TorontoCreatives.com">
            <a:extLst>
              <a:ext uri="{FF2B5EF4-FFF2-40B4-BE49-F238E27FC236}">
                <a16:creationId xmlns:a16="http://schemas.microsoft.com/office/drawing/2014/main" id="{CCAB67B3-0154-46D1-92DB-7AC25AE877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67" r="6813" b="-1"/>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9995195-25A0-4206-A67C-675688188A40}"/>
              </a:ext>
            </a:extLst>
          </p:cNvPr>
          <p:cNvSpPr txBox="1"/>
          <p:nvPr/>
        </p:nvSpPr>
        <p:spPr>
          <a:xfrm>
            <a:off x="7265324" y="1122363"/>
            <a:ext cx="4606636" cy="3204134"/>
          </a:xfrm>
          <a:prstGeom prst="rect">
            <a:avLst/>
          </a:prstGeom>
        </p:spPr>
        <p:txBody>
          <a:bodyPr vert="horz" lIns="91440" tIns="45720" rIns="91440" bIns="45720" rtlCol="0" anchor="b">
            <a:normAutofit lnSpcReduction="10000"/>
          </a:bodyPr>
          <a:lstStyle/>
          <a:p>
            <a:pPr algn="r">
              <a:lnSpc>
                <a:spcPct val="90000"/>
              </a:lnSpc>
              <a:spcBef>
                <a:spcPct val="0"/>
              </a:spcBef>
              <a:spcAft>
                <a:spcPts val="600"/>
              </a:spcAft>
            </a:pPr>
            <a:r>
              <a:rPr lang="en-US" sz="4800" dirty="0">
                <a:latin typeface="+mj-lt"/>
                <a:ea typeface="+mj-ea"/>
                <a:cs typeface="+mj-cs"/>
              </a:rPr>
              <a:t>Mathematically, they have each rotated around the sun the same number </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AD7F7E6-F724-40B8-A644-BAD1B55C0C3D}"/>
              </a:ext>
            </a:extLst>
          </p:cNvPr>
          <p:cNvSpPr txBox="1"/>
          <p:nvPr/>
        </p:nvSpPr>
        <p:spPr>
          <a:xfrm>
            <a:off x="7265324" y="4800262"/>
            <a:ext cx="4606636" cy="1432055"/>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800" dirty="0">
                <a:latin typeface="+mj-lt"/>
                <a:ea typeface="+mj-ea"/>
                <a:cs typeface="+mj-cs"/>
              </a:rPr>
              <a:t>There must be a beginning</a:t>
            </a:r>
          </a:p>
        </p:txBody>
      </p:sp>
    </p:spTree>
    <p:extLst>
      <p:ext uri="{BB962C8B-B14F-4D97-AF65-F5344CB8AC3E}">
        <p14:creationId xmlns:p14="http://schemas.microsoft.com/office/powerpoint/2010/main" val="67031270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C7B352FC-1F44-4AB9-A2BD-FBF231C6B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54" name="Picture 10" descr="Free download Abstract motion background energy waves and lightning  seamless [3840x2160] for your Desktop, Mobile &amp;amp; Tablet | Explore 22+ Motion  Backgrounds | Motion Wallpapers, Motion Wallpaper, Slow Motion Wallpaper">
            <a:extLst>
              <a:ext uri="{FF2B5EF4-FFF2-40B4-BE49-F238E27FC236}">
                <a16:creationId xmlns:a16="http://schemas.microsoft.com/office/drawing/2014/main" id="{AE89208A-E802-4628-BD7C-42F2E577A2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14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6288261" cy="1573149"/>
          </a:xfrm>
          <a:prstGeom prst="rect">
            <a:avLst/>
          </a:prstGeom>
          <a:solidFill>
            <a:schemeClr val="tx1">
              <a:alpha val="30000"/>
            </a:schemeClr>
          </a:solidFill>
          <a:ln w="12700">
            <a:noFill/>
          </a:ln>
          <a:effectLst>
            <a:outerShdw blurRad="508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6C8C93D-4054-4CFC-B65A-3C817F50FA5E}"/>
              </a:ext>
            </a:extLst>
          </p:cNvPr>
          <p:cNvSpPr txBox="1"/>
          <p:nvPr/>
        </p:nvSpPr>
        <p:spPr>
          <a:xfrm>
            <a:off x="822753" y="4909983"/>
            <a:ext cx="3421484" cy="118535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dirty="0">
                <a:solidFill>
                  <a:schemeClr val="bg1"/>
                </a:solidFill>
                <a:latin typeface="+mj-lt"/>
                <a:ea typeface="+mj-ea"/>
                <a:cs typeface="+mj-cs"/>
              </a:rPr>
              <a:t>2. Energy is running out</a:t>
            </a:r>
          </a:p>
        </p:txBody>
      </p:sp>
      <p:sp>
        <p:nvSpPr>
          <p:cNvPr id="147" name="Rectangle 14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28936" y="5498088"/>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0B7FEED-A075-46C4-9A7A-06603C0FC962}"/>
              </a:ext>
            </a:extLst>
          </p:cNvPr>
          <p:cNvSpPr txBox="1"/>
          <p:nvPr/>
        </p:nvSpPr>
        <p:spPr>
          <a:xfrm>
            <a:off x="4344213" y="4909982"/>
            <a:ext cx="2395624" cy="118535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200" b="1" dirty="0">
                <a:solidFill>
                  <a:schemeClr val="bg1"/>
                </a:solidFill>
                <a:latin typeface="+mj-lt"/>
                <a:ea typeface="+mj-ea"/>
                <a:cs typeface="+mj-cs"/>
              </a:rPr>
              <a:t>Analogy</a:t>
            </a:r>
          </a:p>
        </p:txBody>
      </p:sp>
    </p:spTree>
    <p:extLst>
      <p:ext uri="{BB962C8B-B14F-4D97-AF65-F5344CB8AC3E}">
        <p14:creationId xmlns:p14="http://schemas.microsoft.com/office/powerpoint/2010/main" val="129630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Pouring Water From Bottle Photograph by Science Photo Library">
            <a:extLst>
              <a:ext uri="{FF2B5EF4-FFF2-40B4-BE49-F238E27FC236}">
                <a16:creationId xmlns:a16="http://schemas.microsoft.com/office/drawing/2014/main" id="{DF5869B9-7B35-4A2D-89F2-D4A016B370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0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5EBD17-0D4C-49F7-A57A-E8DA810E67BD}"/>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The amount of energy in the universe is decreasing</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E5DDE0E-2073-49FA-A884-6E3FFBBFEE85}"/>
              </a:ext>
            </a:extLst>
          </p:cNvPr>
          <p:cNvSpPr txBox="1"/>
          <p:nvPr/>
        </p:nvSpPr>
        <p:spPr>
          <a:xfrm>
            <a:off x="477981" y="4676872"/>
            <a:ext cx="4023360" cy="155544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Couldn’t Go On Forever</a:t>
            </a:r>
          </a:p>
        </p:txBody>
      </p:sp>
    </p:spTree>
    <p:extLst>
      <p:ext uri="{BB962C8B-B14F-4D97-AF65-F5344CB8AC3E}">
        <p14:creationId xmlns:p14="http://schemas.microsoft.com/office/powerpoint/2010/main" val="51413270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Interconnection is bringing the future faster than ever | Network World">
            <a:extLst>
              <a:ext uri="{FF2B5EF4-FFF2-40B4-BE49-F238E27FC236}">
                <a16:creationId xmlns:a16="http://schemas.microsoft.com/office/drawing/2014/main" id="{DE7CEF78-9AEF-4CF8-AD4A-DC61049BB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6" r="10531" b="-1"/>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8" name="Freeform: Shape 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FA742A4-D739-4902-BE5A-63D0BC932A00}"/>
              </a:ext>
            </a:extLst>
          </p:cNvPr>
          <p:cNvSpPr txBox="1"/>
          <p:nvPr/>
        </p:nvSpPr>
        <p:spPr>
          <a:xfrm>
            <a:off x="477981" y="1122363"/>
            <a:ext cx="4149438"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latin typeface="+mj-lt"/>
                <a:ea typeface="+mj-ea"/>
                <a:cs typeface="+mj-cs"/>
              </a:rPr>
              <a:t>P1</a:t>
            </a:r>
            <a:r>
              <a:rPr lang="en-US" sz="4000" dirty="0">
                <a:latin typeface="+mj-lt"/>
                <a:ea typeface="+mj-ea"/>
                <a:cs typeface="+mj-cs"/>
              </a:rPr>
              <a:t>: Anything that begins to exist has a cause.</a:t>
            </a:r>
          </a:p>
          <a:p>
            <a:pPr>
              <a:lnSpc>
                <a:spcPct val="90000"/>
              </a:lnSpc>
              <a:spcBef>
                <a:spcPct val="0"/>
              </a:spcBef>
              <a:spcAft>
                <a:spcPts val="600"/>
              </a:spcAft>
            </a:pPr>
            <a:endParaRPr lang="en-US" sz="1000" dirty="0">
              <a:latin typeface="+mj-lt"/>
              <a:ea typeface="+mj-ea"/>
              <a:cs typeface="+mj-cs"/>
            </a:endParaRPr>
          </a:p>
          <a:p>
            <a:pPr>
              <a:lnSpc>
                <a:spcPct val="90000"/>
              </a:lnSpc>
              <a:spcBef>
                <a:spcPct val="0"/>
              </a:spcBef>
              <a:spcAft>
                <a:spcPts val="600"/>
              </a:spcAft>
            </a:pPr>
            <a:r>
              <a:rPr lang="en-US" sz="4000" b="1" dirty="0">
                <a:latin typeface="+mj-lt"/>
                <a:ea typeface="+mj-ea"/>
                <a:cs typeface="+mj-cs"/>
              </a:rPr>
              <a:t>P2</a:t>
            </a:r>
            <a:r>
              <a:rPr lang="en-US" sz="4000" dirty="0">
                <a:latin typeface="+mj-lt"/>
                <a:ea typeface="+mj-ea"/>
                <a:cs typeface="+mj-cs"/>
              </a:rPr>
              <a:t>: The Universe Began to Exist.</a:t>
            </a:r>
          </a:p>
        </p:txBody>
      </p:sp>
      <p:sp>
        <p:nvSpPr>
          <p:cNvPr id="20"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64A8EA7-8EFA-4258-92F6-B4CB1ABFCD73}"/>
              </a:ext>
            </a:extLst>
          </p:cNvPr>
          <p:cNvSpPr txBox="1"/>
          <p:nvPr/>
        </p:nvSpPr>
        <p:spPr>
          <a:xfrm>
            <a:off x="477981" y="4733882"/>
            <a:ext cx="3530601" cy="1938992"/>
          </a:xfrm>
          <a:prstGeom prst="rect">
            <a:avLst/>
          </a:prstGeom>
          <a:noFill/>
        </p:spPr>
        <p:txBody>
          <a:bodyPr wrap="square">
            <a:spAutoFit/>
          </a:bodyPr>
          <a:lstStyle/>
          <a:p>
            <a:r>
              <a:rPr lang="en-US" sz="4000" b="1" dirty="0">
                <a:latin typeface="+mj-lt"/>
                <a:ea typeface="+mj-ea"/>
                <a:cs typeface="+mj-cs"/>
              </a:rPr>
              <a:t>Those two premises are both true</a:t>
            </a:r>
            <a:endParaRPr lang="en-US" sz="4000" dirty="0"/>
          </a:p>
        </p:txBody>
      </p:sp>
    </p:spTree>
    <p:extLst>
      <p:ext uri="{BB962C8B-B14F-4D97-AF65-F5344CB8AC3E}">
        <p14:creationId xmlns:p14="http://schemas.microsoft.com/office/powerpoint/2010/main" val="190495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4" name="Picture 6" descr="How much stuff is there in the universe? | New Scientist">
            <a:extLst>
              <a:ext uri="{FF2B5EF4-FFF2-40B4-BE49-F238E27FC236}">
                <a16:creationId xmlns:a16="http://schemas.microsoft.com/office/drawing/2014/main" id="{B208A0B0-0568-425B-9D50-EE0EBF14E5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2" r="15795"/>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C1402AB-612C-418B-8FC0-A48819CCEDF9}"/>
              </a:ext>
            </a:extLst>
          </p:cNvPr>
          <p:cNvSpPr txBox="1"/>
          <p:nvPr/>
        </p:nvSpPr>
        <p:spPr>
          <a:xfrm>
            <a:off x="424815" y="1008677"/>
            <a:ext cx="4084578" cy="1404084"/>
          </a:xfrm>
          <a:prstGeom prst="rect">
            <a:avLst/>
          </a:prstGeom>
        </p:spPr>
        <p:txBody>
          <a:bodyPr vert="horz" lIns="91440" tIns="45720" rIns="91440" bIns="45720" rtlCol="0" anchor="t">
            <a:normAutofit/>
          </a:bodyPr>
          <a:lstStyle/>
          <a:p>
            <a:pPr>
              <a:lnSpc>
                <a:spcPct val="110000"/>
              </a:lnSpc>
              <a:spcAft>
                <a:spcPts val="600"/>
              </a:spcAft>
            </a:pPr>
            <a:r>
              <a:rPr lang="en-US" sz="4000" b="1" dirty="0">
                <a:latin typeface="Book Antiqua" panose="02040602050305030304" pitchFamily="18" charset="0"/>
              </a:rPr>
              <a:t>The Universe Has a Cause</a:t>
            </a:r>
            <a:endParaRPr lang="en-US" sz="4000" dirty="0">
              <a:latin typeface="Book Antiqua" panose="02040602050305030304" pitchFamily="18" charset="0"/>
            </a:endParaRPr>
          </a:p>
        </p:txBody>
      </p:sp>
      <p:sp>
        <p:nvSpPr>
          <p:cNvPr id="13" name="TextBox 12">
            <a:extLst>
              <a:ext uri="{FF2B5EF4-FFF2-40B4-BE49-F238E27FC236}">
                <a16:creationId xmlns:a16="http://schemas.microsoft.com/office/drawing/2014/main" id="{8FF3DDF9-B73D-4B06-991C-B91542963C74}"/>
              </a:ext>
            </a:extLst>
          </p:cNvPr>
          <p:cNvSpPr txBox="1"/>
          <p:nvPr/>
        </p:nvSpPr>
        <p:spPr>
          <a:xfrm>
            <a:off x="424815" y="2719386"/>
            <a:ext cx="4084578" cy="3639062"/>
          </a:xfrm>
          <a:prstGeom prst="rect">
            <a:avLst/>
          </a:prstGeom>
        </p:spPr>
        <p:txBody>
          <a:bodyPr vert="horz" lIns="91440" tIns="45720" rIns="91440" bIns="45720" rtlCol="0" anchor="t">
            <a:normAutofit/>
          </a:bodyPr>
          <a:lstStyle/>
          <a:p>
            <a:pPr>
              <a:lnSpc>
                <a:spcPct val="110000"/>
              </a:lnSpc>
              <a:spcAft>
                <a:spcPts val="600"/>
              </a:spcAft>
            </a:pPr>
            <a:r>
              <a:rPr lang="en-US" sz="4000" b="1" dirty="0">
                <a:latin typeface="Book Antiqua" panose="02040602050305030304" pitchFamily="18" charset="0"/>
              </a:rPr>
              <a:t>Cause Must Be:</a:t>
            </a:r>
          </a:p>
          <a:p>
            <a:pPr>
              <a:lnSpc>
                <a:spcPct val="110000"/>
              </a:lnSpc>
              <a:spcAft>
                <a:spcPts val="600"/>
              </a:spcAft>
            </a:pPr>
            <a:r>
              <a:rPr lang="en-US" sz="4000" dirty="0">
                <a:latin typeface="Book Antiqua" panose="02040602050305030304" pitchFamily="18" charset="0"/>
              </a:rPr>
              <a:t>Infinite Power</a:t>
            </a:r>
          </a:p>
          <a:p>
            <a:pPr>
              <a:lnSpc>
                <a:spcPct val="110000"/>
              </a:lnSpc>
              <a:spcAft>
                <a:spcPts val="600"/>
              </a:spcAft>
            </a:pPr>
            <a:r>
              <a:rPr lang="en-US" sz="4000" dirty="0">
                <a:latin typeface="Book Antiqua" panose="02040602050305030304" pitchFamily="18" charset="0"/>
              </a:rPr>
              <a:t>Outside Time</a:t>
            </a:r>
          </a:p>
          <a:p>
            <a:pPr>
              <a:lnSpc>
                <a:spcPct val="110000"/>
              </a:lnSpc>
              <a:spcAft>
                <a:spcPts val="600"/>
              </a:spcAft>
            </a:pPr>
            <a:r>
              <a:rPr lang="en-US" sz="4000" dirty="0">
                <a:latin typeface="Book Antiqua" panose="02040602050305030304" pitchFamily="18" charset="0"/>
              </a:rPr>
              <a:t>A Mind/Will</a:t>
            </a:r>
          </a:p>
        </p:txBody>
      </p:sp>
    </p:spTree>
    <p:extLst>
      <p:ext uri="{BB962C8B-B14F-4D97-AF65-F5344CB8AC3E}">
        <p14:creationId xmlns:p14="http://schemas.microsoft.com/office/powerpoint/2010/main" val="613622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916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Why do the planets in the solar system orbit on the same plane? | Live  Science">
            <a:extLst>
              <a:ext uri="{FF2B5EF4-FFF2-40B4-BE49-F238E27FC236}">
                <a16:creationId xmlns:a16="http://schemas.microsoft.com/office/drawing/2014/main" id="{AC1C1AE2-2A0D-4686-B7DE-0D456D30D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712"/>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A8D28A-BCF3-49BB-B80A-F1357CA6262F}"/>
              </a:ext>
            </a:extLst>
          </p:cNvPr>
          <p:cNvSpPr txBox="1"/>
          <p:nvPr/>
        </p:nvSpPr>
        <p:spPr>
          <a:xfrm>
            <a:off x="437480" y="944720"/>
            <a:ext cx="4258087" cy="345396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Book Antiqua" panose="02040602050305030304" pitchFamily="18" charset="0"/>
                <a:ea typeface="+mj-ea"/>
                <a:cs typeface="+mj-cs"/>
              </a:rPr>
              <a:t>Teleological Argument for God’s Existence</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B638F3-F20B-4155-9D62-DF797DDA51AE}"/>
              </a:ext>
            </a:extLst>
          </p:cNvPr>
          <p:cNvSpPr txBox="1"/>
          <p:nvPr/>
        </p:nvSpPr>
        <p:spPr>
          <a:xfrm>
            <a:off x="437481" y="4713442"/>
            <a:ext cx="4023360" cy="137257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Book Antiqua" panose="02040602050305030304" pitchFamily="18" charset="0"/>
                <a:ea typeface="+mj-ea"/>
                <a:cs typeface="+mj-cs"/>
              </a:rPr>
              <a:t>The Argument from Design</a:t>
            </a:r>
          </a:p>
        </p:txBody>
      </p:sp>
    </p:spTree>
    <p:extLst>
      <p:ext uri="{BB962C8B-B14F-4D97-AF65-F5344CB8AC3E}">
        <p14:creationId xmlns:p14="http://schemas.microsoft.com/office/powerpoint/2010/main" val="1076130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8"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0" name="Rectangle 13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tro Treasure Pocket Watch in the Forest Stock Image - Image of stump,  pocketwatch: 130776361">
            <a:extLst>
              <a:ext uri="{FF2B5EF4-FFF2-40B4-BE49-F238E27FC236}">
                <a16:creationId xmlns:a16="http://schemas.microsoft.com/office/drawing/2014/main" id="{247870FD-577E-4363-8116-51699D9AED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14" r="7813" b="-1"/>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4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7F6072A-3FA4-48E6-B536-D77ABE1DB008}"/>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dirty="0">
                <a:latin typeface="+mj-lt"/>
                <a:ea typeface="+mj-ea"/>
                <a:cs typeface="+mj-cs"/>
              </a:rPr>
              <a:t>Telos from the Greek meaning Purpose</a:t>
            </a:r>
          </a:p>
        </p:txBody>
      </p:sp>
      <p:sp>
        <p:nvSpPr>
          <p:cNvPr id="1032" name="Rectangle 1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2950192-90B6-4B98-B5EC-145890304318}"/>
              </a:ext>
            </a:extLst>
          </p:cNvPr>
          <p:cNvSpPr txBox="1"/>
          <p:nvPr/>
        </p:nvSpPr>
        <p:spPr>
          <a:xfrm>
            <a:off x="7848600" y="4747137"/>
            <a:ext cx="4023360" cy="1390851"/>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500" dirty="0">
                <a:latin typeface="+mj-lt"/>
                <a:ea typeface="+mj-ea"/>
                <a:cs typeface="+mj-cs"/>
              </a:rPr>
              <a:t>William Paley Watch Analogy</a:t>
            </a:r>
          </a:p>
        </p:txBody>
      </p:sp>
    </p:spTree>
    <p:extLst>
      <p:ext uri="{BB962C8B-B14F-4D97-AF65-F5344CB8AC3E}">
        <p14:creationId xmlns:p14="http://schemas.microsoft.com/office/powerpoint/2010/main" val="397281221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6" name="Picture 6" descr="Free Stock Photo of Abstract Network - Background - Red and Blue Gradient |  Download Free Images and Free Illustrations">
            <a:extLst>
              <a:ext uri="{FF2B5EF4-FFF2-40B4-BE49-F238E27FC236}">
                <a16:creationId xmlns:a16="http://schemas.microsoft.com/office/drawing/2014/main" id="{40D3313B-00AE-444F-B7D7-8FF996294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22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0BC4AF-78E7-40A2-81F9-63B1BF0A96DB}"/>
              </a:ext>
            </a:extLst>
          </p:cNvPr>
          <p:cNvSpPr txBox="1"/>
          <p:nvPr/>
        </p:nvSpPr>
        <p:spPr>
          <a:xfrm>
            <a:off x="539263" y="327414"/>
            <a:ext cx="4525106" cy="5988242"/>
          </a:xfrm>
          <a:prstGeom prst="rect">
            <a:avLst/>
          </a:prstGeom>
          <a:noFill/>
        </p:spPr>
        <p:txBody>
          <a:bodyPr wrap="square">
            <a:spAutoFit/>
          </a:bodyPr>
          <a:lstStyle/>
          <a:p>
            <a:pPr algn="ctr">
              <a:lnSpc>
                <a:spcPct val="90000"/>
              </a:lnSpc>
              <a:spcBef>
                <a:spcPct val="0"/>
              </a:spcBef>
              <a:spcAft>
                <a:spcPts val="600"/>
              </a:spcAft>
            </a:pPr>
            <a:r>
              <a:rPr lang="en-US" sz="6000" b="1" dirty="0">
                <a:solidFill>
                  <a:schemeClr val="bg1"/>
                </a:solidFill>
                <a:latin typeface="Book Antiqua" panose="02040602050305030304" pitchFamily="18" charset="0"/>
                <a:ea typeface="+mj-ea"/>
                <a:cs typeface="+mj-cs"/>
              </a:rPr>
              <a:t>Genesis 1:1: </a:t>
            </a:r>
          </a:p>
          <a:p>
            <a:pPr algn="ctr">
              <a:lnSpc>
                <a:spcPct val="90000"/>
              </a:lnSpc>
              <a:spcBef>
                <a:spcPct val="0"/>
              </a:spcBef>
              <a:spcAft>
                <a:spcPts val="600"/>
              </a:spcAft>
            </a:pPr>
            <a:r>
              <a:rPr lang="en-US" sz="6000" dirty="0">
                <a:solidFill>
                  <a:schemeClr val="bg1"/>
                </a:solidFill>
                <a:latin typeface="Book Antiqua" panose="02040602050305030304" pitchFamily="18" charset="0"/>
                <a:ea typeface="+mj-ea"/>
                <a:cs typeface="+mj-cs"/>
              </a:rPr>
              <a:t>“In the Beginning </a:t>
            </a:r>
            <a:r>
              <a:rPr lang="en-US" sz="6000" u="sng" dirty="0">
                <a:solidFill>
                  <a:schemeClr val="bg1"/>
                </a:solidFill>
                <a:latin typeface="Book Antiqua" panose="02040602050305030304" pitchFamily="18" charset="0"/>
                <a:ea typeface="+mj-ea"/>
                <a:cs typeface="+mj-cs"/>
              </a:rPr>
              <a:t>God Created </a:t>
            </a:r>
            <a:r>
              <a:rPr lang="en-US" sz="6000" dirty="0">
                <a:solidFill>
                  <a:schemeClr val="bg1"/>
                </a:solidFill>
                <a:latin typeface="Book Antiqua" panose="02040602050305030304" pitchFamily="18" charset="0"/>
                <a:ea typeface="+mj-ea"/>
                <a:cs typeface="+mj-cs"/>
              </a:rPr>
              <a:t>the Heaven and the Earth.”</a:t>
            </a:r>
          </a:p>
        </p:txBody>
      </p:sp>
    </p:spTree>
    <p:extLst>
      <p:ext uri="{BB962C8B-B14F-4D97-AF65-F5344CB8AC3E}">
        <p14:creationId xmlns:p14="http://schemas.microsoft.com/office/powerpoint/2010/main" val="4239288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hifting from prevention to damage control | ConservationBytes.com">
            <a:extLst>
              <a:ext uri="{FF2B5EF4-FFF2-40B4-BE49-F238E27FC236}">
                <a16:creationId xmlns:a16="http://schemas.microsoft.com/office/drawing/2014/main" id="{BC6ABE93-4C39-4E48-9CF2-072A678C5A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80" r="2314" b="-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E72B347-F6A0-4A1D-A86E-D3371C185B29}"/>
              </a:ext>
            </a:extLst>
          </p:cNvPr>
          <p:cNvSpPr txBox="1"/>
          <p:nvPr/>
        </p:nvSpPr>
        <p:spPr>
          <a:xfrm>
            <a:off x="371094" y="2718054"/>
            <a:ext cx="3800856" cy="320725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000" dirty="0">
                <a:latin typeface="Book Antiqua" panose="02040602050305030304" pitchFamily="18" charset="0"/>
              </a:rPr>
              <a:t>If you walk through a forest and find a pocket watch on the ground, is it reasonable to conclude a watch-maker made it?</a:t>
            </a:r>
          </a:p>
        </p:txBody>
      </p:sp>
      <p:sp>
        <p:nvSpPr>
          <p:cNvPr id="9" name="TextBox 8">
            <a:extLst>
              <a:ext uri="{FF2B5EF4-FFF2-40B4-BE49-F238E27FC236}">
                <a16:creationId xmlns:a16="http://schemas.microsoft.com/office/drawing/2014/main" id="{7FC22A43-856D-4CAA-BA13-38E7E47F7C1F}"/>
              </a:ext>
            </a:extLst>
          </p:cNvPr>
          <p:cNvSpPr txBox="1"/>
          <p:nvPr/>
        </p:nvSpPr>
        <p:spPr>
          <a:xfrm>
            <a:off x="424815" y="1562100"/>
            <a:ext cx="3800856" cy="753363"/>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4000" dirty="0">
                <a:latin typeface="Book Antiqua" panose="02040602050305030304" pitchFamily="18" charset="0"/>
              </a:rPr>
              <a:t>Ask Yourself…</a:t>
            </a:r>
          </a:p>
        </p:txBody>
      </p:sp>
    </p:spTree>
    <p:extLst>
      <p:ext uri="{BB962C8B-B14F-4D97-AF65-F5344CB8AC3E}">
        <p14:creationId xmlns:p14="http://schemas.microsoft.com/office/powerpoint/2010/main" val="1620084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Universe expansion – Berita, Riset, dan Analisis – The Conversation – laman  1">
            <a:extLst>
              <a:ext uri="{FF2B5EF4-FFF2-40B4-BE49-F238E27FC236}">
                <a16:creationId xmlns:a16="http://schemas.microsoft.com/office/drawing/2014/main" id="{4FB1A226-8EF4-4AA5-A237-AC299B47E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4" r="12454"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828E9B4-47FE-4327-8260-D5436B953033}"/>
              </a:ext>
            </a:extLst>
          </p:cNvPr>
          <p:cNvSpPr txBox="1"/>
          <p:nvPr/>
        </p:nvSpPr>
        <p:spPr>
          <a:xfrm>
            <a:off x="371094" y="2718054"/>
            <a:ext cx="4658106" cy="320725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500" dirty="0"/>
              <a:t>The reason the watch requires a designer is because of the complex, interacting parts that fulfill a purpose and function</a:t>
            </a:r>
          </a:p>
        </p:txBody>
      </p:sp>
      <p:sp>
        <p:nvSpPr>
          <p:cNvPr id="12" name="TextBox 11">
            <a:extLst>
              <a:ext uri="{FF2B5EF4-FFF2-40B4-BE49-F238E27FC236}">
                <a16:creationId xmlns:a16="http://schemas.microsoft.com/office/drawing/2014/main" id="{C744BC5B-10C8-45AF-8E8F-7F38F0E9EB99}"/>
              </a:ext>
            </a:extLst>
          </p:cNvPr>
          <p:cNvSpPr txBox="1"/>
          <p:nvPr/>
        </p:nvSpPr>
        <p:spPr>
          <a:xfrm>
            <a:off x="424815" y="986282"/>
            <a:ext cx="3972306" cy="1457198"/>
          </a:xfrm>
          <a:prstGeom prst="rect">
            <a:avLst/>
          </a:prstGeom>
        </p:spPr>
        <p:txBody>
          <a:bodyPr vert="horz" lIns="91440" tIns="45720" rIns="91440" bIns="45720" rtlCol="0" anchor="t">
            <a:normAutofit/>
          </a:bodyPr>
          <a:lstStyle/>
          <a:p>
            <a:pPr>
              <a:lnSpc>
                <a:spcPct val="110000"/>
              </a:lnSpc>
              <a:spcBef>
                <a:spcPct val="0"/>
              </a:spcBef>
              <a:spcAft>
                <a:spcPts val="600"/>
              </a:spcAft>
            </a:pPr>
            <a:r>
              <a:rPr lang="en-US" sz="4000" dirty="0"/>
              <a:t>Why conclude a watch maker?</a:t>
            </a:r>
          </a:p>
        </p:txBody>
      </p:sp>
    </p:spTree>
    <p:extLst>
      <p:ext uri="{BB962C8B-B14F-4D97-AF65-F5344CB8AC3E}">
        <p14:creationId xmlns:p14="http://schemas.microsoft.com/office/powerpoint/2010/main" val="319020008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1280x720 Earth Moon 4k 720P HD 4k Wallpapers, Images, Backgrounds, Photos  and Pictures">
            <a:extLst>
              <a:ext uri="{FF2B5EF4-FFF2-40B4-BE49-F238E27FC236}">
                <a16:creationId xmlns:a16="http://schemas.microsoft.com/office/drawing/2014/main" id="{6D6F0DCE-FCB5-4F0C-84CA-A74F34553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008C2C-EE51-4CBC-910A-FDD48E5B20FB}"/>
              </a:ext>
            </a:extLst>
          </p:cNvPr>
          <p:cNvSpPr txBox="1"/>
          <p:nvPr/>
        </p:nvSpPr>
        <p:spPr>
          <a:xfrm>
            <a:off x="2483110" y="4727173"/>
            <a:ext cx="7225780"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dirty="0">
                <a:latin typeface="+mj-lt"/>
                <a:ea typeface="+mj-ea"/>
                <a:cs typeface="+mj-cs"/>
              </a:rPr>
              <a:t>Premise 1: </a:t>
            </a:r>
            <a:r>
              <a:rPr lang="en-US" sz="2800" dirty="0">
                <a:latin typeface="+mj-lt"/>
                <a:ea typeface="+mj-ea"/>
                <a:cs typeface="+mj-cs"/>
              </a:rPr>
              <a:t>Fine-Tuning &amp; Complexity implies a designer or creator.</a:t>
            </a:r>
          </a:p>
        </p:txBody>
      </p:sp>
      <p:sp>
        <p:nvSpPr>
          <p:cNvPr id="14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29138C-3BC1-4378-ACF1-5F253707AFC4}"/>
              </a:ext>
            </a:extLst>
          </p:cNvPr>
          <p:cNvSpPr txBox="1"/>
          <p:nvPr/>
        </p:nvSpPr>
        <p:spPr>
          <a:xfrm>
            <a:off x="481029" y="4704467"/>
            <a:ext cx="4405296" cy="360335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Tree>
    <p:extLst>
      <p:ext uri="{BB962C8B-B14F-4D97-AF65-F5344CB8AC3E}">
        <p14:creationId xmlns:p14="http://schemas.microsoft.com/office/powerpoint/2010/main" val="130825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1280x720 Earth Moon 4k 720P HD 4k Wallpapers, Images, Backgrounds, Photos  and Pictures">
            <a:extLst>
              <a:ext uri="{FF2B5EF4-FFF2-40B4-BE49-F238E27FC236}">
                <a16:creationId xmlns:a16="http://schemas.microsoft.com/office/drawing/2014/main" id="{6D6F0DCE-FCB5-4F0C-84CA-A74F34553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008C2C-EE51-4CBC-910A-FDD48E5B20FB}"/>
              </a:ext>
            </a:extLst>
          </p:cNvPr>
          <p:cNvSpPr txBox="1"/>
          <p:nvPr/>
        </p:nvSpPr>
        <p:spPr>
          <a:xfrm>
            <a:off x="2483110" y="4727173"/>
            <a:ext cx="7225780"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dirty="0">
                <a:latin typeface="+mj-lt"/>
                <a:ea typeface="+mj-ea"/>
                <a:cs typeface="+mj-cs"/>
              </a:rPr>
              <a:t>Premise 2: </a:t>
            </a:r>
            <a:r>
              <a:rPr lang="en-US" sz="2800" dirty="0">
                <a:latin typeface="+mj-lt"/>
                <a:ea typeface="+mj-ea"/>
                <a:cs typeface="+mj-cs"/>
              </a:rPr>
              <a:t>The Universe is fine-tuned and designed to serve a specific purpose.</a:t>
            </a:r>
          </a:p>
        </p:txBody>
      </p:sp>
      <p:sp>
        <p:nvSpPr>
          <p:cNvPr id="14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29138C-3BC1-4378-ACF1-5F253707AFC4}"/>
              </a:ext>
            </a:extLst>
          </p:cNvPr>
          <p:cNvSpPr txBox="1"/>
          <p:nvPr/>
        </p:nvSpPr>
        <p:spPr>
          <a:xfrm>
            <a:off x="481029" y="4704467"/>
            <a:ext cx="4405296" cy="360335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Tree>
    <p:extLst>
      <p:ext uri="{BB962C8B-B14F-4D97-AF65-F5344CB8AC3E}">
        <p14:creationId xmlns:p14="http://schemas.microsoft.com/office/powerpoint/2010/main" val="1506255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1280x720 Earth Moon 4k 720P HD 4k Wallpapers, Images, Backgrounds, Photos  and Pictures">
            <a:extLst>
              <a:ext uri="{FF2B5EF4-FFF2-40B4-BE49-F238E27FC236}">
                <a16:creationId xmlns:a16="http://schemas.microsoft.com/office/drawing/2014/main" id="{6D6F0DCE-FCB5-4F0C-84CA-A74F34553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008C2C-EE51-4CBC-910A-FDD48E5B20FB}"/>
              </a:ext>
            </a:extLst>
          </p:cNvPr>
          <p:cNvSpPr txBox="1"/>
          <p:nvPr/>
        </p:nvSpPr>
        <p:spPr>
          <a:xfrm>
            <a:off x="1903615" y="4727173"/>
            <a:ext cx="8384769" cy="86882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1" dirty="0">
                <a:latin typeface="+mj-lt"/>
                <a:ea typeface="+mj-ea"/>
                <a:cs typeface="+mj-cs"/>
              </a:rPr>
              <a:t>Conclusion: </a:t>
            </a:r>
            <a:r>
              <a:rPr lang="en-US" sz="3200" dirty="0">
                <a:latin typeface="+mj-lt"/>
                <a:ea typeface="+mj-ea"/>
                <a:cs typeface="+mj-cs"/>
              </a:rPr>
              <a:t>The Universe has a Designer</a:t>
            </a:r>
          </a:p>
        </p:txBody>
      </p:sp>
      <p:sp>
        <p:nvSpPr>
          <p:cNvPr id="14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29138C-3BC1-4378-ACF1-5F253707AFC4}"/>
              </a:ext>
            </a:extLst>
          </p:cNvPr>
          <p:cNvSpPr txBox="1"/>
          <p:nvPr/>
        </p:nvSpPr>
        <p:spPr>
          <a:xfrm>
            <a:off x="481029" y="4704467"/>
            <a:ext cx="4405296" cy="360335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Tree>
    <p:extLst>
      <p:ext uri="{BB962C8B-B14F-4D97-AF65-F5344CB8AC3E}">
        <p14:creationId xmlns:p14="http://schemas.microsoft.com/office/powerpoint/2010/main" val="3963686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y Do I Need God? Finely Tuned Universe – HolyWord.com">
            <a:extLst>
              <a:ext uri="{FF2B5EF4-FFF2-40B4-BE49-F238E27FC236}">
                <a16:creationId xmlns:a16="http://schemas.microsoft.com/office/drawing/2014/main" id="{3F2508E5-E86A-437A-A75D-EE80B3BEFFF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0344" b="14657"/>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496CABE-5D8E-4D0E-AA7E-E489346CDEDE}"/>
              </a:ext>
            </a:extLst>
          </p:cNvPr>
          <p:cNvSpPr txBox="1"/>
          <p:nvPr/>
        </p:nvSpPr>
        <p:spPr>
          <a:xfrm>
            <a:off x="841248" y="3502152"/>
            <a:ext cx="10506456" cy="2670048"/>
          </a:xfrm>
          <a:prstGeom prst="rect">
            <a:avLst/>
          </a:prstGeom>
        </p:spPr>
        <p:txBody>
          <a:bodyPr vert="horz" lIns="91440" tIns="45720" rIns="91440" bIns="45720" rtlCol="0">
            <a:normAutofit/>
          </a:bodyPr>
          <a:lstStyle/>
          <a:p>
            <a:pPr algn="ctr">
              <a:lnSpc>
                <a:spcPct val="110000"/>
              </a:lnSpc>
              <a:spcBef>
                <a:spcPct val="0"/>
              </a:spcBef>
              <a:spcAft>
                <a:spcPts val="600"/>
              </a:spcAft>
            </a:pPr>
            <a:r>
              <a:rPr lang="en-US" sz="3800" b="1" dirty="0"/>
              <a:t>Fine-Tuning is when many parts interact and work together to accomplish a purpose </a:t>
            </a:r>
          </a:p>
        </p:txBody>
      </p:sp>
    </p:spTree>
    <p:extLst>
      <p:ext uri="{BB962C8B-B14F-4D97-AF65-F5344CB8AC3E}">
        <p14:creationId xmlns:p14="http://schemas.microsoft.com/office/powerpoint/2010/main" val="315700058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1280x720 Earth Moon 4k 720P HD 4k Wallpapers, Images, Backgrounds, Photos  and Pictures">
            <a:extLst>
              <a:ext uri="{FF2B5EF4-FFF2-40B4-BE49-F238E27FC236}">
                <a16:creationId xmlns:a16="http://schemas.microsoft.com/office/drawing/2014/main" id="{6D6F0DCE-FCB5-4F0C-84CA-A74F34553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008C2C-EE51-4CBC-910A-FDD48E5B20FB}"/>
              </a:ext>
            </a:extLst>
          </p:cNvPr>
          <p:cNvSpPr txBox="1"/>
          <p:nvPr/>
        </p:nvSpPr>
        <p:spPr>
          <a:xfrm>
            <a:off x="2483110" y="4727173"/>
            <a:ext cx="7225780"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dirty="0">
                <a:latin typeface="+mj-lt"/>
                <a:ea typeface="+mj-ea"/>
                <a:cs typeface="+mj-cs"/>
              </a:rPr>
              <a:t>Evidence for Premise 1: </a:t>
            </a:r>
            <a:r>
              <a:rPr lang="en-US" sz="2800" dirty="0">
                <a:latin typeface="+mj-lt"/>
                <a:ea typeface="+mj-ea"/>
                <a:cs typeface="+mj-cs"/>
              </a:rPr>
              <a:t>Fine-Tuning &amp; Complexity implies a designer or creator.</a:t>
            </a:r>
          </a:p>
        </p:txBody>
      </p:sp>
      <p:sp>
        <p:nvSpPr>
          <p:cNvPr id="14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29138C-3BC1-4378-ACF1-5F253707AFC4}"/>
              </a:ext>
            </a:extLst>
          </p:cNvPr>
          <p:cNvSpPr txBox="1"/>
          <p:nvPr/>
        </p:nvSpPr>
        <p:spPr>
          <a:xfrm>
            <a:off x="481029" y="4704467"/>
            <a:ext cx="4405296" cy="360335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Tree>
    <p:extLst>
      <p:ext uri="{BB962C8B-B14F-4D97-AF65-F5344CB8AC3E}">
        <p14:creationId xmlns:p14="http://schemas.microsoft.com/office/powerpoint/2010/main" val="3998980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49"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50" name="Rectangle 7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ow to fix your network when you see &amp;#39;Another device is using your IP  address&amp;#39;">
            <a:extLst>
              <a:ext uri="{FF2B5EF4-FFF2-40B4-BE49-F238E27FC236}">
                <a16:creationId xmlns:a16="http://schemas.microsoft.com/office/drawing/2014/main" id="{E70D2694-640A-494C-BBE6-C6D3054E5B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75" r="2258"/>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6151" name="Freeform: Shape 7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52" name="Freeform: Shape 7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9196AC-4344-4067-A14E-A15B3CAC401B}"/>
              </a:ext>
            </a:extLst>
          </p:cNvPr>
          <p:cNvSpPr txBox="1"/>
          <p:nvPr/>
        </p:nvSpPr>
        <p:spPr>
          <a:xfrm>
            <a:off x="477981" y="1123949"/>
            <a:ext cx="4023360" cy="320254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b="1" dirty="0">
                <a:latin typeface="+mj-lt"/>
                <a:ea typeface="+mj-ea"/>
                <a:cs typeface="+mj-cs"/>
              </a:rPr>
              <a:t>Logic &amp; Statistics Confirm Premise 1</a:t>
            </a:r>
          </a:p>
        </p:txBody>
      </p:sp>
      <p:sp>
        <p:nvSpPr>
          <p:cNvPr id="81" name="Rectangle 8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7171545-46F1-44A3-85C2-43BE42F97CD2}"/>
              </a:ext>
            </a:extLst>
          </p:cNvPr>
          <p:cNvSpPr txBox="1"/>
          <p:nvPr/>
        </p:nvSpPr>
        <p:spPr>
          <a:xfrm>
            <a:off x="406536" y="4530539"/>
            <a:ext cx="4579795" cy="152692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Fine-Tuning isn’t accidental…</a:t>
            </a:r>
          </a:p>
        </p:txBody>
      </p:sp>
    </p:spTree>
    <p:extLst>
      <p:ext uri="{BB962C8B-B14F-4D97-AF65-F5344CB8AC3E}">
        <p14:creationId xmlns:p14="http://schemas.microsoft.com/office/powerpoint/2010/main" val="1893101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64EDB5A3-1CFB-400C-8445-8E614DEF84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CDB9A23-B1AF-444B-A37D-3A7909BB7610}"/>
              </a:ext>
            </a:extLst>
          </p:cNvPr>
          <p:cNvSpPr txBox="1"/>
          <p:nvPr/>
        </p:nvSpPr>
        <p:spPr>
          <a:xfrm>
            <a:off x="214053" y="4501200"/>
            <a:ext cx="9571844" cy="99737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dirty="0">
                <a:latin typeface="+mj-lt"/>
                <a:ea typeface="+mj-ea"/>
                <a:cs typeface="+mj-cs"/>
              </a:rPr>
              <a:t>Does a Word Simply Appear?</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131551"/>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ow to get the used car parts easily">
            <a:extLst>
              <a:ext uri="{FF2B5EF4-FFF2-40B4-BE49-F238E27FC236}">
                <a16:creationId xmlns:a16="http://schemas.microsoft.com/office/drawing/2014/main" id="{CDB6FF23-0EB8-4F3B-AC67-71FFDF80D1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579D910-8D49-4D01-BEF0-D173CACAE3C0}"/>
              </a:ext>
            </a:extLst>
          </p:cNvPr>
          <p:cNvSpPr txBox="1"/>
          <p:nvPr/>
        </p:nvSpPr>
        <p:spPr>
          <a:xfrm>
            <a:off x="271202" y="3120503"/>
            <a:ext cx="10101523"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200" b="1" dirty="0">
                <a:latin typeface="+mj-lt"/>
                <a:ea typeface="+mj-ea"/>
                <a:cs typeface="+mj-cs"/>
              </a:rPr>
              <a:t>Do these parts just magically come together to function?</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89348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risoft">
            <a:extLst>
              <a:ext uri="{FF2B5EF4-FFF2-40B4-BE49-F238E27FC236}">
                <a16:creationId xmlns:a16="http://schemas.microsoft.com/office/drawing/2014/main" id="{9E4CA52F-A7BA-470D-8346-7327AC422C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77" b="-1"/>
          <a:stretch/>
        </p:blipFill>
        <p:spPr bwMode="auto">
          <a:xfrm>
            <a:off x="-2" y="10"/>
            <a:ext cx="1219200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B9421EF-5853-4EE5-9B9A-C5263AC0C091}"/>
              </a:ext>
            </a:extLst>
          </p:cNvPr>
          <p:cNvSpPr txBox="1"/>
          <p:nvPr/>
        </p:nvSpPr>
        <p:spPr>
          <a:xfrm>
            <a:off x="7848600" y="1122363"/>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800" dirty="0">
                <a:solidFill>
                  <a:schemeClr val="bg1"/>
                </a:solidFill>
                <a:latin typeface="+mj-lt"/>
                <a:ea typeface="+mj-ea"/>
                <a:cs typeface="+mj-cs"/>
              </a:rPr>
              <a:t>God is Separate from the Universe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2230778-4EF6-4A44-9E3F-2BCAC2A7915D}"/>
              </a:ext>
            </a:extLst>
          </p:cNvPr>
          <p:cNvSpPr txBox="1"/>
          <p:nvPr/>
        </p:nvSpPr>
        <p:spPr>
          <a:xfrm>
            <a:off x="7848600" y="4919618"/>
            <a:ext cx="4023360" cy="131269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1" dirty="0">
                <a:solidFill>
                  <a:schemeClr val="bg1"/>
                </a:solidFill>
                <a:latin typeface="+mj-lt"/>
                <a:ea typeface="+mj-ea"/>
                <a:cs typeface="+mj-cs"/>
              </a:rPr>
              <a:t>God is not the universe</a:t>
            </a:r>
          </a:p>
        </p:txBody>
      </p:sp>
    </p:spTree>
    <p:extLst>
      <p:ext uri="{BB962C8B-B14F-4D97-AF65-F5344CB8AC3E}">
        <p14:creationId xmlns:p14="http://schemas.microsoft.com/office/powerpoint/2010/main" val="3809828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4">
            <a:extLst>
              <a:ext uri="{FF2B5EF4-FFF2-40B4-BE49-F238E27FC236}">
                <a16:creationId xmlns:a16="http://schemas.microsoft.com/office/drawing/2014/main" id="{7E8C5D14-1FE5-4E78-901B-86EB53F6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a:extLst>
              <a:ext uri="{FF2B5EF4-FFF2-40B4-BE49-F238E27FC236}">
                <a16:creationId xmlns:a16="http://schemas.microsoft.com/office/drawing/2014/main" id="{1EFD404E-14B6-4461-B0DA-EA0E08E99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here is the center of the universe? | Live Science">
            <a:extLst>
              <a:ext uri="{FF2B5EF4-FFF2-40B4-BE49-F238E27FC236}">
                <a16:creationId xmlns:a16="http://schemas.microsoft.com/office/drawing/2014/main" id="{F1567BD2-CC74-44BE-BB41-10C11D3F6A4F}"/>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b="88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B0668B-0999-411E-A843-670178E81CC4}"/>
              </a:ext>
            </a:extLst>
          </p:cNvPr>
          <p:cNvSpPr txBox="1"/>
          <p:nvPr/>
        </p:nvSpPr>
        <p:spPr>
          <a:xfrm>
            <a:off x="838199" y="877748"/>
            <a:ext cx="10515600" cy="309406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solidFill>
                  <a:srgbClr val="FFFFFF"/>
                </a:solidFill>
                <a:latin typeface="+mj-lt"/>
                <a:ea typeface="+mj-ea"/>
                <a:cs typeface="+mj-cs"/>
              </a:rPr>
              <a:t>The Design of the Universe is Similar to the Machine</a:t>
            </a:r>
          </a:p>
        </p:txBody>
      </p:sp>
      <p:sp>
        <p:nvSpPr>
          <p:cNvPr id="79" name="Rectangle 78">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4193001"/>
            <a:ext cx="10515599" cy="822960"/>
          </a:xfrm>
          <a:prstGeom prst="rect">
            <a:avLst/>
          </a:prstGeom>
          <a:solidFill>
            <a:schemeClr val="bg1">
              <a:alpha val="95000"/>
            </a:schemeClr>
          </a:solidFill>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4650963"/>
            <a:ext cx="109728"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219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1280x720 Earth Moon 4k 720P HD 4k Wallpapers, Images, Backgrounds, Photos  and Pictures">
            <a:extLst>
              <a:ext uri="{FF2B5EF4-FFF2-40B4-BE49-F238E27FC236}">
                <a16:creationId xmlns:a16="http://schemas.microsoft.com/office/drawing/2014/main" id="{6D6F0DCE-FCB5-4F0C-84CA-A74F34553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008C2C-EE51-4CBC-910A-FDD48E5B20FB}"/>
              </a:ext>
            </a:extLst>
          </p:cNvPr>
          <p:cNvSpPr txBox="1"/>
          <p:nvPr/>
        </p:nvSpPr>
        <p:spPr>
          <a:xfrm>
            <a:off x="2483110" y="4727173"/>
            <a:ext cx="7225780"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dirty="0">
                <a:latin typeface="+mj-lt"/>
                <a:ea typeface="+mj-ea"/>
                <a:cs typeface="+mj-cs"/>
              </a:rPr>
              <a:t>Premise 2: </a:t>
            </a:r>
            <a:r>
              <a:rPr lang="en-US" sz="2800" dirty="0">
                <a:latin typeface="+mj-lt"/>
                <a:ea typeface="+mj-ea"/>
                <a:cs typeface="+mj-cs"/>
              </a:rPr>
              <a:t>The Universe is fine-tuned and designed to serve a specific purpose.</a:t>
            </a:r>
          </a:p>
        </p:txBody>
      </p:sp>
      <p:sp>
        <p:nvSpPr>
          <p:cNvPr id="14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29138C-3BC1-4378-ACF1-5F253707AFC4}"/>
              </a:ext>
            </a:extLst>
          </p:cNvPr>
          <p:cNvSpPr txBox="1"/>
          <p:nvPr/>
        </p:nvSpPr>
        <p:spPr>
          <a:xfrm>
            <a:off x="481029" y="4704467"/>
            <a:ext cx="4405296" cy="360335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Tree>
    <p:extLst>
      <p:ext uri="{BB962C8B-B14F-4D97-AF65-F5344CB8AC3E}">
        <p14:creationId xmlns:p14="http://schemas.microsoft.com/office/powerpoint/2010/main" val="2700108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osmological crisis: We don&amp;#39;t know if the universe is round or flat | New  Scientist">
            <a:extLst>
              <a:ext uri="{FF2B5EF4-FFF2-40B4-BE49-F238E27FC236}">
                <a16:creationId xmlns:a16="http://schemas.microsoft.com/office/drawing/2014/main" id="{6934ADB3-996E-4575-8BC1-8A88840C92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26" r="1647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73A087C-0DE8-4665-A44D-49A307029B1F}"/>
              </a:ext>
            </a:extLst>
          </p:cNvPr>
          <p:cNvSpPr txBox="1"/>
          <p:nvPr/>
        </p:nvSpPr>
        <p:spPr>
          <a:xfrm>
            <a:off x="477980" y="927435"/>
            <a:ext cx="4494069" cy="33990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dirty="0">
                <a:latin typeface="+mj-lt"/>
                <a:ea typeface="+mj-ea"/>
                <a:cs typeface="+mj-cs"/>
              </a:rPr>
              <a:t>A. Beginning with the Large-Scale Fine-Tuning</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B44AEC3-1CC3-48AE-BE0D-FD2C4948C4F9}"/>
              </a:ext>
            </a:extLst>
          </p:cNvPr>
          <p:cNvSpPr txBox="1"/>
          <p:nvPr/>
        </p:nvSpPr>
        <p:spPr>
          <a:xfrm>
            <a:off x="477980" y="4565208"/>
            <a:ext cx="5189395" cy="1527363"/>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000" b="1" dirty="0">
                <a:latin typeface="+mj-lt"/>
                <a:ea typeface="+mj-ea"/>
                <a:cs typeface="+mj-cs"/>
              </a:rPr>
              <a:t>The Universe is designed for life</a:t>
            </a:r>
          </a:p>
        </p:txBody>
      </p:sp>
    </p:spTree>
    <p:extLst>
      <p:ext uri="{BB962C8B-B14F-4D97-AF65-F5344CB8AC3E}">
        <p14:creationId xmlns:p14="http://schemas.microsoft.com/office/powerpoint/2010/main" val="4037836040"/>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Solid objects and empty atoms | Alexander Franklin » IAI TV">
            <a:extLst>
              <a:ext uri="{FF2B5EF4-FFF2-40B4-BE49-F238E27FC236}">
                <a16:creationId xmlns:a16="http://schemas.microsoft.com/office/drawing/2014/main" id="{877D2A14-CEC7-4C88-8299-A925E40251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0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AE106C-38C7-4ECA-8E57-BEE246AC4C7E}"/>
              </a:ext>
            </a:extLst>
          </p:cNvPr>
          <p:cNvSpPr txBox="1"/>
          <p:nvPr/>
        </p:nvSpPr>
        <p:spPr>
          <a:xfrm>
            <a:off x="477981" y="1122363"/>
            <a:ext cx="4922694" cy="3204134"/>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500" b="1" dirty="0">
                <a:latin typeface="+mj-lt"/>
                <a:ea typeface="+mj-ea"/>
                <a:cs typeface="+mj-cs"/>
              </a:rPr>
              <a:t>1. The Strong Nuclear  Force is Perfect for Atoms to Exist</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92C124-AB04-492E-B3F2-D3EBB560DDB3}"/>
              </a:ext>
            </a:extLst>
          </p:cNvPr>
          <p:cNvSpPr txBox="1"/>
          <p:nvPr/>
        </p:nvSpPr>
        <p:spPr>
          <a:xfrm>
            <a:off x="477981" y="4785631"/>
            <a:ext cx="4922694" cy="17948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dirty="0">
                <a:latin typeface="+mj-lt"/>
                <a:ea typeface="+mj-ea"/>
                <a:cs typeface="+mj-cs"/>
              </a:rPr>
              <a:t>5% Different nothing exists</a:t>
            </a:r>
          </a:p>
        </p:txBody>
      </p:sp>
    </p:spTree>
    <p:extLst>
      <p:ext uri="{BB962C8B-B14F-4D97-AF65-F5344CB8AC3E}">
        <p14:creationId xmlns:p14="http://schemas.microsoft.com/office/powerpoint/2010/main" val="675394022"/>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A new way to measure Earth&amp;#39;s gravity - Tech Explorist">
            <a:extLst>
              <a:ext uri="{FF2B5EF4-FFF2-40B4-BE49-F238E27FC236}">
                <a16:creationId xmlns:a16="http://schemas.microsoft.com/office/drawing/2014/main" id="{CA57708F-A790-473C-A9ED-C33459095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52" r="1258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EFEE2A9-C0F0-4153-B9D4-4185C6957CC6}"/>
              </a:ext>
            </a:extLst>
          </p:cNvPr>
          <p:cNvSpPr txBox="1"/>
          <p:nvPr/>
        </p:nvSpPr>
        <p:spPr>
          <a:xfrm>
            <a:off x="477980" y="872571"/>
            <a:ext cx="4506395" cy="345392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latin typeface="+mj-lt"/>
                <a:ea typeface="+mj-ea"/>
                <a:cs typeface="+mj-cs"/>
              </a:rPr>
              <a:t>2. The Laws of Gravity Can’t be Any Different</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AA0D33F-3BD1-4456-9AFB-EACB9C673E2F}"/>
              </a:ext>
            </a:extLst>
          </p:cNvPr>
          <p:cNvSpPr txBox="1"/>
          <p:nvPr/>
        </p:nvSpPr>
        <p:spPr>
          <a:xfrm>
            <a:off x="477981" y="4785631"/>
            <a:ext cx="4922694" cy="17948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dirty="0">
                <a:latin typeface="+mj-lt"/>
                <a:ea typeface="+mj-ea"/>
                <a:cs typeface="+mj-cs"/>
              </a:rPr>
              <a:t>Any difference means no life</a:t>
            </a:r>
          </a:p>
        </p:txBody>
      </p:sp>
    </p:spTree>
    <p:extLst>
      <p:ext uri="{BB962C8B-B14F-4D97-AF65-F5344CB8AC3E}">
        <p14:creationId xmlns:p14="http://schemas.microsoft.com/office/powerpoint/2010/main" val="2556912147"/>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What is an atom? Facts about the building blocks of matter | Live Science">
            <a:extLst>
              <a:ext uri="{FF2B5EF4-FFF2-40B4-BE49-F238E27FC236}">
                <a16:creationId xmlns:a16="http://schemas.microsoft.com/office/drawing/2014/main" id="{5A0E655D-6F00-4383-8728-703123C4F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33" r="146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55879AB-FD4D-45A3-80B6-8E7B86FB4B88}"/>
              </a:ext>
            </a:extLst>
          </p:cNvPr>
          <p:cNvSpPr txBox="1"/>
          <p:nvPr/>
        </p:nvSpPr>
        <p:spPr>
          <a:xfrm>
            <a:off x="477980" y="982299"/>
            <a:ext cx="5141770" cy="334419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600" b="1" dirty="0">
                <a:latin typeface="+mj-lt"/>
                <a:ea typeface="+mj-ea"/>
                <a:cs typeface="+mj-cs"/>
              </a:rPr>
              <a:t>3. Proton and Neutron size difference is exactly right</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C770C36-F5F8-4A3B-BCC3-8A5435246185}"/>
              </a:ext>
            </a:extLst>
          </p:cNvPr>
          <p:cNvSpPr txBox="1"/>
          <p:nvPr/>
        </p:nvSpPr>
        <p:spPr>
          <a:xfrm>
            <a:off x="477980" y="4739912"/>
            <a:ext cx="4922694" cy="16978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dirty="0">
                <a:latin typeface="+mj-lt"/>
                <a:ea typeface="+mj-ea"/>
                <a:cs typeface="+mj-cs"/>
              </a:rPr>
              <a:t>Any change means no life</a:t>
            </a:r>
          </a:p>
        </p:txBody>
      </p:sp>
    </p:spTree>
    <p:extLst>
      <p:ext uri="{BB962C8B-B14F-4D97-AF65-F5344CB8AC3E}">
        <p14:creationId xmlns:p14="http://schemas.microsoft.com/office/powerpoint/2010/main" val="3899357654"/>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Electromagnetic Energy Stock Photos, Pictures &amp;amp; Royalty-Free Images - iStock">
            <a:extLst>
              <a:ext uri="{FF2B5EF4-FFF2-40B4-BE49-F238E27FC236}">
                <a16:creationId xmlns:a16="http://schemas.microsoft.com/office/drawing/2014/main" id="{4051A3B9-3566-4056-9C19-D30C136860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28" r="3566"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70E3D2A-0394-4783-B4BF-DE7F4EE57341}"/>
              </a:ext>
            </a:extLst>
          </p:cNvPr>
          <p:cNvSpPr txBox="1"/>
          <p:nvPr/>
        </p:nvSpPr>
        <p:spPr>
          <a:xfrm>
            <a:off x="481029" y="1041328"/>
            <a:ext cx="5614971" cy="323625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latin typeface="+mj-lt"/>
                <a:ea typeface="+mj-ea"/>
                <a:cs typeface="+mj-cs"/>
              </a:rPr>
              <a:t>4. Electro Magnetic Force is the perfect strength</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4A9AB79-37E6-4743-9D41-20A585B5B61F}"/>
              </a:ext>
            </a:extLst>
          </p:cNvPr>
          <p:cNvSpPr txBox="1"/>
          <p:nvPr/>
        </p:nvSpPr>
        <p:spPr>
          <a:xfrm>
            <a:off x="477980" y="4739912"/>
            <a:ext cx="4989370" cy="1544682"/>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500" dirty="0">
                <a:latin typeface="+mj-lt"/>
                <a:ea typeface="+mj-ea"/>
                <a:cs typeface="+mj-cs"/>
              </a:rPr>
              <a:t>Too much means no world</a:t>
            </a:r>
          </a:p>
        </p:txBody>
      </p:sp>
    </p:spTree>
    <p:extLst>
      <p:ext uri="{BB962C8B-B14F-4D97-AF65-F5344CB8AC3E}">
        <p14:creationId xmlns:p14="http://schemas.microsoft.com/office/powerpoint/2010/main" val="802357324"/>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How Did the Universe Begin? | AMNH">
            <a:extLst>
              <a:ext uri="{FF2B5EF4-FFF2-40B4-BE49-F238E27FC236}">
                <a16:creationId xmlns:a16="http://schemas.microsoft.com/office/drawing/2014/main" id="{A612AFAE-B012-4541-9FED-4C54216E23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44"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512741A-7557-419B-BD54-9606172E5AC8}"/>
              </a:ext>
            </a:extLst>
          </p:cNvPr>
          <p:cNvSpPr txBox="1"/>
          <p:nvPr/>
        </p:nvSpPr>
        <p:spPr>
          <a:xfrm>
            <a:off x="2103121" y="4727173"/>
            <a:ext cx="7985759" cy="86882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dirty="0">
                <a:latin typeface="+mj-lt"/>
                <a:ea typeface="+mj-ea"/>
                <a:cs typeface="+mj-cs"/>
              </a:rPr>
              <a:t>The Local Setting of Planet Earth</a:t>
            </a:r>
          </a:p>
        </p:txBody>
      </p:sp>
      <p:sp>
        <p:nvSpPr>
          <p:cNvPr id="79"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624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Breathable atmospheres may be more common in the universe than we first  thought">
            <a:extLst>
              <a:ext uri="{FF2B5EF4-FFF2-40B4-BE49-F238E27FC236}">
                <a16:creationId xmlns:a16="http://schemas.microsoft.com/office/drawing/2014/main" id="{B56ECBAD-CD69-4273-8D7E-364761DDA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3" r="1836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3CDE62-E20C-4784-85F3-FD164184C4FF}"/>
              </a:ext>
            </a:extLst>
          </p:cNvPr>
          <p:cNvSpPr txBox="1"/>
          <p:nvPr/>
        </p:nvSpPr>
        <p:spPr>
          <a:xfrm>
            <a:off x="481029" y="817708"/>
            <a:ext cx="4728501" cy="363777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1. Oxygen Levels are Exactly Right inside earth’s atmosphere</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53E382B-0B25-440E-B643-C6A0A935721F}"/>
              </a:ext>
            </a:extLst>
          </p:cNvPr>
          <p:cNvSpPr txBox="1"/>
          <p:nvPr/>
        </p:nvSpPr>
        <p:spPr>
          <a:xfrm>
            <a:off x="481028" y="4851642"/>
            <a:ext cx="4728501" cy="15674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Too much more or less is bad</a:t>
            </a:r>
          </a:p>
        </p:txBody>
      </p:sp>
    </p:spTree>
    <p:extLst>
      <p:ext uri="{BB962C8B-B14F-4D97-AF65-F5344CB8AC3E}">
        <p14:creationId xmlns:p14="http://schemas.microsoft.com/office/powerpoint/2010/main" val="92046493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Breathable atmospheres may be more common in the universe than we first  thought">
            <a:extLst>
              <a:ext uri="{FF2B5EF4-FFF2-40B4-BE49-F238E27FC236}">
                <a16:creationId xmlns:a16="http://schemas.microsoft.com/office/drawing/2014/main" id="{B56ECBAD-CD69-4273-8D7E-364761DDA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3" r="1836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3CDE62-E20C-4784-85F3-FD164184C4FF}"/>
              </a:ext>
            </a:extLst>
          </p:cNvPr>
          <p:cNvSpPr txBox="1"/>
          <p:nvPr/>
        </p:nvSpPr>
        <p:spPr>
          <a:xfrm>
            <a:off x="481028" y="743070"/>
            <a:ext cx="4728501" cy="363777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2. Atmosphere Transparency level is perfect for life to exist</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53E382B-0B25-440E-B643-C6A0A935721F}"/>
              </a:ext>
            </a:extLst>
          </p:cNvPr>
          <p:cNvSpPr txBox="1"/>
          <p:nvPr/>
        </p:nvSpPr>
        <p:spPr>
          <a:xfrm>
            <a:off x="481028" y="4851642"/>
            <a:ext cx="4728501" cy="15674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Let’s in enough but not all light</a:t>
            </a:r>
          </a:p>
        </p:txBody>
      </p:sp>
    </p:spTree>
    <p:extLst>
      <p:ext uri="{BB962C8B-B14F-4D97-AF65-F5344CB8AC3E}">
        <p14:creationId xmlns:p14="http://schemas.microsoft.com/office/powerpoint/2010/main" val="285106195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Religion after the death of God?: the rise of pantheism and the return to  the source | by Rupert Read | Medium">
            <a:extLst>
              <a:ext uri="{FF2B5EF4-FFF2-40B4-BE49-F238E27FC236}">
                <a16:creationId xmlns:a16="http://schemas.microsoft.com/office/drawing/2014/main" id="{E83FE39B-ADAD-486F-865D-E052C604DE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63" r="2413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E57D78A-2916-4C52-A68B-7734F4FDE99D}"/>
              </a:ext>
            </a:extLst>
          </p:cNvPr>
          <p:cNvSpPr txBox="1"/>
          <p:nvPr/>
        </p:nvSpPr>
        <p:spPr>
          <a:xfrm>
            <a:off x="442583" y="1057387"/>
            <a:ext cx="4227023"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800" dirty="0">
                <a:latin typeface="+mj-lt"/>
                <a:ea typeface="+mj-ea"/>
                <a:cs typeface="+mj-cs"/>
              </a:rPr>
              <a:t>Pantheism is Rejected by the Bible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5DFB35-EFCB-4DD4-A3B7-6BA67D3D37FA}"/>
              </a:ext>
            </a:extLst>
          </p:cNvPr>
          <p:cNvSpPr txBox="1"/>
          <p:nvPr/>
        </p:nvSpPr>
        <p:spPr>
          <a:xfrm>
            <a:off x="481029" y="4198546"/>
            <a:ext cx="4227023" cy="223550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800" b="1" dirty="0">
                <a:latin typeface="+mj-lt"/>
                <a:ea typeface="+mj-ea"/>
                <a:cs typeface="+mj-cs"/>
              </a:rPr>
              <a:t>Buddhism is Rejected</a:t>
            </a:r>
          </a:p>
        </p:txBody>
      </p:sp>
    </p:spTree>
    <p:extLst>
      <p:ext uri="{BB962C8B-B14F-4D97-AF65-F5344CB8AC3E}">
        <p14:creationId xmlns:p14="http://schemas.microsoft.com/office/powerpoint/2010/main" val="1864045236"/>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Earth has captured a new mini-moon: Report | Deccan Herald">
            <a:extLst>
              <a:ext uri="{FF2B5EF4-FFF2-40B4-BE49-F238E27FC236}">
                <a16:creationId xmlns:a16="http://schemas.microsoft.com/office/drawing/2014/main" id="{554C81B5-EC68-4BD0-925E-88BD396C5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1" r="1269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9B253ED-C941-4304-91E0-F51B56A13799}"/>
              </a:ext>
            </a:extLst>
          </p:cNvPr>
          <p:cNvSpPr txBox="1"/>
          <p:nvPr/>
        </p:nvSpPr>
        <p:spPr>
          <a:xfrm>
            <a:off x="481029" y="945724"/>
            <a:ext cx="4523227" cy="35270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3. Moon and Earth Gravity Relationship Allows for Life to Exist</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8D7D1D3-6FD2-4F09-B026-0083BEEE6BE3}"/>
              </a:ext>
            </a:extLst>
          </p:cNvPr>
          <p:cNvSpPr txBox="1"/>
          <p:nvPr/>
        </p:nvSpPr>
        <p:spPr>
          <a:xfrm>
            <a:off x="481028" y="4890334"/>
            <a:ext cx="5614972" cy="15713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Ocean life </a:t>
            </a:r>
          </a:p>
          <a:p>
            <a:pPr>
              <a:lnSpc>
                <a:spcPct val="90000"/>
              </a:lnSpc>
              <a:spcBef>
                <a:spcPct val="0"/>
              </a:spcBef>
              <a:spcAft>
                <a:spcPts val="600"/>
              </a:spcAft>
            </a:pPr>
            <a:r>
              <a:rPr lang="en-US" sz="4800" b="1" dirty="0">
                <a:latin typeface="+mj-lt"/>
                <a:ea typeface="+mj-ea"/>
                <a:cs typeface="+mj-cs"/>
              </a:rPr>
              <a:t>requires the moon</a:t>
            </a:r>
          </a:p>
        </p:txBody>
      </p:sp>
    </p:spTree>
    <p:extLst>
      <p:ext uri="{BB962C8B-B14F-4D97-AF65-F5344CB8AC3E}">
        <p14:creationId xmlns:p14="http://schemas.microsoft.com/office/powerpoint/2010/main" val="1140292846"/>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62" name="Rectangle 13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63" name="Rectangle 13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64" name="Rectangle 14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descr="Why Does the Earth Rotate? | Live Science">
            <a:extLst>
              <a:ext uri="{FF2B5EF4-FFF2-40B4-BE49-F238E27FC236}">
                <a16:creationId xmlns:a16="http://schemas.microsoft.com/office/drawing/2014/main" id="{8A6E42A1-6FA7-4881-B270-EB52F4F125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5" r="14648" b="-1"/>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9465" name="Freeform: Shape 14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66" name="Freeform: Shape 14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759A61A-A337-4754-A49B-AC610030E6BD}"/>
              </a:ext>
            </a:extLst>
          </p:cNvPr>
          <p:cNvSpPr txBox="1"/>
          <p:nvPr/>
        </p:nvSpPr>
        <p:spPr>
          <a:xfrm>
            <a:off x="304192" y="959925"/>
            <a:ext cx="4784484" cy="330762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600" dirty="0">
                <a:latin typeface="+mj-lt"/>
                <a:ea typeface="+mj-ea"/>
                <a:cs typeface="+mj-cs"/>
              </a:rPr>
              <a:t>4. The 24-hour rotation of the earth is required for life to exist</a:t>
            </a:r>
          </a:p>
        </p:txBody>
      </p:sp>
      <p:sp>
        <p:nvSpPr>
          <p:cNvPr id="19467" name="Rectangle 1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2A1DD22-A8E9-4076-AEB7-A5A12E798ED5}"/>
              </a:ext>
            </a:extLst>
          </p:cNvPr>
          <p:cNvSpPr txBox="1"/>
          <p:nvPr/>
        </p:nvSpPr>
        <p:spPr>
          <a:xfrm>
            <a:off x="304192" y="4519489"/>
            <a:ext cx="4784484" cy="196477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dirty="0">
                <a:latin typeface="+mj-lt"/>
                <a:ea typeface="+mj-ea"/>
                <a:cs typeface="+mj-cs"/>
              </a:rPr>
              <a:t>Days don’t get too hot; nights don’t get too cold</a:t>
            </a:r>
          </a:p>
        </p:txBody>
      </p:sp>
    </p:spTree>
    <p:extLst>
      <p:ext uri="{BB962C8B-B14F-4D97-AF65-F5344CB8AC3E}">
        <p14:creationId xmlns:p14="http://schemas.microsoft.com/office/powerpoint/2010/main" val="11734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0484"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Earth&amp;#39;s Rotation Slowed Down For Oxygen To Increase And Life To Evolve,  Says Study">
            <a:extLst>
              <a:ext uri="{FF2B5EF4-FFF2-40B4-BE49-F238E27FC236}">
                <a16:creationId xmlns:a16="http://schemas.microsoft.com/office/drawing/2014/main" id="{BE64E9D6-6D20-45D1-84EC-0E0242BA0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22" t="9989" r="9333"/>
          <a:stretch/>
        </p:blipFill>
        <p:spPr bwMode="auto">
          <a:xfrm>
            <a:off x="0" y="0"/>
            <a:ext cx="12241992"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5" name="Rectangle 72">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3D3A7-471B-4F3B-ACB0-F7786707BCFB}"/>
              </a:ext>
            </a:extLst>
          </p:cNvPr>
          <p:cNvSpPr txBox="1"/>
          <p:nvPr/>
        </p:nvSpPr>
        <p:spPr>
          <a:xfrm>
            <a:off x="5408899" y="4499548"/>
            <a:ext cx="6007608" cy="1536192"/>
          </a:xfrm>
          <a:prstGeom prst="rect">
            <a:avLst/>
          </a:prstGeom>
        </p:spPr>
        <p:txBody>
          <a:bodyPr vert="horz" lIns="91440" tIns="45720" rIns="91440" bIns="45720" rtlCol="0" anchor="ctr">
            <a:noAutofit/>
          </a:bodyPr>
          <a:lstStyle/>
          <a:p>
            <a:pPr>
              <a:lnSpc>
                <a:spcPct val="110000"/>
              </a:lnSpc>
              <a:spcBef>
                <a:spcPct val="0"/>
              </a:spcBef>
              <a:spcAft>
                <a:spcPts val="600"/>
              </a:spcAft>
            </a:pPr>
            <a:r>
              <a:rPr lang="en-US" sz="4600" dirty="0"/>
              <a:t>5. Distance from the Sun is Right for Life </a:t>
            </a:r>
          </a:p>
        </p:txBody>
      </p:sp>
      <p:sp>
        <p:nvSpPr>
          <p:cNvPr id="12" name="TextBox 11">
            <a:extLst>
              <a:ext uri="{FF2B5EF4-FFF2-40B4-BE49-F238E27FC236}">
                <a16:creationId xmlns:a16="http://schemas.microsoft.com/office/drawing/2014/main" id="{1CF6E087-43FB-4242-9707-374F89F22D7B}"/>
              </a:ext>
            </a:extLst>
          </p:cNvPr>
          <p:cNvSpPr txBox="1"/>
          <p:nvPr/>
        </p:nvSpPr>
        <p:spPr>
          <a:xfrm>
            <a:off x="1034552" y="4501041"/>
            <a:ext cx="3894212" cy="1536192"/>
          </a:xfrm>
          <a:prstGeom prst="rect">
            <a:avLst/>
          </a:prstGeom>
        </p:spPr>
        <p:txBody>
          <a:bodyPr vert="horz" lIns="91440" tIns="45720" rIns="91440" bIns="45720" rtlCol="0" anchor="ctr">
            <a:noAutofit/>
          </a:bodyPr>
          <a:lstStyle/>
          <a:p>
            <a:pPr>
              <a:lnSpc>
                <a:spcPct val="110000"/>
              </a:lnSpc>
              <a:spcBef>
                <a:spcPct val="0"/>
              </a:spcBef>
              <a:spcAft>
                <a:spcPts val="600"/>
              </a:spcAft>
            </a:pPr>
            <a:r>
              <a:rPr lang="en-US" sz="4600" dirty="0"/>
              <a:t>Goldilocks Zone for life</a:t>
            </a:r>
          </a:p>
        </p:txBody>
      </p:sp>
    </p:spTree>
    <p:extLst>
      <p:ext uri="{BB962C8B-B14F-4D97-AF65-F5344CB8AC3E}">
        <p14:creationId xmlns:p14="http://schemas.microsoft.com/office/powerpoint/2010/main" val="730134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1280x720 Earth Moon 4k 720P HD 4k Wallpapers, Images, Backgrounds, Photos  and Pictures">
            <a:extLst>
              <a:ext uri="{FF2B5EF4-FFF2-40B4-BE49-F238E27FC236}">
                <a16:creationId xmlns:a16="http://schemas.microsoft.com/office/drawing/2014/main" id="{6D6F0DCE-FCB5-4F0C-84CA-A74F34553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008C2C-EE51-4CBC-910A-FDD48E5B20FB}"/>
              </a:ext>
            </a:extLst>
          </p:cNvPr>
          <p:cNvSpPr txBox="1"/>
          <p:nvPr/>
        </p:nvSpPr>
        <p:spPr>
          <a:xfrm>
            <a:off x="2483110" y="4727173"/>
            <a:ext cx="7225780"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dirty="0">
                <a:latin typeface="+mj-lt"/>
                <a:ea typeface="+mj-ea"/>
                <a:cs typeface="+mj-cs"/>
              </a:rPr>
              <a:t>Premise 2: </a:t>
            </a:r>
            <a:r>
              <a:rPr lang="en-US" sz="2800" dirty="0">
                <a:latin typeface="+mj-lt"/>
                <a:ea typeface="+mj-ea"/>
                <a:cs typeface="+mj-cs"/>
              </a:rPr>
              <a:t>The Universe is fine-tuned and designed to serve a specific purpose.</a:t>
            </a:r>
          </a:p>
        </p:txBody>
      </p:sp>
      <p:sp>
        <p:nvSpPr>
          <p:cNvPr id="14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29138C-3BC1-4378-ACF1-5F253707AFC4}"/>
              </a:ext>
            </a:extLst>
          </p:cNvPr>
          <p:cNvSpPr txBox="1"/>
          <p:nvPr/>
        </p:nvSpPr>
        <p:spPr>
          <a:xfrm>
            <a:off x="481029" y="4704467"/>
            <a:ext cx="4405296" cy="360335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Tree>
    <p:extLst>
      <p:ext uri="{BB962C8B-B14F-4D97-AF65-F5344CB8AC3E}">
        <p14:creationId xmlns:p14="http://schemas.microsoft.com/office/powerpoint/2010/main" val="32841464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Heatwave: think it&amp;#39;s hot in Europe? The human body is already close to  thermal limits elsewhere | Loughborough University">
            <a:extLst>
              <a:ext uri="{FF2B5EF4-FFF2-40B4-BE49-F238E27FC236}">
                <a16:creationId xmlns:a16="http://schemas.microsoft.com/office/drawing/2014/main" id="{52460542-E522-4A4F-BCEB-03B8C1D40EA1}"/>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6AE783A-A5B3-4302-A21B-9D42FDD17B52}"/>
              </a:ext>
            </a:extLst>
          </p:cNvPr>
          <p:cNvSpPr txBox="1"/>
          <p:nvPr/>
        </p:nvSpPr>
        <p:spPr>
          <a:xfrm>
            <a:off x="841248" y="3394364"/>
            <a:ext cx="10506456" cy="2670048"/>
          </a:xfrm>
          <a:prstGeom prst="rect">
            <a:avLst/>
          </a:prstGeom>
        </p:spPr>
        <p:txBody>
          <a:bodyPr vert="horz" lIns="91440" tIns="45720" rIns="91440" bIns="45720" rtlCol="0">
            <a:normAutofit/>
          </a:bodyPr>
          <a:lstStyle/>
          <a:p>
            <a:pPr algn="ctr">
              <a:lnSpc>
                <a:spcPct val="110000"/>
              </a:lnSpc>
              <a:spcBef>
                <a:spcPct val="0"/>
              </a:spcBef>
              <a:spcAft>
                <a:spcPts val="600"/>
              </a:spcAft>
            </a:pPr>
            <a:r>
              <a:rPr lang="en-US" sz="4500" dirty="0"/>
              <a:t>Human life is the reasons for the design</a:t>
            </a:r>
          </a:p>
        </p:txBody>
      </p:sp>
    </p:spTree>
    <p:extLst>
      <p:ext uri="{BB962C8B-B14F-4D97-AF65-F5344CB8AC3E}">
        <p14:creationId xmlns:p14="http://schemas.microsoft.com/office/powerpoint/2010/main" val="435908910"/>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4" descr="The EU announces plans to build Destination Earth, a digital twin of our  planet - Geographical Magazine">
            <a:extLst>
              <a:ext uri="{FF2B5EF4-FFF2-40B4-BE49-F238E27FC236}">
                <a16:creationId xmlns:a16="http://schemas.microsoft.com/office/drawing/2014/main" id="{BC95EFDA-F6D7-464C-8408-1E2B4B942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5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95CB867-06AC-4A25-B56A-B2406D03C81A}"/>
              </a:ext>
            </a:extLst>
          </p:cNvPr>
          <p:cNvSpPr txBox="1"/>
          <p:nvPr/>
        </p:nvSpPr>
        <p:spPr>
          <a:xfrm>
            <a:off x="219075" y="3110978"/>
            <a:ext cx="9633497" cy="238760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6600" b="1" dirty="0">
                <a:latin typeface="+mj-lt"/>
                <a:ea typeface="+mj-ea"/>
                <a:cs typeface="+mj-cs"/>
              </a:rPr>
              <a:t>Many details of the fine-tuning weren’t discussed </a:t>
            </a:r>
          </a:p>
        </p:txBody>
      </p:sp>
      <p:sp>
        <p:nvSpPr>
          <p:cNvPr id="81" name="Rectangle: Rounded Corners 8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56831"/>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1280x720 Earth Moon 4k 720P HD 4k Wallpapers, Images, Backgrounds, Photos  and Pictures">
            <a:extLst>
              <a:ext uri="{FF2B5EF4-FFF2-40B4-BE49-F238E27FC236}">
                <a16:creationId xmlns:a16="http://schemas.microsoft.com/office/drawing/2014/main" id="{6D6F0DCE-FCB5-4F0C-84CA-A74F34553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008C2C-EE51-4CBC-910A-FDD48E5B20FB}"/>
              </a:ext>
            </a:extLst>
          </p:cNvPr>
          <p:cNvSpPr txBox="1"/>
          <p:nvPr/>
        </p:nvSpPr>
        <p:spPr>
          <a:xfrm>
            <a:off x="1903615" y="4727173"/>
            <a:ext cx="8384769" cy="86882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1" dirty="0">
                <a:latin typeface="+mj-lt"/>
                <a:ea typeface="+mj-ea"/>
                <a:cs typeface="+mj-cs"/>
              </a:rPr>
              <a:t>Conclusion: </a:t>
            </a:r>
            <a:r>
              <a:rPr lang="en-US" sz="3200" dirty="0">
                <a:latin typeface="+mj-lt"/>
                <a:ea typeface="+mj-ea"/>
                <a:cs typeface="+mj-cs"/>
              </a:rPr>
              <a:t>The Universe has a Designer</a:t>
            </a:r>
          </a:p>
        </p:txBody>
      </p:sp>
      <p:sp>
        <p:nvSpPr>
          <p:cNvPr id="14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29138C-3BC1-4378-ACF1-5F253707AFC4}"/>
              </a:ext>
            </a:extLst>
          </p:cNvPr>
          <p:cNvSpPr txBox="1"/>
          <p:nvPr/>
        </p:nvSpPr>
        <p:spPr>
          <a:xfrm>
            <a:off x="481029" y="4704467"/>
            <a:ext cx="4405296" cy="360335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Tree>
    <p:extLst>
      <p:ext uri="{BB962C8B-B14F-4D97-AF65-F5344CB8AC3E}">
        <p14:creationId xmlns:p14="http://schemas.microsoft.com/office/powerpoint/2010/main" val="3887590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Fallen tree blocks road from Budock Water to Mawnan Smith | Falmouth Packet">
            <a:extLst>
              <a:ext uri="{FF2B5EF4-FFF2-40B4-BE49-F238E27FC236}">
                <a16:creationId xmlns:a16="http://schemas.microsoft.com/office/drawing/2014/main" id="{33F5BE1B-1069-41F8-8EBC-86D32CF63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61" b="25018"/>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F33825-EB88-4EC7-89A3-5C4904CBF89C}"/>
              </a:ext>
            </a:extLst>
          </p:cNvPr>
          <p:cNvSpPr txBox="1"/>
          <p:nvPr/>
        </p:nvSpPr>
        <p:spPr>
          <a:xfrm>
            <a:off x="566928" y="4910132"/>
            <a:ext cx="11058144" cy="1306417"/>
          </a:xfrm>
          <a:prstGeom prst="rect">
            <a:avLst/>
          </a:prstGeom>
        </p:spPr>
        <p:txBody>
          <a:bodyPr vert="horz" lIns="91440" tIns="45720" rIns="91440" bIns="45720" rtlCol="0">
            <a:noAutofit/>
          </a:bodyPr>
          <a:lstStyle/>
          <a:p>
            <a:pPr algn="ctr">
              <a:lnSpc>
                <a:spcPct val="110000"/>
              </a:lnSpc>
              <a:spcBef>
                <a:spcPct val="0"/>
              </a:spcBef>
              <a:spcAft>
                <a:spcPts val="600"/>
              </a:spcAft>
            </a:pPr>
            <a:r>
              <a:rPr lang="en-US" sz="5000" b="1" dirty="0"/>
              <a:t>No Way Around the Conclusion Except Blind Belief</a:t>
            </a:r>
            <a:endParaRPr lang="en-US" sz="5000" dirty="0"/>
          </a:p>
        </p:txBody>
      </p:sp>
    </p:spTree>
    <p:extLst>
      <p:ext uri="{BB962C8B-B14F-4D97-AF65-F5344CB8AC3E}">
        <p14:creationId xmlns:p14="http://schemas.microsoft.com/office/powerpoint/2010/main" val="3218816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0"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81"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582"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GoodTherapy | How to Overcome Fear of Rejection">
            <a:extLst>
              <a:ext uri="{FF2B5EF4-FFF2-40B4-BE49-F238E27FC236}">
                <a16:creationId xmlns:a16="http://schemas.microsoft.com/office/drawing/2014/main" id="{51B04727-079E-41E3-9F7E-3C3394342B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8" r="1422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3"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D468200-1C71-4DA9-8C43-1F749F604E15}"/>
              </a:ext>
            </a:extLst>
          </p:cNvPr>
          <p:cNvSpPr txBox="1"/>
          <p:nvPr/>
        </p:nvSpPr>
        <p:spPr>
          <a:xfrm>
            <a:off x="477980" y="799419"/>
            <a:ext cx="4713145" cy="352707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Book Antiqua" panose="02040602050305030304" pitchFamily="18" charset="0"/>
                <a:ea typeface="+mj-ea"/>
                <a:cs typeface="+mj-cs"/>
              </a:rPr>
              <a:t>Why Do People Reject the Clear Evidence for God Existing?</a:t>
            </a:r>
          </a:p>
        </p:txBody>
      </p:sp>
      <p:sp>
        <p:nvSpPr>
          <p:cNvPr id="24584"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7B9AFBC-7FA2-49B5-AFA0-66FDDCB90B15}"/>
              </a:ext>
            </a:extLst>
          </p:cNvPr>
          <p:cNvSpPr txBox="1"/>
          <p:nvPr/>
        </p:nvSpPr>
        <p:spPr>
          <a:xfrm>
            <a:off x="477979" y="4130331"/>
            <a:ext cx="4713145" cy="217521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Book Antiqua" panose="02040602050305030304" pitchFamily="18" charset="0"/>
                <a:ea typeface="+mj-ea"/>
                <a:cs typeface="+mj-cs"/>
              </a:rPr>
              <a:t>The Bible gives us the answer</a:t>
            </a:r>
          </a:p>
        </p:txBody>
      </p:sp>
    </p:spTree>
    <p:extLst>
      <p:ext uri="{BB962C8B-B14F-4D97-AF65-F5344CB8AC3E}">
        <p14:creationId xmlns:p14="http://schemas.microsoft.com/office/powerpoint/2010/main" val="1626630869"/>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Get More from the Bible This Year: Six Marks of Mature Reading | Desiring  God">
            <a:extLst>
              <a:ext uri="{FF2B5EF4-FFF2-40B4-BE49-F238E27FC236}">
                <a16:creationId xmlns:a16="http://schemas.microsoft.com/office/drawing/2014/main" id="{3040A4D1-EDED-45D8-AB10-6B26E8E037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93" r="19399"/>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9227AB-0B2E-48D2-B11C-11BD7ED91E4A}"/>
              </a:ext>
            </a:extLst>
          </p:cNvPr>
          <p:cNvSpPr txBox="1"/>
          <p:nvPr/>
        </p:nvSpPr>
        <p:spPr>
          <a:xfrm>
            <a:off x="424814" y="2718054"/>
            <a:ext cx="4223385" cy="3207258"/>
          </a:xfrm>
          <a:prstGeom prst="rect">
            <a:avLst/>
          </a:prstGeom>
        </p:spPr>
        <p:txBody>
          <a:bodyPr vert="horz" lIns="91440" tIns="45720" rIns="91440" bIns="45720" rtlCol="0" anchor="t">
            <a:noAutofit/>
          </a:bodyPr>
          <a:lstStyle/>
          <a:p>
            <a:pPr marL="285750" indent="-285750">
              <a:lnSpc>
                <a:spcPct val="110000"/>
              </a:lnSpc>
              <a:spcBef>
                <a:spcPct val="0"/>
              </a:spcBef>
              <a:spcAft>
                <a:spcPts val="600"/>
              </a:spcAft>
              <a:buFont typeface="Arial" panose="020B0604020202020204" pitchFamily="34" charset="0"/>
              <a:buChar char="•"/>
            </a:pPr>
            <a:r>
              <a:rPr lang="en-US" sz="3000" dirty="0"/>
              <a:t>People Suppress the Truth They Know (Romans 1) </a:t>
            </a:r>
          </a:p>
          <a:p>
            <a:pPr marL="285750" indent="-285750">
              <a:lnSpc>
                <a:spcPct val="110000"/>
              </a:lnSpc>
              <a:spcBef>
                <a:spcPct val="0"/>
              </a:spcBef>
              <a:spcAft>
                <a:spcPts val="600"/>
              </a:spcAft>
              <a:buFont typeface="Arial" panose="020B0604020202020204" pitchFamily="34" charset="0"/>
              <a:buChar char="•"/>
            </a:pPr>
            <a:r>
              <a:rPr lang="en-US" sz="3000" dirty="0"/>
              <a:t>People do it because they love sin and don’t want to follow God’s ways.</a:t>
            </a:r>
          </a:p>
        </p:txBody>
      </p:sp>
      <p:sp>
        <p:nvSpPr>
          <p:cNvPr id="8" name="TextBox 7">
            <a:extLst>
              <a:ext uri="{FF2B5EF4-FFF2-40B4-BE49-F238E27FC236}">
                <a16:creationId xmlns:a16="http://schemas.microsoft.com/office/drawing/2014/main" id="{9CB1513B-F804-4FC4-ABF4-CFE703883F38}"/>
              </a:ext>
            </a:extLst>
          </p:cNvPr>
          <p:cNvSpPr txBox="1"/>
          <p:nvPr/>
        </p:nvSpPr>
        <p:spPr>
          <a:xfrm>
            <a:off x="424815" y="1000884"/>
            <a:ext cx="4580320" cy="1144777"/>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4000" dirty="0"/>
              <a:t>People Reject God for Their Own Way</a:t>
            </a:r>
          </a:p>
        </p:txBody>
      </p:sp>
    </p:spTree>
    <p:extLst>
      <p:ext uri="{BB962C8B-B14F-4D97-AF65-F5344CB8AC3E}">
        <p14:creationId xmlns:p14="http://schemas.microsoft.com/office/powerpoint/2010/main" val="1138512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What Is the Difference Between Time and Eternity? - Gospelstudy.us">
            <a:extLst>
              <a:ext uri="{FF2B5EF4-FFF2-40B4-BE49-F238E27FC236}">
                <a16:creationId xmlns:a16="http://schemas.microsoft.com/office/drawing/2014/main" id="{775307CB-71EC-4E54-81B1-E3AFC232C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57" b="267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14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FFE1167-7B66-46E5-944E-67787C9F4623}"/>
              </a:ext>
            </a:extLst>
          </p:cNvPr>
          <p:cNvSpPr txBox="1"/>
          <p:nvPr/>
        </p:nvSpPr>
        <p:spPr>
          <a:xfrm>
            <a:off x="230201" y="3120503"/>
            <a:ext cx="10758747"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latin typeface="+mj-lt"/>
                <a:ea typeface="+mj-ea"/>
                <a:cs typeface="+mj-cs"/>
              </a:rPr>
              <a:t>2. God is Eternal in Nature</a:t>
            </a:r>
          </a:p>
        </p:txBody>
      </p:sp>
      <p:sp>
        <p:nvSpPr>
          <p:cNvPr id="149" name="Rectangle: Rounded Corners 14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874672"/>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4" name="Picture 6" descr="How much stuff is there in the universe? | New Scientist">
            <a:extLst>
              <a:ext uri="{FF2B5EF4-FFF2-40B4-BE49-F238E27FC236}">
                <a16:creationId xmlns:a16="http://schemas.microsoft.com/office/drawing/2014/main" id="{B208A0B0-0568-425B-9D50-EE0EBF14E5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2" r="15795"/>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C1402AB-612C-418B-8FC0-A48819CCEDF9}"/>
              </a:ext>
            </a:extLst>
          </p:cNvPr>
          <p:cNvSpPr txBox="1"/>
          <p:nvPr/>
        </p:nvSpPr>
        <p:spPr>
          <a:xfrm>
            <a:off x="424815" y="1008677"/>
            <a:ext cx="4084578" cy="1404084"/>
          </a:xfrm>
          <a:prstGeom prst="rect">
            <a:avLst/>
          </a:prstGeom>
        </p:spPr>
        <p:txBody>
          <a:bodyPr vert="horz" lIns="91440" tIns="45720" rIns="91440" bIns="45720" rtlCol="0" anchor="t">
            <a:normAutofit/>
          </a:bodyPr>
          <a:lstStyle/>
          <a:p>
            <a:pPr>
              <a:lnSpc>
                <a:spcPct val="110000"/>
              </a:lnSpc>
              <a:spcAft>
                <a:spcPts val="600"/>
              </a:spcAft>
            </a:pPr>
            <a:r>
              <a:rPr lang="en-US" sz="4000" b="1" dirty="0">
                <a:latin typeface="Book Antiqua" panose="02040602050305030304" pitchFamily="18" charset="0"/>
              </a:rPr>
              <a:t>The Universe Has a Creator</a:t>
            </a:r>
            <a:endParaRPr lang="en-US" sz="4000" dirty="0">
              <a:latin typeface="Book Antiqua" panose="02040602050305030304" pitchFamily="18" charset="0"/>
            </a:endParaRPr>
          </a:p>
        </p:txBody>
      </p:sp>
      <p:sp>
        <p:nvSpPr>
          <p:cNvPr id="13" name="TextBox 12">
            <a:extLst>
              <a:ext uri="{FF2B5EF4-FFF2-40B4-BE49-F238E27FC236}">
                <a16:creationId xmlns:a16="http://schemas.microsoft.com/office/drawing/2014/main" id="{8FF3DDF9-B73D-4B06-991C-B91542963C74}"/>
              </a:ext>
            </a:extLst>
          </p:cNvPr>
          <p:cNvSpPr txBox="1"/>
          <p:nvPr/>
        </p:nvSpPr>
        <p:spPr>
          <a:xfrm>
            <a:off x="424815" y="2719386"/>
            <a:ext cx="4084578" cy="3639062"/>
          </a:xfrm>
          <a:prstGeom prst="rect">
            <a:avLst/>
          </a:prstGeom>
        </p:spPr>
        <p:txBody>
          <a:bodyPr vert="horz" lIns="91440" tIns="45720" rIns="91440" bIns="45720" rtlCol="0" anchor="t">
            <a:normAutofit/>
          </a:bodyPr>
          <a:lstStyle/>
          <a:p>
            <a:pPr>
              <a:lnSpc>
                <a:spcPct val="110000"/>
              </a:lnSpc>
              <a:spcAft>
                <a:spcPts val="600"/>
              </a:spcAft>
            </a:pPr>
            <a:r>
              <a:rPr lang="en-US" sz="3800" b="1" dirty="0">
                <a:latin typeface="Book Antiqua" panose="02040602050305030304" pitchFamily="18" charset="0"/>
              </a:rPr>
              <a:t>Creator Must Be:</a:t>
            </a:r>
          </a:p>
          <a:p>
            <a:pPr>
              <a:lnSpc>
                <a:spcPct val="110000"/>
              </a:lnSpc>
              <a:spcAft>
                <a:spcPts val="600"/>
              </a:spcAft>
            </a:pPr>
            <a:r>
              <a:rPr lang="en-US" sz="3800" dirty="0">
                <a:latin typeface="Book Antiqua" panose="02040602050305030304" pitchFamily="18" charset="0"/>
              </a:rPr>
              <a:t>Infinite Power</a:t>
            </a:r>
          </a:p>
          <a:p>
            <a:pPr>
              <a:lnSpc>
                <a:spcPct val="110000"/>
              </a:lnSpc>
              <a:spcAft>
                <a:spcPts val="600"/>
              </a:spcAft>
            </a:pPr>
            <a:r>
              <a:rPr lang="en-US" sz="3800" dirty="0">
                <a:latin typeface="Book Antiqua" panose="02040602050305030304" pitchFamily="18" charset="0"/>
              </a:rPr>
              <a:t>Outside Time</a:t>
            </a:r>
          </a:p>
          <a:p>
            <a:pPr>
              <a:lnSpc>
                <a:spcPct val="110000"/>
              </a:lnSpc>
              <a:spcAft>
                <a:spcPts val="600"/>
              </a:spcAft>
            </a:pPr>
            <a:r>
              <a:rPr lang="en-US" sz="3800" dirty="0">
                <a:latin typeface="Book Antiqua" panose="02040602050305030304" pitchFamily="18" charset="0"/>
              </a:rPr>
              <a:t>A Mind/Will</a:t>
            </a:r>
          </a:p>
          <a:p>
            <a:pPr>
              <a:lnSpc>
                <a:spcPct val="110000"/>
              </a:lnSpc>
              <a:spcAft>
                <a:spcPts val="600"/>
              </a:spcAft>
            </a:pPr>
            <a:r>
              <a:rPr lang="en-US" sz="3800" dirty="0">
                <a:latin typeface="Book Antiqua" panose="02040602050305030304" pitchFamily="18" charset="0"/>
              </a:rPr>
              <a:t>Man-Focused</a:t>
            </a:r>
          </a:p>
        </p:txBody>
      </p:sp>
    </p:spTree>
    <p:extLst>
      <p:ext uri="{BB962C8B-B14F-4D97-AF65-F5344CB8AC3E}">
        <p14:creationId xmlns:p14="http://schemas.microsoft.com/office/powerpoint/2010/main" val="40162805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cell | Definition, Types, Functions, Diagram, Division, Theory, &amp;amp; Facts |  Britannica">
            <a:extLst>
              <a:ext uri="{FF2B5EF4-FFF2-40B4-BE49-F238E27FC236}">
                <a16:creationId xmlns:a16="http://schemas.microsoft.com/office/drawing/2014/main" id="{2190628C-77D3-4269-8C74-F76E461BF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75" r="1872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304C5FF-6D29-4744-AD7A-F55A56FAC795}"/>
              </a:ext>
            </a:extLst>
          </p:cNvPr>
          <p:cNvSpPr txBox="1"/>
          <p:nvPr/>
        </p:nvSpPr>
        <p:spPr>
          <a:xfrm>
            <a:off x="477981" y="799419"/>
            <a:ext cx="4617894" cy="3527078"/>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4600" dirty="0">
                <a:latin typeface="+mj-lt"/>
                <a:ea typeface="+mj-ea"/>
                <a:cs typeface="+mj-cs"/>
              </a:rPr>
              <a:t>The argument from design will be continued in the discussion of the creation and complexity of life</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0B583DA-2D39-4865-ADA8-A761D4849075}"/>
              </a:ext>
            </a:extLst>
          </p:cNvPr>
          <p:cNvSpPr txBox="1"/>
          <p:nvPr/>
        </p:nvSpPr>
        <p:spPr>
          <a:xfrm>
            <a:off x="477980" y="4739912"/>
            <a:ext cx="5217969" cy="156792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600" b="1" dirty="0">
                <a:latin typeface="+mj-lt"/>
                <a:ea typeface="+mj-ea"/>
                <a:cs typeface="+mj-cs"/>
              </a:rPr>
              <a:t>We have only seen the big stuff</a:t>
            </a:r>
          </a:p>
        </p:txBody>
      </p:sp>
    </p:spTree>
    <p:extLst>
      <p:ext uri="{BB962C8B-B14F-4D97-AF65-F5344CB8AC3E}">
        <p14:creationId xmlns:p14="http://schemas.microsoft.com/office/powerpoint/2010/main" val="2532815118"/>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New Technology Peers at the Electrical Signals Inside Cells – May Inspire  New Fields of Research">
            <a:extLst>
              <a:ext uri="{FF2B5EF4-FFF2-40B4-BE49-F238E27FC236}">
                <a16:creationId xmlns:a16="http://schemas.microsoft.com/office/drawing/2014/main" id="{8EA42541-5881-4B3B-803F-C7C16BDAE8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12" r="659" b="-1"/>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7CC832A-94DC-4854-AF41-9BB84CEE4557}"/>
              </a:ext>
            </a:extLst>
          </p:cNvPr>
          <p:cNvSpPr txBox="1"/>
          <p:nvPr/>
        </p:nvSpPr>
        <p:spPr>
          <a:xfrm>
            <a:off x="7848600" y="1470812"/>
            <a:ext cx="4152900" cy="285568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800" dirty="0">
                <a:latin typeface="+mj-lt"/>
                <a:ea typeface="+mj-ea"/>
                <a:cs typeface="+mj-cs"/>
              </a:rPr>
              <a:t>The small things in the microscope have the most fine-tuning and design in creation</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1216DDB-3278-4105-B74A-74EAAE8974B3}"/>
              </a:ext>
            </a:extLst>
          </p:cNvPr>
          <p:cNvSpPr txBox="1"/>
          <p:nvPr/>
        </p:nvSpPr>
        <p:spPr>
          <a:xfrm>
            <a:off x="7848600" y="4785631"/>
            <a:ext cx="4152900" cy="124674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800" b="1" dirty="0">
                <a:latin typeface="+mj-lt"/>
                <a:ea typeface="+mj-ea"/>
                <a:cs typeface="+mj-cs"/>
              </a:rPr>
              <a:t>Microcosm vs. the macrocosm</a:t>
            </a:r>
          </a:p>
        </p:txBody>
      </p:sp>
    </p:spTree>
    <p:extLst>
      <p:ext uri="{BB962C8B-B14F-4D97-AF65-F5344CB8AC3E}">
        <p14:creationId xmlns:p14="http://schemas.microsoft.com/office/powerpoint/2010/main" val="660754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6" name="Picture 4" descr="What Is Cell Biology?">
            <a:extLst>
              <a:ext uri="{FF2B5EF4-FFF2-40B4-BE49-F238E27FC236}">
                <a16:creationId xmlns:a16="http://schemas.microsoft.com/office/drawing/2014/main" id="{BC3039E1-DA5D-4C47-8AB1-20605932D6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14" r="-2" b="1551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8674" name="Picture 2" descr="Hubble Views Intermediate Spiral Galaxy NGC 1566">
            <a:extLst>
              <a:ext uri="{FF2B5EF4-FFF2-40B4-BE49-F238E27FC236}">
                <a16:creationId xmlns:a16="http://schemas.microsoft.com/office/drawing/2014/main" id="{F2BA3FF4-9F24-4A48-BDB8-39B4935E9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15" r="-2" b="2531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9C2C38E-6596-4EC3-A050-04563689CCA7}"/>
              </a:ext>
            </a:extLst>
          </p:cNvPr>
          <p:cNvSpPr txBox="1"/>
          <p:nvPr/>
        </p:nvSpPr>
        <p:spPr>
          <a:xfrm>
            <a:off x="438911" y="2481137"/>
            <a:ext cx="4637913" cy="3664351"/>
          </a:xfrm>
          <a:prstGeom prst="rect">
            <a:avLst/>
          </a:prstGeom>
        </p:spPr>
        <p:txBody>
          <a:bodyPr vert="horz" lIns="91440" tIns="45720" rIns="91440" bIns="45720" rtlCol="0">
            <a:normAutofit lnSpcReduction="10000"/>
          </a:bodyPr>
          <a:lstStyle/>
          <a:p>
            <a:pPr>
              <a:lnSpc>
                <a:spcPct val="110000"/>
              </a:lnSpc>
              <a:spcBef>
                <a:spcPct val="0"/>
              </a:spcBef>
              <a:spcAft>
                <a:spcPts val="600"/>
              </a:spcAft>
            </a:pPr>
            <a:r>
              <a:rPr lang="en-US" sz="4600" dirty="0"/>
              <a:t>I don’t have enough faith to be an atheist and believe it’s all from nothing</a:t>
            </a:r>
          </a:p>
        </p:txBody>
      </p:sp>
      <p:sp>
        <p:nvSpPr>
          <p:cNvPr id="10" name="TextBox 9">
            <a:extLst>
              <a:ext uri="{FF2B5EF4-FFF2-40B4-BE49-F238E27FC236}">
                <a16:creationId xmlns:a16="http://schemas.microsoft.com/office/drawing/2014/main" id="{37D21DF5-5436-4DFB-8831-8A737BEFEFA5}"/>
              </a:ext>
            </a:extLst>
          </p:cNvPr>
          <p:cNvSpPr txBox="1"/>
          <p:nvPr/>
        </p:nvSpPr>
        <p:spPr>
          <a:xfrm>
            <a:off x="438911" y="519216"/>
            <a:ext cx="4832803" cy="1249410"/>
          </a:xfrm>
          <a:prstGeom prst="rect">
            <a:avLst/>
          </a:prstGeom>
        </p:spPr>
        <p:txBody>
          <a:bodyPr vert="horz" lIns="91440" tIns="45720" rIns="91440" bIns="45720" rtlCol="0">
            <a:noAutofit/>
          </a:bodyPr>
          <a:lstStyle/>
          <a:p>
            <a:pPr>
              <a:lnSpc>
                <a:spcPct val="110000"/>
              </a:lnSpc>
              <a:spcBef>
                <a:spcPct val="0"/>
              </a:spcBef>
              <a:spcAft>
                <a:spcPts val="600"/>
              </a:spcAft>
            </a:pPr>
            <a:r>
              <a:rPr lang="en-US" sz="4600" b="1" dirty="0"/>
              <a:t>Conclusion of the Evidence</a:t>
            </a:r>
          </a:p>
        </p:txBody>
      </p:sp>
    </p:spTree>
    <p:extLst>
      <p:ext uri="{BB962C8B-B14F-4D97-AF65-F5344CB8AC3E}">
        <p14:creationId xmlns:p14="http://schemas.microsoft.com/office/powerpoint/2010/main" val="13340232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enix Wright - Pursuit ~ Cornered (variation) + Objection! - YouTube">
            <a:extLst>
              <a:ext uri="{FF2B5EF4-FFF2-40B4-BE49-F238E27FC236}">
                <a16:creationId xmlns:a16="http://schemas.microsoft.com/office/drawing/2014/main" id="{D482614D-45FF-4636-8624-7EE287772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210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at is Suffering? - The Pain &amp;amp; Wellness Centre">
            <a:extLst>
              <a:ext uri="{FF2B5EF4-FFF2-40B4-BE49-F238E27FC236}">
                <a16:creationId xmlns:a16="http://schemas.microsoft.com/office/drawing/2014/main" id="{871B368E-7A43-4D93-AF80-C11B9130A6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37" r="930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FC69B3B-A651-43C8-A32F-5699A092460D}"/>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210D1E1-8005-46AD-90C5-3D22A60591DE}"/>
              </a:ext>
            </a:extLst>
          </p:cNvPr>
          <p:cNvSpPr txBox="1"/>
          <p:nvPr/>
        </p:nvSpPr>
        <p:spPr>
          <a:xfrm>
            <a:off x="477981" y="1031626"/>
            <a:ext cx="4237362" cy="3359364"/>
          </a:xfrm>
          <a:prstGeom prst="rect">
            <a:avLst/>
          </a:prstGeom>
        </p:spPr>
        <p:txBody>
          <a:bodyPr vert="horz" lIns="91440" tIns="45720" rIns="91440" bIns="45720" rtlCol="0">
            <a:noAutofit/>
          </a:bodyPr>
          <a:lstStyle/>
          <a:p>
            <a:pPr>
              <a:lnSpc>
                <a:spcPct val="110000"/>
              </a:lnSpc>
              <a:spcBef>
                <a:spcPct val="0"/>
              </a:spcBef>
              <a:spcAft>
                <a:spcPts val="600"/>
              </a:spcAft>
            </a:pPr>
            <a:r>
              <a:rPr lang="en-US" sz="4600" dirty="0"/>
              <a:t>If the world is designed for humans, why is there pain?</a:t>
            </a:r>
          </a:p>
        </p:txBody>
      </p:sp>
      <p:sp>
        <p:nvSpPr>
          <p:cNvPr id="11" name="TextBox 10">
            <a:extLst>
              <a:ext uri="{FF2B5EF4-FFF2-40B4-BE49-F238E27FC236}">
                <a16:creationId xmlns:a16="http://schemas.microsoft.com/office/drawing/2014/main" id="{662049F8-CA1D-4807-846E-0519E4A6B943}"/>
              </a:ext>
            </a:extLst>
          </p:cNvPr>
          <p:cNvSpPr txBox="1"/>
          <p:nvPr/>
        </p:nvSpPr>
        <p:spPr>
          <a:xfrm>
            <a:off x="477981" y="4824144"/>
            <a:ext cx="4927051" cy="1600702"/>
          </a:xfrm>
          <a:prstGeom prst="rect">
            <a:avLst/>
          </a:prstGeom>
        </p:spPr>
        <p:txBody>
          <a:bodyPr vert="horz" lIns="91440" tIns="45720" rIns="91440" bIns="45720" rtlCol="0">
            <a:noAutofit/>
          </a:bodyPr>
          <a:lstStyle/>
          <a:p>
            <a:pPr>
              <a:lnSpc>
                <a:spcPct val="110000"/>
              </a:lnSpc>
              <a:spcBef>
                <a:spcPct val="0"/>
              </a:spcBef>
              <a:spcAft>
                <a:spcPts val="600"/>
              </a:spcAft>
            </a:pPr>
            <a:r>
              <a:rPr lang="en-US" sz="4600" dirty="0"/>
              <a:t>Does that mean God isn’t there?</a:t>
            </a:r>
          </a:p>
        </p:txBody>
      </p:sp>
    </p:spTree>
    <p:extLst>
      <p:ext uri="{BB962C8B-B14F-4D97-AF65-F5344CB8AC3E}">
        <p14:creationId xmlns:p14="http://schemas.microsoft.com/office/powerpoint/2010/main" val="2818325771"/>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Evil &amp;amp; Suffering - St. Thomas More - Scranton, PA">
            <a:extLst>
              <a:ext uri="{FF2B5EF4-FFF2-40B4-BE49-F238E27FC236}">
                <a16:creationId xmlns:a16="http://schemas.microsoft.com/office/drawing/2014/main" id="{B0BBE6BD-D962-4ADE-9FB7-CFC65594B6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r="-2" b="-2"/>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6E74722-D273-4A34-81A5-3CC47A20DD2B}"/>
              </a:ext>
            </a:extLst>
          </p:cNvPr>
          <p:cNvSpPr txBox="1"/>
          <p:nvPr/>
        </p:nvSpPr>
        <p:spPr>
          <a:xfrm>
            <a:off x="477981" y="1122363"/>
            <a:ext cx="3827319" cy="3204134"/>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800" dirty="0">
                <a:latin typeface="+mj-lt"/>
                <a:ea typeface="+mj-ea"/>
                <a:cs typeface="+mj-cs"/>
              </a:rPr>
              <a:t>If God is powerful and loving, why create a world with evil?</a:t>
            </a:r>
          </a:p>
        </p:txBody>
      </p:sp>
      <p:sp>
        <p:nvSpPr>
          <p:cNvPr id="81" name="Rectangle 8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C808931-C2FA-41FC-9422-DA0CA61FF46E}"/>
              </a:ext>
            </a:extLst>
          </p:cNvPr>
          <p:cNvSpPr txBox="1"/>
          <p:nvPr/>
        </p:nvSpPr>
        <p:spPr>
          <a:xfrm>
            <a:off x="477982" y="4785631"/>
            <a:ext cx="3913044" cy="144668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God created things good</a:t>
            </a:r>
          </a:p>
        </p:txBody>
      </p:sp>
    </p:spTree>
    <p:extLst>
      <p:ext uri="{BB962C8B-B14F-4D97-AF65-F5344CB8AC3E}">
        <p14:creationId xmlns:p14="http://schemas.microsoft.com/office/powerpoint/2010/main" val="3790777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Garden of Eden - Bible Meaning and Location Explained">
            <a:extLst>
              <a:ext uri="{FF2B5EF4-FFF2-40B4-BE49-F238E27FC236}">
                <a16:creationId xmlns:a16="http://schemas.microsoft.com/office/drawing/2014/main" id="{15149D40-8922-4682-A165-8C28579A80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60" r="2599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AAE44B2-4B01-4FC0-AEA7-B388C96C03F7}"/>
              </a:ext>
            </a:extLst>
          </p:cNvPr>
          <p:cNvSpPr txBox="1"/>
          <p:nvPr/>
        </p:nvSpPr>
        <p:spPr>
          <a:xfrm>
            <a:off x="481028" y="1057387"/>
            <a:ext cx="4852972"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dirty="0">
                <a:latin typeface="+mj-lt"/>
                <a:ea typeface="+mj-ea"/>
                <a:cs typeface="+mj-cs"/>
              </a:rPr>
              <a:t>Evil doesn’t make sense without God being the standard of good </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15E4F77-A698-4A05-B2B6-AA37F4997EB3}"/>
              </a:ext>
            </a:extLst>
          </p:cNvPr>
          <p:cNvSpPr txBox="1"/>
          <p:nvPr/>
        </p:nvSpPr>
        <p:spPr>
          <a:xfrm>
            <a:off x="481028" y="4737322"/>
            <a:ext cx="5915513" cy="145576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dirty="0">
                <a:latin typeface="+mj-lt"/>
                <a:ea typeface="+mj-ea"/>
                <a:cs typeface="+mj-cs"/>
              </a:rPr>
              <a:t>More when we reach the moral argument</a:t>
            </a:r>
          </a:p>
        </p:txBody>
      </p:sp>
    </p:spTree>
    <p:extLst>
      <p:ext uri="{BB962C8B-B14F-4D97-AF65-F5344CB8AC3E}">
        <p14:creationId xmlns:p14="http://schemas.microsoft.com/office/powerpoint/2010/main" val="1513272298"/>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740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7F48F86-6F7C-4129-85B6-BEADCA7D0A6C}"/>
              </a:ext>
            </a:extLst>
          </p:cNvPr>
          <p:cNvSpPr txBox="1"/>
          <p:nvPr/>
        </p:nvSpPr>
        <p:spPr>
          <a:xfrm>
            <a:off x="341904" y="770084"/>
            <a:ext cx="4896573" cy="1534204"/>
          </a:xfrm>
          <a:prstGeom prst="rect">
            <a:avLst/>
          </a:prstGeom>
        </p:spPr>
        <p:txBody>
          <a:bodyPr vert="horz" lIns="91440" tIns="45720" rIns="91440" bIns="45720" rtlCol="0" anchor="t">
            <a:normAutofit/>
          </a:bodyPr>
          <a:lstStyle/>
          <a:p>
            <a:pPr>
              <a:lnSpc>
                <a:spcPct val="110000"/>
              </a:lnSpc>
              <a:spcBef>
                <a:spcPct val="0"/>
              </a:spcBef>
              <a:spcAft>
                <a:spcPts val="600"/>
              </a:spcAft>
            </a:pPr>
            <a:r>
              <a:rPr lang="en-US" sz="4200" b="1" dirty="0"/>
              <a:t>The Ontological Argument for God</a:t>
            </a:r>
          </a:p>
        </p:txBody>
      </p:sp>
      <p:pic>
        <p:nvPicPr>
          <p:cNvPr id="31746" name="Picture 2" descr="Large ESCHER Relativity Vintage Print, Escher Poster, Escher Lithograph,  Surrealism, Escher Litho, Art to Frame, Fantasy Print, Graphic art | Escher  art, Escher stairs, Museum poster">
            <a:extLst>
              <a:ext uri="{FF2B5EF4-FFF2-40B4-BE49-F238E27FC236}">
                <a16:creationId xmlns:a16="http://schemas.microsoft.com/office/drawing/2014/main" id="{0CE22BF6-8BDA-4DC2-B54C-3A75B8FBC5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 r="3028"/>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AADC20-FEF6-4206-86D5-2B3B68455D93}"/>
              </a:ext>
            </a:extLst>
          </p:cNvPr>
          <p:cNvSpPr txBox="1"/>
          <p:nvPr/>
        </p:nvSpPr>
        <p:spPr>
          <a:xfrm>
            <a:off x="411480" y="2551259"/>
            <a:ext cx="4703446" cy="3801916"/>
          </a:xfrm>
          <a:prstGeom prst="rect">
            <a:avLst/>
          </a:prstGeom>
        </p:spPr>
        <p:txBody>
          <a:bodyPr vert="horz" lIns="91440" tIns="45720" rIns="91440" bIns="45720" rtlCol="0" anchor="t">
            <a:normAutofit fontScale="92500" lnSpcReduction="10000"/>
          </a:bodyPr>
          <a:lstStyle/>
          <a:p>
            <a:pPr>
              <a:lnSpc>
                <a:spcPct val="110000"/>
              </a:lnSpc>
              <a:spcBef>
                <a:spcPct val="0"/>
              </a:spcBef>
              <a:spcAft>
                <a:spcPts val="600"/>
              </a:spcAft>
            </a:pPr>
            <a:r>
              <a:rPr lang="en-US" sz="4200" dirty="0"/>
              <a:t>The most mind bending and difficult argument to understand when it comes to evidence for God</a:t>
            </a:r>
          </a:p>
        </p:txBody>
      </p:sp>
    </p:spTree>
    <p:extLst>
      <p:ext uri="{BB962C8B-B14F-4D97-AF65-F5344CB8AC3E}">
        <p14:creationId xmlns:p14="http://schemas.microsoft.com/office/powerpoint/2010/main" val="300692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ime is a Circle. Nietzsche on Zarathustra and Eternal… | by Meredith Kirby  | The Apeiron Blog">
            <a:extLst>
              <a:ext uri="{FF2B5EF4-FFF2-40B4-BE49-F238E27FC236}">
                <a16:creationId xmlns:a16="http://schemas.microsoft.com/office/drawing/2014/main" id="{8DB45503-E447-4B5D-A177-063379CF7C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18" r="11014" b="-1"/>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B8F105-5772-42CB-AE97-9740F2451447}"/>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600" dirty="0">
                <a:latin typeface="+mj-lt"/>
                <a:ea typeface="+mj-ea"/>
                <a:cs typeface="+mj-cs"/>
              </a:rPr>
              <a:t>God Didn’t Have a Beginning or an End</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41D2A73-8099-4572-BA89-C81302AC932D}"/>
              </a:ext>
            </a:extLst>
          </p:cNvPr>
          <p:cNvSpPr txBox="1"/>
          <p:nvPr/>
        </p:nvSpPr>
        <p:spPr>
          <a:xfrm>
            <a:off x="7848600" y="4742366"/>
            <a:ext cx="4023360" cy="1699765"/>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5600" b="1" dirty="0">
                <a:latin typeface="+mj-lt"/>
                <a:ea typeface="+mj-ea"/>
                <a:cs typeface="+mj-cs"/>
              </a:rPr>
              <a:t>Is that even Possible?</a:t>
            </a:r>
          </a:p>
        </p:txBody>
      </p:sp>
    </p:spTree>
    <p:extLst>
      <p:ext uri="{BB962C8B-B14F-4D97-AF65-F5344CB8AC3E}">
        <p14:creationId xmlns:p14="http://schemas.microsoft.com/office/powerpoint/2010/main" val="3018934851"/>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p!!Rectangle">
            <a:extLst>
              <a:ext uri="{FF2B5EF4-FFF2-40B4-BE49-F238E27FC236}">
                <a16:creationId xmlns:a16="http://schemas.microsoft.com/office/drawing/2014/main" id="{155D7866-985D-4D23-BF0E-72CA30F5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2" name="Picture 4" descr="Anselm | Christian History">
            <a:extLst>
              <a:ext uri="{FF2B5EF4-FFF2-40B4-BE49-F238E27FC236}">
                <a16:creationId xmlns:a16="http://schemas.microsoft.com/office/drawing/2014/main" id="{705F874E-C337-4C19-8C53-CD8A188211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85715"/>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9" name="m!!text rectangle">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731" y="4716089"/>
            <a:ext cx="6288261" cy="1573149"/>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EB57524-0A03-40A6-981D-31B709984817}"/>
              </a:ext>
            </a:extLst>
          </p:cNvPr>
          <p:cNvSpPr txBox="1"/>
          <p:nvPr/>
        </p:nvSpPr>
        <p:spPr>
          <a:xfrm>
            <a:off x="5849388" y="4907629"/>
            <a:ext cx="3212386" cy="118535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500" dirty="0">
                <a:latin typeface="+mj-lt"/>
                <a:ea typeface="+mj-ea"/>
                <a:cs typeface="+mj-cs"/>
              </a:rPr>
              <a:t>Developed by Anselm</a:t>
            </a:r>
          </a:p>
        </p:txBody>
      </p:sp>
      <p:sp>
        <p:nvSpPr>
          <p:cNvPr id="81" name="m!!accent">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7962"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22114" y="5495733"/>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7CAEF81-2F4D-4A46-BC51-46F8828C5245}"/>
              </a:ext>
            </a:extLst>
          </p:cNvPr>
          <p:cNvSpPr txBox="1"/>
          <p:nvPr/>
        </p:nvSpPr>
        <p:spPr>
          <a:xfrm>
            <a:off x="9295184" y="4915632"/>
            <a:ext cx="2577288" cy="118535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dirty="0">
                <a:latin typeface="+mj-lt"/>
                <a:ea typeface="+mj-ea"/>
                <a:cs typeface="+mj-cs"/>
              </a:rPr>
              <a:t>Mind Bending</a:t>
            </a:r>
          </a:p>
        </p:txBody>
      </p:sp>
    </p:spTree>
    <p:extLst>
      <p:ext uri="{BB962C8B-B14F-4D97-AF65-F5344CB8AC3E}">
        <p14:creationId xmlns:p14="http://schemas.microsoft.com/office/powerpoint/2010/main" val="1164431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Checker Shadow Illusion">
            <a:extLst>
              <a:ext uri="{FF2B5EF4-FFF2-40B4-BE49-F238E27FC236}">
                <a16:creationId xmlns:a16="http://schemas.microsoft.com/office/drawing/2014/main" id="{8EB7EFC9-8612-4217-8C4D-C1F710C98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00013"/>
            <a:ext cx="857250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21B901-1025-42CB-BE41-B3ED05304B8C}"/>
              </a:ext>
            </a:extLst>
          </p:cNvPr>
          <p:cNvSpPr txBox="1"/>
          <p:nvPr/>
        </p:nvSpPr>
        <p:spPr>
          <a:xfrm>
            <a:off x="322954" y="191224"/>
            <a:ext cx="5773046" cy="1249410"/>
          </a:xfrm>
          <a:prstGeom prst="rect">
            <a:avLst/>
          </a:prstGeom>
        </p:spPr>
        <p:txBody>
          <a:bodyPr vert="horz" lIns="91440" tIns="45720" rIns="91440" bIns="45720" rtlCol="0">
            <a:noAutofit/>
          </a:bodyPr>
          <a:lstStyle/>
          <a:p>
            <a:pPr>
              <a:lnSpc>
                <a:spcPct val="110000"/>
              </a:lnSpc>
              <a:spcBef>
                <a:spcPct val="0"/>
              </a:spcBef>
              <a:spcAft>
                <a:spcPts val="600"/>
              </a:spcAft>
            </a:pPr>
            <a:r>
              <a:rPr lang="en-US" sz="4600" b="1" dirty="0"/>
              <a:t>Square A and B are the same Color</a:t>
            </a:r>
          </a:p>
        </p:txBody>
      </p:sp>
    </p:spTree>
    <p:extLst>
      <p:ext uri="{BB962C8B-B14F-4D97-AF65-F5344CB8AC3E}">
        <p14:creationId xmlns:p14="http://schemas.microsoft.com/office/powerpoint/2010/main" val="3334250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24" name="Picture 4" descr="10 Optical illusions ideas | optical illusions, illusions, optical">
            <a:extLst>
              <a:ext uri="{FF2B5EF4-FFF2-40B4-BE49-F238E27FC236}">
                <a16:creationId xmlns:a16="http://schemas.microsoft.com/office/drawing/2014/main" id="{F45F48FC-0B9E-44C0-9767-10FCAACF2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01" r="-1" b="11115"/>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5410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Basic+ Word of the Day: trick – WordReference Word of the Day">
            <a:extLst>
              <a:ext uri="{FF2B5EF4-FFF2-40B4-BE49-F238E27FC236}">
                <a16:creationId xmlns:a16="http://schemas.microsoft.com/office/drawing/2014/main" id="{BA68AC61-5554-4D26-9036-FA9DF9AA1E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94" r="6823"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2A97A2-3D00-40E7-B707-680B939431A1}"/>
              </a:ext>
            </a:extLst>
          </p:cNvPr>
          <p:cNvSpPr txBox="1"/>
          <p:nvPr/>
        </p:nvSpPr>
        <p:spPr>
          <a:xfrm>
            <a:off x="424815" y="1041654"/>
            <a:ext cx="3438906" cy="1420114"/>
          </a:xfrm>
          <a:prstGeom prst="rect">
            <a:avLst/>
          </a:prstGeom>
        </p:spPr>
        <p:txBody>
          <a:bodyPr vert="horz" lIns="91440" tIns="45720" rIns="91440" bIns="45720" rtlCol="0" anchor="t">
            <a:normAutofit/>
          </a:bodyPr>
          <a:lstStyle/>
          <a:p>
            <a:pPr>
              <a:lnSpc>
                <a:spcPct val="110000"/>
              </a:lnSpc>
              <a:spcBef>
                <a:spcPct val="0"/>
              </a:spcBef>
              <a:spcAft>
                <a:spcPts val="600"/>
              </a:spcAft>
            </a:pPr>
            <a:r>
              <a:rPr lang="en-US" sz="4000" dirty="0"/>
              <a:t>Many Feel Like It’s a Trick</a:t>
            </a:r>
          </a:p>
        </p:txBody>
      </p:sp>
      <p:sp>
        <p:nvSpPr>
          <p:cNvPr id="8" name="TextBox 7">
            <a:extLst>
              <a:ext uri="{FF2B5EF4-FFF2-40B4-BE49-F238E27FC236}">
                <a16:creationId xmlns:a16="http://schemas.microsoft.com/office/drawing/2014/main" id="{9F5729C0-A4B3-47A9-A2BA-F82AB8B0C000}"/>
              </a:ext>
            </a:extLst>
          </p:cNvPr>
          <p:cNvSpPr txBox="1"/>
          <p:nvPr/>
        </p:nvSpPr>
        <p:spPr>
          <a:xfrm>
            <a:off x="440436" y="2718942"/>
            <a:ext cx="4093464" cy="3662807"/>
          </a:xfrm>
          <a:prstGeom prst="rect">
            <a:avLst/>
          </a:prstGeom>
        </p:spPr>
        <p:txBody>
          <a:bodyPr vert="horz" lIns="91440" tIns="45720" rIns="91440" bIns="45720" rtlCol="0" anchor="t">
            <a:normAutofit fontScale="92500"/>
          </a:bodyPr>
          <a:lstStyle/>
          <a:p>
            <a:pPr>
              <a:lnSpc>
                <a:spcPct val="110000"/>
              </a:lnSpc>
              <a:spcBef>
                <a:spcPct val="0"/>
              </a:spcBef>
              <a:spcAft>
                <a:spcPts val="600"/>
              </a:spcAft>
            </a:pPr>
            <a:r>
              <a:rPr lang="en-US" sz="4000" dirty="0"/>
              <a:t>Anselm pointed to Psalm 14:1 to explain his view of God’s existence being necessary</a:t>
            </a:r>
          </a:p>
        </p:txBody>
      </p:sp>
    </p:spTree>
    <p:extLst>
      <p:ext uri="{BB962C8B-B14F-4D97-AF65-F5344CB8AC3E}">
        <p14:creationId xmlns:p14="http://schemas.microsoft.com/office/powerpoint/2010/main" val="1331562945"/>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reach bible background | Circle C Ranch">
            <a:extLst>
              <a:ext uri="{FF2B5EF4-FFF2-40B4-BE49-F238E27FC236}">
                <a16:creationId xmlns:a16="http://schemas.microsoft.com/office/drawing/2014/main" id="{2109DC7B-7BDD-4A44-B127-A224DF516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95" y="0"/>
            <a:ext cx="1320999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596559-4D2C-4792-A5E0-9A1D9B2A941A}"/>
              </a:ext>
            </a:extLst>
          </p:cNvPr>
          <p:cNvSpPr txBox="1"/>
          <p:nvPr/>
        </p:nvSpPr>
        <p:spPr>
          <a:xfrm>
            <a:off x="0" y="235588"/>
            <a:ext cx="4396509" cy="4247317"/>
          </a:xfrm>
          <a:prstGeom prst="rect">
            <a:avLst/>
          </a:prstGeom>
          <a:noFill/>
        </p:spPr>
        <p:txBody>
          <a:bodyPr wrap="square">
            <a:spAutoFit/>
          </a:bodyPr>
          <a:lstStyle/>
          <a:p>
            <a:r>
              <a:rPr lang="en-US" sz="5400" b="0" i="0" dirty="0">
                <a:solidFill>
                  <a:schemeClr val="bg1"/>
                </a:solidFill>
                <a:effectLst/>
                <a:latin typeface="Book Antiqua" panose="02040602050305030304" pitchFamily="18" charset="0"/>
              </a:rPr>
              <a:t>Psalms 14:1A “The fool says in his heart, “There is no God.”</a:t>
            </a:r>
            <a:endParaRPr lang="en-US" sz="5400" dirty="0">
              <a:solidFill>
                <a:schemeClr val="bg1"/>
              </a:solidFill>
              <a:latin typeface="Book Antiqua" panose="02040602050305030304" pitchFamily="18" charset="0"/>
            </a:endParaRPr>
          </a:p>
        </p:txBody>
      </p:sp>
      <p:sp>
        <p:nvSpPr>
          <p:cNvPr id="5" name="TextBox 4">
            <a:extLst>
              <a:ext uri="{FF2B5EF4-FFF2-40B4-BE49-F238E27FC236}">
                <a16:creationId xmlns:a16="http://schemas.microsoft.com/office/drawing/2014/main" id="{15732B67-A06A-45EE-90AB-5F6146B34AFA}"/>
              </a:ext>
            </a:extLst>
          </p:cNvPr>
          <p:cNvSpPr txBox="1"/>
          <p:nvPr/>
        </p:nvSpPr>
        <p:spPr>
          <a:xfrm>
            <a:off x="-1" y="4626130"/>
            <a:ext cx="6788727" cy="1754326"/>
          </a:xfrm>
          <a:prstGeom prst="rect">
            <a:avLst/>
          </a:prstGeom>
          <a:noFill/>
        </p:spPr>
        <p:txBody>
          <a:bodyPr wrap="square">
            <a:spAutoFit/>
          </a:bodyPr>
          <a:lstStyle/>
          <a:p>
            <a:r>
              <a:rPr lang="en-US" sz="5400" b="1" i="0" dirty="0">
                <a:solidFill>
                  <a:schemeClr val="bg1"/>
                </a:solidFill>
                <a:effectLst/>
                <a:latin typeface="Book Antiqua" panose="02040602050305030304" pitchFamily="18" charset="0"/>
              </a:rPr>
              <a:t>Anselm said it’s logically Impossible</a:t>
            </a:r>
            <a:endParaRPr lang="en-US" sz="5400" b="1"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7876629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The importance of providing sufficient evidence in invalidation proceedings  | Managing Intellectual Property">
            <a:extLst>
              <a:ext uri="{FF2B5EF4-FFF2-40B4-BE49-F238E27FC236}">
                <a16:creationId xmlns:a16="http://schemas.microsoft.com/office/drawing/2014/main" id="{063AECA4-A88F-4659-B994-78420E5473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22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B014418-C376-4B05-9259-D15201F361C1}"/>
              </a:ext>
            </a:extLst>
          </p:cNvPr>
          <p:cNvSpPr txBox="1"/>
          <p:nvPr/>
        </p:nvSpPr>
        <p:spPr>
          <a:xfrm>
            <a:off x="477980" y="1122363"/>
            <a:ext cx="4398819" cy="3204134"/>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800" i="0" dirty="0">
                <a:effectLst/>
                <a:latin typeface="+mj-lt"/>
                <a:ea typeface="+mj-ea"/>
                <a:cs typeface="+mj-cs"/>
              </a:rPr>
              <a:t>The Argument Has More Premises than other ones we looked at so far</a:t>
            </a:r>
            <a:endParaRPr lang="en-US" sz="4800" dirty="0">
              <a:latin typeface="+mj-lt"/>
              <a:ea typeface="+mj-ea"/>
              <a:cs typeface="+mj-cs"/>
            </a:endParaRP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AF95DCA-FE2E-45EE-8EDD-7A3D34277FB0}"/>
              </a:ext>
            </a:extLst>
          </p:cNvPr>
          <p:cNvSpPr txBox="1"/>
          <p:nvPr/>
        </p:nvSpPr>
        <p:spPr>
          <a:xfrm>
            <a:off x="477979" y="4824231"/>
            <a:ext cx="4398819" cy="15360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i="0" dirty="0">
                <a:effectLst/>
                <a:latin typeface="+mj-lt"/>
                <a:ea typeface="+mj-ea"/>
                <a:cs typeface="+mj-cs"/>
              </a:rPr>
              <a:t>Follow them closely…</a:t>
            </a:r>
            <a:endParaRPr lang="en-US" sz="4800" dirty="0">
              <a:latin typeface="+mj-lt"/>
              <a:ea typeface="+mj-ea"/>
              <a:cs typeface="+mj-cs"/>
            </a:endParaRPr>
          </a:p>
        </p:txBody>
      </p:sp>
    </p:spTree>
    <p:extLst>
      <p:ext uri="{BB962C8B-B14F-4D97-AF65-F5344CB8AC3E}">
        <p14:creationId xmlns:p14="http://schemas.microsoft.com/office/powerpoint/2010/main" val="3867508536"/>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4DA4374D-F270-4C02-88D7-B751FD9BD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6866" name="Picture 2" descr="Modern tech global network background vector 07 free download">
            <a:extLst>
              <a:ext uri="{FF2B5EF4-FFF2-40B4-BE49-F238E27FC236}">
                <a16:creationId xmlns:a16="http://schemas.microsoft.com/office/drawing/2014/main" id="{41C53232-9D0D-44EB-A2E8-3A46655E7F95}"/>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r="5778"/>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alpha val="95000"/>
            </a:schemeClr>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A8776F-5F8A-4701-9722-C4E5F4729FDB}"/>
              </a:ext>
            </a:extLst>
          </p:cNvPr>
          <p:cNvSpPr txBox="1"/>
          <p:nvPr/>
        </p:nvSpPr>
        <p:spPr>
          <a:xfrm>
            <a:off x="1804988" y="1442172"/>
            <a:ext cx="8582025" cy="21773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000" i="0" dirty="0">
                <a:effectLst/>
                <a:latin typeface="+mj-lt"/>
                <a:ea typeface="+mj-ea"/>
                <a:cs typeface="+mj-cs"/>
              </a:rPr>
              <a:t>P1. God is the object of thought of which no object of thought can be greater.</a:t>
            </a:r>
            <a:endParaRPr lang="en-US" sz="5000" dirty="0">
              <a:latin typeface="+mj-lt"/>
              <a:ea typeface="+mj-ea"/>
              <a:cs typeface="+mj-cs"/>
            </a:endParaRPr>
          </a:p>
        </p:txBody>
      </p:sp>
      <p:sp>
        <p:nvSpPr>
          <p:cNvPr id="81" name="Rectangle: Rounded Corners 8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175089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4DA4374D-F270-4C02-88D7-B751FD9BD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6866" name="Picture 2" descr="Modern tech global network background vector 07 free download">
            <a:extLst>
              <a:ext uri="{FF2B5EF4-FFF2-40B4-BE49-F238E27FC236}">
                <a16:creationId xmlns:a16="http://schemas.microsoft.com/office/drawing/2014/main" id="{41C53232-9D0D-44EB-A2E8-3A46655E7F95}"/>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r="5778"/>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alpha val="95000"/>
            </a:schemeClr>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A8776F-5F8A-4701-9722-C4E5F4729FDB}"/>
              </a:ext>
            </a:extLst>
          </p:cNvPr>
          <p:cNvSpPr txBox="1"/>
          <p:nvPr/>
        </p:nvSpPr>
        <p:spPr>
          <a:xfrm>
            <a:off x="1981820" y="1455120"/>
            <a:ext cx="8228360" cy="21773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dirty="0"/>
              <a:t>Now suppose God is only in the intellect (i.e., He exists in the mind but not in reality). But…</a:t>
            </a:r>
            <a:endParaRPr lang="en-US" sz="4200" dirty="0">
              <a:latin typeface="+mj-lt"/>
              <a:ea typeface="+mj-ea"/>
              <a:cs typeface="+mj-cs"/>
            </a:endParaRPr>
          </a:p>
        </p:txBody>
      </p:sp>
      <p:sp>
        <p:nvSpPr>
          <p:cNvPr id="81" name="Rectangle: Rounded Corners 8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8781474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4DA4374D-F270-4C02-88D7-B751FD9BD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6866" name="Picture 2" descr="Modern tech global network background vector 07 free download">
            <a:extLst>
              <a:ext uri="{FF2B5EF4-FFF2-40B4-BE49-F238E27FC236}">
                <a16:creationId xmlns:a16="http://schemas.microsoft.com/office/drawing/2014/main" id="{41C53232-9D0D-44EB-A2E8-3A46655E7F95}"/>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r="5778"/>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alpha val="95000"/>
            </a:schemeClr>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A8776F-5F8A-4701-9722-C4E5F4729FDB}"/>
              </a:ext>
            </a:extLst>
          </p:cNvPr>
          <p:cNvSpPr txBox="1"/>
          <p:nvPr/>
        </p:nvSpPr>
        <p:spPr>
          <a:xfrm>
            <a:off x="1737562" y="1274826"/>
            <a:ext cx="8716875" cy="2637495"/>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800" i="0" dirty="0">
                <a:effectLst/>
                <a:latin typeface="+mj-lt"/>
                <a:ea typeface="+mj-ea"/>
                <a:cs typeface="+mj-cs"/>
              </a:rPr>
              <a:t>P2. Any object of though that can be believed to exist in reality will be thought to be greater than any object of though that exists only in the mind.</a:t>
            </a:r>
            <a:endParaRPr lang="en-US" sz="3800" dirty="0">
              <a:latin typeface="+mj-lt"/>
              <a:ea typeface="+mj-ea"/>
              <a:cs typeface="+mj-cs"/>
            </a:endParaRPr>
          </a:p>
        </p:txBody>
      </p:sp>
      <p:sp>
        <p:nvSpPr>
          <p:cNvPr id="81" name="Rectangle: Rounded Corners 8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718215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4DA4374D-F270-4C02-88D7-B751FD9BD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6866" name="Picture 2" descr="Modern tech global network background vector 07 free download">
            <a:extLst>
              <a:ext uri="{FF2B5EF4-FFF2-40B4-BE49-F238E27FC236}">
                <a16:creationId xmlns:a16="http://schemas.microsoft.com/office/drawing/2014/main" id="{41C53232-9D0D-44EB-A2E8-3A46655E7F95}"/>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r="5778"/>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alpha val="95000"/>
            </a:schemeClr>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A8776F-5F8A-4701-9722-C4E5F4729FDB}"/>
              </a:ext>
            </a:extLst>
          </p:cNvPr>
          <p:cNvSpPr txBox="1"/>
          <p:nvPr/>
        </p:nvSpPr>
        <p:spPr>
          <a:xfrm>
            <a:off x="1737562" y="1274826"/>
            <a:ext cx="8716875" cy="2637495"/>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500" i="0" dirty="0">
                <a:effectLst/>
                <a:latin typeface="+mj-lt"/>
                <a:ea typeface="+mj-ea"/>
                <a:cs typeface="+mj-cs"/>
              </a:rPr>
              <a:t>P3. It cannot be doubted that God can be thought to exist in reality, not only in the intellect.</a:t>
            </a:r>
            <a:endParaRPr lang="en-US" sz="4500" dirty="0">
              <a:latin typeface="+mj-lt"/>
              <a:ea typeface="+mj-ea"/>
              <a:cs typeface="+mj-cs"/>
            </a:endParaRPr>
          </a:p>
        </p:txBody>
      </p:sp>
      <p:sp>
        <p:nvSpPr>
          <p:cNvPr id="81" name="Rectangle: Rounded Corners 8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275436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6" name="Picture 6" descr="Free Stock Photo of Abstract Network - Background - Red and Blue Gradient |  Download Free Images and Free Illustrations">
            <a:extLst>
              <a:ext uri="{FF2B5EF4-FFF2-40B4-BE49-F238E27FC236}">
                <a16:creationId xmlns:a16="http://schemas.microsoft.com/office/drawing/2014/main" id="{40D3313B-00AE-444F-B7D7-8FF996294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22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0BC4AF-78E7-40A2-81F9-63B1BF0A96DB}"/>
              </a:ext>
            </a:extLst>
          </p:cNvPr>
          <p:cNvSpPr txBox="1"/>
          <p:nvPr/>
        </p:nvSpPr>
        <p:spPr>
          <a:xfrm>
            <a:off x="433754" y="165843"/>
            <a:ext cx="4325815" cy="6540573"/>
          </a:xfrm>
          <a:prstGeom prst="rect">
            <a:avLst/>
          </a:prstGeom>
          <a:noFill/>
        </p:spPr>
        <p:txBody>
          <a:bodyPr wrap="square">
            <a:spAutoFit/>
          </a:bodyPr>
          <a:lstStyle/>
          <a:p>
            <a:pPr algn="ctr">
              <a:lnSpc>
                <a:spcPct val="90000"/>
              </a:lnSpc>
              <a:spcBef>
                <a:spcPct val="0"/>
              </a:spcBef>
              <a:spcAft>
                <a:spcPts val="600"/>
              </a:spcAft>
            </a:pPr>
            <a:r>
              <a:rPr lang="en-US" sz="4600" b="1" dirty="0">
                <a:solidFill>
                  <a:schemeClr val="bg1"/>
                </a:solidFill>
                <a:latin typeface="Book Antiqua" panose="02040602050305030304" pitchFamily="18" charset="0"/>
                <a:ea typeface="+mj-ea"/>
                <a:cs typeface="+mj-cs"/>
              </a:rPr>
              <a:t>Psalm 90:2 </a:t>
            </a:r>
          </a:p>
          <a:p>
            <a:pPr algn="ctr">
              <a:lnSpc>
                <a:spcPct val="90000"/>
              </a:lnSpc>
              <a:spcBef>
                <a:spcPct val="0"/>
              </a:spcBef>
              <a:spcAft>
                <a:spcPts val="600"/>
              </a:spcAft>
            </a:pPr>
            <a:r>
              <a:rPr lang="en-US" sz="4600" dirty="0">
                <a:solidFill>
                  <a:schemeClr val="bg1"/>
                </a:solidFill>
                <a:latin typeface="Book Antiqua" panose="02040602050305030304" pitchFamily="18" charset="0"/>
                <a:ea typeface="+mj-ea"/>
                <a:cs typeface="+mj-cs"/>
              </a:rPr>
              <a:t>“</a:t>
            </a:r>
            <a:r>
              <a:rPr lang="en-US" sz="4600" b="0" i="0" dirty="0">
                <a:solidFill>
                  <a:schemeClr val="bg1"/>
                </a:solidFill>
                <a:effectLst/>
                <a:latin typeface="system-ui"/>
              </a:rPr>
              <a:t>Before the mountains were brought forth, or ever you had formed the earth and the world, </a:t>
            </a:r>
            <a:r>
              <a:rPr lang="en-US" sz="4600" b="0" i="0" u="sng" dirty="0">
                <a:solidFill>
                  <a:schemeClr val="bg1"/>
                </a:solidFill>
                <a:effectLst/>
                <a:latin typeface="system-ui"/>
              </a:rPr>
              <a:t>from everlasting to everlasting you are God</a:t>
            </a:r>
            <a:r>
              <a:rPr lang="en-US" sz="4600" b="0" i="0" dirty="0">
                <a:solidFill>
                  <a:schemeClr val="bg1"/>
                </a:solidFill>
                <a:effectLst/>
                <a:latin typeface="system-ui"/>
              </a:rPr>
              <a:t>.</a:t>
            </a:r>
            <a:endParaRPr lang="en-US" sz="4600" dirty="0">
              <a:solidFill>
                <a:schemeClr val="bg1"/>
              </a:solidFill>
              <a:latin typeface="Book Antiqua" panose="02040602050305030304" pitchFamily="18" charset="0"/>
              <a:ea typeface="+mj-ea"/>
              <a:cs typeface="+mj-cs"/>
            </a:endParaRPr>
          </a:p>
        </p:txBody>
      </p:sp>
    </p:spTree>
    <p:extLst>
      <p:ext uri="{BB962C8B-B14F-4D97-AF65-F5344CB8AC3E}">
        <p14:creationId xmlns:p14="http://schemas.microsoft.com/office/powerpoint/2010/main" val="2023774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odern tech global network background vector 07 free download">
            <a:extLst>
              <a:ext uri="{FF2B5EF4-FFF2-40B4-BE49-F238E27FC236}">
                <a16:creationId xmlns:a16="http://schemas.microsoft.com/office/drawing/2014/main" id="{F26EB24D-49CB-476D-89EB-9D2631D122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9" r="2717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178FE46-7EDA-4AD6-A170-10034C620BE3}"/>
              </a:ext>
            </a:extLst>
          </p:cNvPr>
          <p:cNvSpPr txBox="1"/>
          <p:nvPr/>
        </p:nvSpPr>
        <p:spPr>
          <a:xfrm>
            <a:off x="371093" y="2718054"/>
            <a:ext cx="4676895" cy="320725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000" dirty="0"/>
              <a:t>Therefore, some object of thought can be thought to be greater than the object of thought of which no object of thought can be greater, which is a contradiction. </a:t>
            </a:r>
          </a:p>
        </p:txBody>
      </p:sp>
      <p:sp>
        <p:nvSpPr>
          <p:cNvPr id="12" name="TextBox 11">
            <a:extLst>
              <a:ext uri="{FF2B5EF4-FFF2-40B4-BE49-F238E27FC236}">
                <a16:creationId xmlns:a16="http://schemas.microsoft.com/office/drawing/2014/main" id="{D44BE634-F038-4EBE-BC74-06CDF42B7E9B}"/>
              </a:ext>
            </a:extLst>
          </p:cNvPr>
          <p:cNvSpPr txBox="1"/>
          <p:nvPr/>
        </p:nvSpPr>
        <p:spPr>
          <a:xfrm>
            <a:off x="424815" y="1278255"/>
            <a:ext cx="4823590" cy="1014221"/>
          </a:xfrm>
          <a:prstGeom prst="rect">
            <a:avLst/>
          </a:prstGeom>
        </p:spPr>
        <p:txBody>
          <a:bodyPr vert="horz" lIns="91440" tIns="45720" rIns="91440" bIns="45720" rtlCol="0" anchor="t">
            <a:normAutofit/>
          </a:bodyPr>
          <a:lstStyle/>
          <a:p>
            <a:pPr>
              <a:lnSpc>
                <a:spcPct val="110000"/>
              </a:lnSpc>
              <a:spcBef>
                <a:spcPct val="0"/>
              </a:spcBef>
              <a:spcAft>
                <a:spcPts val="600"/>
              </a:spcAft>
            </a:pPr>
            <a:r>
              <a:rPr lang="en-US" sz="5600" dirty="0"/>
              <a:t>Conclusion</a:t>
            </a:r>
          </a:p>
        </p:txBody>
      </p:sp>
    </p:spTree>
    <p:extLst>
      <p:ext uri="{BB962C8B-B14F-4D97-AF65-F5344CB8AC3E}">
        <p14:creationId xmlns:p14="http://schemas.microsoft.com/office/powerpoint/2010/main" val="664375533"/>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odern tech global network background vector 07 free download">
            <a:extLst>
              <a:ext uri="{FF2B5EF4-FFF2-40B4-BE49-F238E27FC236}">
                <a16:creationId xmlns:a16="http://schemas.microsoft.com/office/drawing/2014/main" id="{F26EB24D-49CB-476D-89EB-9D2631D122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9" r="2717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178FE46-7EDA-4AD6-A170-10034C620BE3}"/>
              </a:ext>
            </a:extLst>
          </p:cNvPr>
          <p:cNvSpPr txBox="1"/>
          <p:nvPr/>
        </p:nvSpPr>
        <p:spPr>
          <a:xfrm>
            <a:off x="380059" y="2654044"/>
            <a:ext cx="4676895" cy="320725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200" dirty="0"/>
              <a:t>And so, we have to abandon our supposition that God is only in the intellect or mind. He must also exist in reality. Therefore, God exists.</a:t>
            </a:r>
            <a:endParaRPr lang="en-US" sz="3000" dirty="0"/>
          </a:p>
        </p:txBody>
      </p:sp>
      <p:sp>
        <p:nvSpPr>
          <p:cNvPr id="12" name="TextBox 11">
            <a:extLst>
              <a:ext uri="{FF2B5EF4-FFF2-40B4-BE49-F238E27FC236}">
                <a16:creationId xmlns:a16="http://schemas.microsoft.com/office/drawing/2014/main" id="{D44BE634-F038-4EBE-BC74-06CDF42B7E9B}"/>
              </a:ext>
            </a:extLst>
          </p:cNvPr>
          <p:cNvSpPr txBox="1"/>
          <p:nvPr/>
        </p:nvSpPr>
        <p:spPr>
          <a:xfrm>
            <a:off x="424815" y="1278255"/>
            <a:ext cx="4823590" cy="1014221"/>
          </a:xfrm>
          <a:prstGeom prst="rect">
            <a:avLst/>
          </a:prstGeom>
        </p:spPr>
        <p:txBody>
          <a:bodyPr vert="horz" lIns="91440" tIns="45720" rIns="91440" bIns="45720" rtlCol="0" anchor="t">
            <a:normAutofit/>
          </a:bodyPr>
          <a:lstStyle/>
          <a:p>
            <a:pPr>
              <a:lnSpc>
                <a:spcPct val="110000"/>
              </a:lnSpc>
              <a:spcBef>
                <a:spcPct val="0"/>
              </a:spcBef>
              <a:spcAft>
                <a:spcPts val="600"/>
              </a:spcAft>
            </a:pPr>
            <a:r>
              <a:rPr lang="en-US" sz="5600" dirty="0"/>
              <a:t>Conclusion</a:t>
            </a:r>
          </a:p>
        </p:txBody>
      </p:sp>
    </p:spTree>
    <p:extLst>
      <p:ext uri="{BB962C8B-B14F-4D97-AF65-F5344CB8AC3E}">
        <p14:creationId xmlns:p14="http://schemas.microsoft.com/office/powerpoint/2010/main" val="4012246425"/>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What Do DD, CD &amp;amp; SD Stand For In Construction Design | BluEntCAD">
            <a:extLst>
              <a:ext uri="{FF2B5EF4-FFF2-40B4-BE49-F238E27FC236}">
                <a16:creationId xmlns:a16="http://schemas.microsoft.com/office/drawing/2014/main" id="{72243EEC-7551-4A58-ACD1-7A4978B3435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05074B-8533-4830-AE90-25C82E9B2280}"/>
              </a:ext>
            </a:extLst>
          </p:cNvPr>
          <p:cNvSpPr txBox="1"/>
          <p:nvPr/>
        </p:nvSpPr>
        <p:spPr>
          <a:xfrm>
            <a:off x="599209" y="1645643"/>
            <a:ext cx="10990534" cy="2670048"/>
          </a:xfrm>
          <a:prstGeom prst="rect">
            <a:avLst/>
          </a:prstGeom>
        </p:spPr>
        <p:txBody>
          <a:bodyPr vert="horz" lIns="91440" tIns="45720" rIns="91440" bIns="45720" rtlCol="0">
            <a:normAutofit/>
          </a:bodyPr>
          <a:lstStyle/>
          <a:p>
            <a:pPr algn="ctr">
              <a:lnSpc>
                <a:spcPct val="110000"/>
              </a:lnSpc>
              <a:spcBef>
                <a:spcPct val="0"/>
              </a:spcBef>
              <a:spcAft>
                <a:spcPts val="600"/>
              </a:spcAft>
            </a:pPr>
            <a:r>
              <a:rPr lang="en-US" sz="4000" b="1" dirty="0"/>
              <a:t>A Modern Version of the Ontological Argument was Proposed by Alvin Plantinga</a:t>
            </a:r>
          </a:p>
        </p:txBody>
      </p:sp>
    </p:spTree>
    <p:extLst>
      <p:ext uri="{BB962C8B-B14F-4D97-AF65-F5344CB8AC3E}">
        <p14:creationId xmlns:p14="http://schemas.microsoft.com/office/powerpoint/2010/main" val="3643336045"/>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Rectangle 13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AI, Merging of Digital and Physical Worlds Among Top 10 Tech Trends for  2018 -- THE Journal">
            <a:extLst>
              <a:ext uri="{FF2B5EF4-FFF2-40B4-BE49-F238E27FC236}">
                <a16:creationId xmlns:a16="http://schemas.microsoft.com/office/drawing/2014/main" id="{C6D98308-B23B-4E9E-B5DB-9326608817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17" r="1760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2C88250-C491-4914-B08B-9262CB10F989}"/>
              </a:ext>
            </a:extLst>
          </p:cNvPr>
          <p:cNvSpPr txBox="1"/>
          <p:nvPr/>
        </p:nvSpPr>
        <p:spPr>
          <a:xfrm>
            <a:off x="477980" y="989838"/>
            <a:ext cx="5132245" cy="333665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dirty="0">
                <a:latin typeface="+mj-lt"/>
                <a:ea typeface="+mj-ea"/>
                <a:cs typeface="+mj-cs"/>
              </a:rPr>
              <a:t>The New form of the argument deals with possible worlds</a:t>
            </a:r>
          </a:p>
        </p:txBody>
      </p:sp>
      <p:sp>
        <p:nvSpPr>
          <p:cNvPr id="143" name="Rectangle 1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193BAE4-036B-4018-B176-A8A4BC07E695}"/>
              </a:ext>
            </a:extLst>
          </p:cNvPr>
          <p:cNvSpPr txBox="1"/>
          <p:nvPr/>
        </p:nvSpPr>
        <p:spPr>
          <a:xfrm>
            <a:off x="477980" y="4628886"/>
            <a:ext cx="6284770" cy="173373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b="1" dirty="0">
                <a:latin typeface="+mj-lt"/>
                <a:ea typeface="+mj-ea"/>
                <a:cs typeface="+mj-cs"/>
              </a:rPr>
              <a:t>Possible worlds are not always real</a:t>
            </a:r>
          </a:p>
        </p:txBody>
      </p:sp>
    </p:spTree>
    <p:extLst>
      <p:ext uri="{BB962C8B-B14F-4D97-AF65-F5344CB8AC3E}">
        <p14:creationId xmlns:p14="http://schemas.microsoft.com/office/powerpoint/2010/main" val="1471043573"/>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2" name="Picture 2" descr="Merging of Worlds Homepage | World Anvil">
            <a:extLst>
              <a:ext uri="{FF2B5EF4-FFF2-40B4-BE49-F238E27FC236}">
                <a16:creationId xmlns:a16="http://schemas.microsoft.com/office/drawing/2014/main" id="{4A186548-39C0-427E-BFBB-FE57FB7DF9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47" r="-1" b="28986"/>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44D85E-4A51-4CC5-878D-9E9D223AC100}"/>
              </a:ext>
            </a:extLst>
          </p:cNvPr>
          <p:cNvSpPr txBox="1"/>
          <p:nvPr/>
        </p:nvSpPr>
        <p:spPr>
          <a:xfrm>
            <a:off x="424815" y="2699004"/>
            <a:ext cx="4909186" cy="320725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500" dirty="0"/>
              <a:t>These are worlds that are logically possible. Example: There is a possible world with unicorns, even if it’s not the real one</a:t>
            </a:r>
          </a:p>
        </p:txBody>
      </p:sp>
      <p:sp>
        <p:nvSpPr>
          <p:cNvPr id="8" name="TextBox 7">
            <a:extLst>
              <a:ext uri="{FF2B5EF4-FFF2-40B4-BE49-F238E27FC236}">
                <a16:creationId xmlns:a16="http://schemas.microsoft.com/office/drawing/2014/main" id="{8D51E19C-E8C4-40C6-8C79-4969C7D66499}"/>
              </a:ext>
            </a:extLst>
          </p:cNvPr>
          <p:cNvSpPr txBox="1"/>
          <p:nvPr/>
        </p:nvSpPr>
        <p:spPr>
          <a:xfrm>
            <a:off x="348615" y="1346071"/>
            <a:ext cx="5223510" cy="1042543"/>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5000" b="1" dirty="0"/>
              <a:t>Possible Worlds</a:t>
            </a:r>
          </a:p>
        </p:txBody>
      </p:sp>
    </p:spTree>
    <p:extLst>
      <p:ext uri="{BB962C8B-B14F-4D97-AF65-F5344CB8AC3E}">
        <p14:creationId xmlns:p14="http://schemas.microsoft.com/office/powerpoint/2010/main" val="259747097"/>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Science fiction is speculative fiction in a naturalistic world -  ldsphilosopher">
            <a:extLst>
              <a:ext uri="{FF2B5EF4-FFF2-40B4-BE49-F238E27FC236}">
                <a16:creationId xmlns:a16="http://schemas.microsoft.com/office/drawing/2014/main" id="{8F9EC508-2C60-430F-A88B-EE461C6F4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67" r="20333"/>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CF7CC55-F87C-4F19-907F-0F927DBCDBB9}"/>
              </a:ext>
            </a:extLst>
          </p:cNvPr>
          <p:cNvSpPr txBox="1"/>
          <p:nvPr/>
        </p:nvSpPr>
        <p:spPr>
          <a:xfrm>
            <a:off x="8395866" y="2718054"/>
            <a:ext cx="3529434" cy="320725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200" dirty="0"/>
              <a:t>A world of square triangles is not possible. A world of black and white rainbows is impossible</a:t>
            </a:r>
          </a:p>
        </p:txBody>
      </p:sp>
      <p:sp>
        <p:nvSpPr>
          <p:cNvPr id="8" name="TextBox 7">
            <a:extLst>
              <a:ext uri="{FF2B5EF4-FFF2-40B4-BE49-F238E27FC236}">
                <a16:creationId xmlns:a16="http://schemas.microsoft.com/office/drawing/2014/main" id="{8B7C8DFF-3338-471E-898D-35B7D1FDCE24}"/>
              </a:ext>
            </a:extLst>
          </p:cNvPr>
          <p:cNvSpPr txBox="1"/>
          <p:nvPr/>
        </p:nvSpPr>
        <p:spPr>
          <a:xfrm>
            <a:off x="8342909" y="1093470"/>
            <a:ext cx="3438906" cy="1252220"/>
          </a:xfrm>
          <a:prstGeom prst="rect">
            <a:avLst/>
          </a:prstGeom>
        </p:spPr>
        <p:txBody>
          <a:bodyPr vert="horz" lIns="91440" tIns="45720" rIns="91440" bIns="45720" rtlCol="0" anchor="t">
            <a:normAutofit/>
          </a:bodyPr>
          <a:lstStyle/>
          <a:p>
            <a:pPr>
              <a:lnSpc>
                <a:spcPct val="110000"/>
              </a:lnSpc>
              <a:spcBef>
                <a:spcPct val="0"/>
              </a:spcBef>
              <a:spcAft>
                <a:spcPts val="600"/>
              </a:spcAft>
            </a:pPr>
            <a:r>
              <a:rPr lang="en-US" sz="3500" dirty="0"/>
              <a:t>Not all worlds are possible</a:t>
            </a:r>
          </a:p>
        </p:txBody>
      </p:sp>
    </p:spTree>
    <p:extLst>
      <p:ext uri="{BB962C8B-B14F-4D97-AF65-F5344CB8AC3E}">
        <p14:creationId xmlns:p14="http://schemas.microsoft.com/office/powerpoint/2010/main" val="2171156627"/>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2" name="Rectangle 7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3" name="Rectangle 7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14" name="Rectangle 7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7581818-9481-4EEC-8449-F38AE416507A}"/>
              </a:ext>
            </a:extLst>
          </p:cNvPr>
          <p:cNvSpPr txBox="1"/>
          <p:nvPr/>
        </p:nvSpPr>
        <p:spPr>
          <a:xfrm>
            <a:off x="411479" y="2496122"/>
            <a:ext cx="4252885" cy="3584448"/>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3400" dirty="0"/>
              <a:t>A maximally great being is infinite in power and knowledge, is omni (all) benevolent (good), and is eternal in nature</a:t>
            </a:r>
          </a:p>
        </p:txBody>
      </p:sp>
      <p:pic>
        <p:nvPicPr>
          <p:cNvPr id="43010" name="Picture 2" descr="What is Jesus Called the Son of God? Name Meaning Explained">
            <a:extLst>
              <a:ext uri="{FF2B5EF4-FFF2-40B4-BE49-F238E27FC236}">
                <a16:creationId xmlns:a16="http://schemas.microsoft.com/office/drawing/2014/main" id="{722DB519-C314-4C95-87E4-E785F6211D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57" r="32394"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C0406D3-FC65-46C4-B13A-C39144090E12}"/>
              </a:ext>
            </a:extLst>
          </p:cNvPr>
          <p:cNvSpPr txBox="1"/>
          <p:nvPr/>
        </p:nvSpPr>
        <p:spPr>
          <a:xfrm>
            <a:off x="331829" y="846774"/>
            <a:ext cx="5106945" cy="1164716"/>
          </a:xfrm>
          <a:prstGeom prst="rect">
            <a:avLst/>
          </a:prstGeom>
        </p:spPr>
        <p:txBody>
          <a:bodyPr vert="horz" lIns="91440" tIns="45720" rIns="91440" bIns="45720" rtlCol="0" anchor="t">
            <a:noAutofit/>
          </a:bodyPr>
          <a:lstStyle/>
          <a:p>
            <a:pPr>
              <a:lnSpc>
                <a:spcPct val="110000"/>
              </a:lnSpc>
              <a:spcBef>
                <a:spcPct val="0"/>
              </a:spcBef>
              <a:spcAft>
                <a:spcPts val="600"/>
              </a:spcAft>
            </a:pPr>
            <a:r>
              <a:rPr lang="en-US" sz="4000" b="1" dirty="0"/>
              <a:t>Maximally Great Being Defined </a:t>
            </a:r>
          </a:p>
        </p:txBody>
      </p:sp>
    </p:spTree>
    <p:extLst>
      <p:ext uri="{BB962C8B-B14F-4D97-AF65-F5344CB8AC3E}">
        <p14:creationId xmlns:p14="http://schemas.microsoft.com/office/powerpoint/2010/main" val="26213810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Is There Another &amp;#39;You&amp;#39; Out There In A Parallel Universe?">
            <a:extLst>
              <a:ext uri="{FF2B5EF4-FFF2-40B4-BE49-F238E27FC236}">
                <a16:creationId xmlns:a16="http://schemas.microsoft.com/office/drawing/2014/main" id="{031C9C02-EAB0-4EEE-A891-8ACBFF10942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9567" b="6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44037"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1689D0-5448-4696-B57C-F1D973DA203D}"/>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110000"/>
              </a:lnSpc>
              <a:spcBef>
                <a:spcPct val="0"/>
              </a:spcBef>
              <a:spcAft>
                <a:spcPts val="600"/>
              </a:spcAft>
            </a:pPr>
            <a:r>
              <a:rPr lang="en-US" sz="5500" dirty="0"/>
              <a:t>It is possible that a maximally great being exists.</a:t>
            </a:r>
          </a:p>
        </p:txBody>
      </p:sp>
      <p:sp>
        <p:nvSpPr>
          <p:cNvPr id="9" name="TextBox 8">
            <a:extLst>
              <a:ext uri="{FF2B5EF4-FFF2-40B4-BE49-F238E27FC236}">
                <a16:creationId xmlns:a16="http://schemas.microsoft.com/office/drawing/2014/main" id="{12AF15B7-97E1-4046-9C9C-6CC9E447C703}"/>
              </a:ext>
            </a:extLst>
          </p:cNvPr>
          <p:cNvSpPr txBox="1"/>
          <p:nvPr/>
        </p:nvSpPr>
        <p:spPr>
          <a:xfrm>
            <a:off x="841248" y="2220020"/>
            <a:ext cx="10506456" cy="670764"/>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b="1" dirty="0"/>
              <a:t>Premise 1</a:t>
            </a:r>
          </a:p>
        </p:txBody>
      </p:sp>
    </p:spTree>
    <p:extLst>
      <p:ext uri="{BB962C8B-B14F-4D97-AF65-F5344CB8AC3E}">
        <p14:creationId xmlns:p14="http://schemas.microsoft.com/office/powerpoint/2010/main" val="2294486011"/>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Is There Another &amp;#39;You&amp;#39; Out There In A Parallel Universe?">
            <a:extLst>
              <a:ext uri="{FF2B5EF4-FFF2-40B4-BE49-F238E27FC236}">
                <a16:creationId xmlns:a16="http://schemas.microsoft.com/office/drawing/2014/main" id="{031C9C02-EAB0-4EEE-A891-8ACBFF10942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9567" b="6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44037"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1689D0-5448-4696-B57C-F1D973DA203D}"/>
              </a:ext>
            </a:extLst>
          </p:cNvPr>
          <p:cNvSpPr txBox="1"/>
          <p:nvPr/>
        </p:nvSpPr>
        <p:spPr>
          <a:xfrm>
            <a:off x="841248" y="3502152"/>
            <a:ext cx="10506456" cy="2670048"/>
          </a:xfrm>
          <a:prstGeom prst="rect">
            <a:avLst/>
          </a:prstGeom>
        </p:spPr>
        <p:txBody>
          <a:bodyPr vert="horz" lIns="91440" tIns="45720" rIns="91440" bIns="45720" rtlCol="0">
            <a:normAutofit fontScale="77500" lnSpcReduction="20000"/>
          </a:bodyPr>
          <a:lstStyle/>
          <a:p>
            <a:pPr>
              <a:lnSpc>
                <a:spcPct val="110000"/>
              </a:lnSpc>
              <a:spcBef>
                <a:spcPct val="0"/>
              </a:spcBef>
              <a:spcAft>
                <a:spcPts val="600"/>
              </a:spcAft>
            </a:pPr>
            <a:r>
              <a:rPr lang="en-US" sz="6000" dirty="0"/>
              <a:t>If it’s possible that a maximally great being exists, then a maximally great being exists in some possible world. </a:t>
            </a:r>
            <a:endParaRPr lang="en-US" sz="5500" dirty="0"/>
          </a:p>
        </p:txBody>
      </p:sp>
      <p:sp>
        <p:nvSpPr>
          <p:cNvPr id="9" name="TextBox 8">
            <a:extLst>
              <a:ext uri="{FF2B5EF4-FFF2-40B4-BE49-F238E27FC236}">
                <a16:creationId xmlns:a16="http://schemas.microsoft.com/office/drawing/2014/main" id="{12AF15B7-97E1-4046-9C9C-6CC9E447C703}"/>
              </a:ext>
            </a:extLst>
          </p:cNvPr>
          <p:cNvSpPr txBox="1"/>
          <p:nvPr/>
        </p:nvSpPr>
        <p:spPr>
          <a:xfrm>
            <a:off x="841248" y="2220020"/>
            <a:ext cx="10506456" cy="670764"/>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b="1" dirty="0"/>
              <a:t>Premise 2</a:t>
            </a:r>
          </a:p>
        </p:txBody>
      </p:sp>
    </p:spTree>
    <p:extLst>
      <p:ext uri="{BB962C8B-B14F-4D97-AF65-F5344CB8AC3E}">
        <p14:creationId xmlns:p14="http://schemas.microsoft.com/office/powerpoint/2010/main" val="1485238253"/>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Is There Another &amp;#39;You&amp;#39; Out There In A Parallel Universe?">
            <a:extLst>
              <a:ext uri="{FF2B5EF4-FFF2-40B4-BE49-F238E27FC236}">
                <a16:creationId xmlns:a16="http://schemas.microsoft.com/office/drawing/2014/main" id="{031C9C02-EAB0-4EEE-A891-8ACBFF10942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9567" b="6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44037"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1689D0-5448-4696-B57C-F1D973DA203D}"/>
              </a:ext>
            </a:extLst>
          </p:cNvPr>
          <p:cNvSpPr txBox="1"/>
          <p:nvPr/>
        </p:nvSpPr>
        <p:spPr>
          <a:xfrm>
            <a:off x="841248" y="3502152"/>
            <a:ext cx="10506456" cy="2670048"/>
          </a:xfrm>
          <a:prstGeom prst="rect">
            <a:avLst/>
          </a:prstGeom>
        </p:spPr>
        <p:txBody>
          <a:bodyPr vert="horz" lIns="91440" tIns="45720" rIns="91440" bIns="45720" rtlCol="0">
            <a:normAutofit fontScale="92500" lnSpcReduction="10000"/>
          </a:bodyPr>
          <a:lstStyle/>
          <a:p>
            <a:pPr>
              <a:lnSpc>
                <a:spcPct val="110000"/>
              </a:lnSpc>
              <a:spcBef>
                <a:spcPct val="0"/>
              </a:spcBef>
              <a:spcAft>
                <a:spcPts val="600"/>
              </a:spcAft>
            </a:pPr>
            <a:r>
              <a:rPr lang="en-US" sz="6000" dirty="0"/>
              <a:t>If a maximally great being exists in some possible world, then it exists in all possible worlds. </a:t>
            </a:r>
            <a:endParaRPr lang="en-US" sz="5500" dirty="0"/>
          </a:p>
        </p:txBody>
      </p:sp>
      <p:sp>
        <p:nvSpPr>
          <p:cNvPr id="9" name="TextBox 8">
            <a:extLst>
              <a:ext uri="{FF2B5EF4-FFF2-40B4-BE49-F238E27FC236}">
                <a16:creationId xmlns:a16="http://schemas.microsoft.com/office/drawing/2014/main" id="{12AF15B7-97E1-4046-9C9C-6CC9E447C703}"/>
              </a:ext>
            </a:extLst>
          </p:cNvPr>
          <p:cNvSpPr txBox="1"/>
          <p:nvPr/>
        </p:nvSpPr>
        <p:spPr>
          <a:xfrm>
            <a:off x="841248" y="2220020"/>
            <a:ext cx="10506456" cy="670764"/>
          </a:xfrm>
          <a:prstGeom prst="rect">
            <a:avLst/>
          </a:prstGeom>
        </p:spPr>
        <p:txBody>
          <a:bodyPr vert="horz" lIns="91440" tIns="45720" rIns="91440" bIns="45720" rtlCol="0">
            <a:noAutofit/>
          </a:bodyPr>
          <a:lstStyle/>
          <a:p>
            <a:pPr>
              <a:lnSpc>
                <a:spcPct val="110000"/>
              </a:lnSpc>
              <a:spcBef>
                <a:spcPct val="0"/>
              </a:spcBef>
              <a:spcAft>
                <a:spcPts val="600"/>
              </a:spcAft>
            </a:pPr>
            <a:r>
              <a:rPr lang="en-US" sz="5500" b="1" dirty="0"/>
              <a:t>Premise 3</a:t>
            </a:r>
          </a:p>
        </p:txBody>
      </p:sp>
    </p:spTree>
    <p:extLst>
      <p:ext uri="{BB962C8B-B14F-4D97-AF65-F5344CB8AC3E}">
        <p14:creationId xmlns:p14="http://schemas.microsoft.com/office/powerpoint/2010/main" val="418546900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19832</TotalTime>
  <Words>3184</Words>
  <Application>Microsoft Office PowerPoint</Application>
  <PresentationFormat>Widescreen</PresentationFormat>
  <Paragraphs>342</Paragraphs>
  <Slides>193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193</vt:i4>
      </vt:variant>
    </vt:vector>
  </HeadingPairs>
  <TitlesOfParts>
    <vt:vector size="200" baseType="lpstr">
      <vt:lpstr>Arial</vt:lpstr>
      <vt:lpstr>Avenir Next LT Pro</vt:lpstr>
      <vt:lpstr>Book Antiqua</vt:lpstr>
      <vt:lpstr>Calibri</vt:lpstr>
      <vt:lpstr>system-ui</vt:lpstr>
      <vt:lpstr>Times New Roman</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 Friberg</dc:creator>
  <cp:lastModifiedBy>Quin Friberg</cp:lastModifiedBy>
  <cp:revision>248</cp:revision>
  <dcterms:created xsi:type="dcterms:W3CDTF">2022-01-02T18:11:16Z</dcterms:created>
  <dcterms:modified xsi:type="dcterms:W3CDTF">2022-03-07T01:26:33Z</dcterms:modified>
</cp:coreProperties>
</file>