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09"/>
  </p:notesMasterIdLst>
  <p:sldIdLst>
    <p:sldId id="257" r:id="rId5"/>
    <p:sldId id="294" r:id="rId6"/>
    <p:sldId id="259" r:id="rId7"/>
    <p:sldId id="352" r:id="rId8"/>
    <p:sldId id="339" r:id="rId9"/>
    <p:sldId id="340" r:id="rId10"/>
    <p:sldId id="316" r:id="rId11"/>
    <p:sldId id="341" r:id="rId12"/>
    <p:sldId id="345" r:id="rId13"/>
    <p:sldId id="346" r:id="rId14"/>
    <p:sldId id="342" r:id="rId15"/>
    <p:sldId id="343" r:id="rId16"/>
    <p:sldId id="349" r:id="rId17"/>
    <p:sldId id="350" r:id="rId18"/>
    <p:sldId id="351" r:id="rId19"/>
    <p:sldId id="353" r:id="rId20"/>
    <p:sldId id="354" r:id="rId21"/>
    <p:sldId id="356" r:id="rId22"/>
    <p:sldId id="355" r:id="rId23"/>
    <p:sldId id="359" r:id="rId24"/>
    <p:sldId id="358" r:id="rId25"/>
    <p:sldId id="360" r:id="rId26"/>
    <p:sldId id="361" r:id="rId27"/>
    <p:sldId id="362" r:id="rId28"/>
    <p:sldId id="363" r:id="rId29"/>
    <p:sldId id="357" r:id="rId30"/>
    <p:sldId id="364" r:id="rId31"/>
    <p:sldId id="365" r:id="rId32"/>
    <p:sldId id="368" r:id="rId33"/>
    <p:sldId id="366" r:id="rId34"/>
    <p:sldId id="367" r:id="rId35"/>
    <p:sldId id="369" r:id="rId36"/>
    <p:sldId id="370" r:id="rId37"/>
    <p:sldId id="371" r:id="rId38"/>
    <p:sldId id="373" r:id="rId39"/>
    <p:sldId id="374" r:id="rId40"/>
    <p:sldId id="375" r:id="rId41"/>
    <p:sldId id="376" r:id="rId42"/>
    <p:sldId id="377" r:id="rId43"/>
    <p:sldId id="378" r:id="rId44"/>
    <p:sldId id="386" r:id="rId45"/>
    <p:sldId id="380" r:id="rId46"/>
    <p:sldId id="379" r:id="rId47"/>
    <p:sldId id="381" r:id="rId48"/>
    <p:sldId id="382" r:id="rId49"/>
    <p:sldId id="383" r:id="rId50"/>
    <p:sldId id="384" r:id="rId51"/>
    <p:sldId id="385" r:id="rId52"/>
    <p:sldId id="387" r:id="rId53"/>
    <p:sldId id="388" r:id="rId54"/>
    <p:sldId id="389" r:id="rId55"/>
    <p:sldId id="390" r:id="rId56"/>
    <p:sldId id="391" r:id="rId57"/>
    <p:sldId id="392" r:id="rId58"/>
    <p:sldId id="397" r:id="rId59"/>
    <p:sldId id="396" r:id="rId60"/>
    <p:sldId id="395" r:id="rId61"/>
    <p:sldId id="394" r:id="rId62"/>
    <p:sldId id="398" r:id="rId63"/>
    <p:sldId id="399" r:id="rId64"/>
    <p:sldId id="400" r:id="rId65"/>
    <p:sldId id="402" r:id="rId66"/>
    <p:sldId id="403" r:id="rId67"/>
    <p:sldId id="404" r:id="rId68"/>
    <p:sldId id="401" r:id="rId69"/>
    <p:sldId id="405" r:id="rId70"/>
    <p:sldId id="406" r:id="rId71"/>
    <p:sldId id="407" r:id="rId72"/>
    <p:sldId id="410" r:id="rId73"/>
    <p:sldId id="408" r:id="rId74"/>
    <p:sldId id="411" r:id="rId75"/>
    <p:sldId id="412" r:id="rId76"/>
    <p:sldId id="413" r:id="rId77"/>
    <p:sldId id="414" r:id="rId78"/>
    <p:sldId id="415" r:id="rId79"/>
    <p:sldId id="417" r:id="rId80"/>
    <p:sldId id="416" r:id="rId81"/>
    <p:sldId id="418" r:id="rId82"/>
    <p:sldId id="419" r:id="rId83"/>
    <p:sldId id="420" r:id="rId84"/>
    <p:sldId id="421" r:id="rId85"/>
    <p:sldId id="422" r:id="rId86"/>
    <p:sldId id="424" r:id="rId87"/>
    <p:sldId id="423" r:id="rId88"/>
    <p:sldId id="426" r:id="rId89"/>
    <p:sldId id="425" r:id="rId90"/>
    <p:sldId id="427" r:id="rId91"/>
    <p:sldId id="428" r:id="rId92"/>
    <p:sldId id="429" r:id="rId93"/>
    <p:sldId id="430" r:id="rId94"/>
    <p:sldId id="431" r:id="rId95"/>
    <p:sldId id="432" r:id="rId96"/>
    <p:sldId id="433" r:id="rId97"/>
    <p:sldId id="442" r:id="rId98"/>
    <p:sldId id="443" r:id="rId99"/>
    <p:sldId id="434" r:id="rId100"/>
    <p:sldId id="435" r:id="rId101"/>
    <p:sldId id="439" r:id="rId102"/>
    <p:sldId id="444" r:id="rId103"/>
    <p:sldId id="436" r:id="rId104"/>
    <p:sldId id="437" r:id="rId105"/>
    <p:sldId id="440" r:id="rId106"/>
    <p:sldId id="446" r:id="rId107"/>
    <p:sldId id="441" r:id="rId108"/>
    <p:sldId id="438" r:id="rId109"/>
    <p:sldId id="447" r:id="rId110"/>
    <p:sldId id="448" r:id="rId111"/>
    <p:sldId id="449" r:id="rId112"/>
    <p:sldId id="450" r:id="rId113"/>
    <p:sldId id="451" r:id="rId114"/>
    <p:sldId id="452" r:id="rId115"/>
    <p:sldId id="453" r:id="rId116"/>
    <p:sldId id="454" r:id="rId117"/>
    <p:sldId id="455" r:id="rId118"/>
    <p:sldId id="456" r:id="rId119"/>
    <p:sldId id="458" r:id="rId120"/>
    <p:sldId id="457" r:id="rId121"/>
    <p:sldId id="459" r:id="rId122"/>
    <p:sldId id="460" r:id="rId123"/>
    <p:sldId id="461" r:id="rId124"/>
    <p:sldId id="462" r:id="rId125"/>
    <p:sldId id="463" r:id="rId126"/>
    <p:sldId id="464" r:id="rId127"/>
    <p:sldId id="468" r:id="rId128"/>
    <p:sldId id="465" r:id="rId129"/>
    <p:sldId id="467" r:id="rId130"/>
    <p:sldId id="466" r:id="rId131"/>
    <p:sldId id="469" r:id="rId132"/>
    <p:sldId id="470" r:id="rId133"/>
    <p:sldId id="472" r:id="rId134"/>
    <p:sldId id="473" r:id="rId135"/>
    <p:sldId id="474" r:id="rId136"/>
    <p:sldId id="475" r:id="rId137"/>
    <p:sldId id="476" r:id="rId138"/>
    <p:sldId id="471" r:id="rId139"/>
    <p:sldId id="477" r:id="rId140"/>
    <p:sldId id="478" r:id="rId141"/>
    <p:sldId id="479" r:id="rId142"/>
    <p:sldId id="480" r:id="rId143"/>
    <p:sldId id="481" r:id="rId144"/>
    <p:sldId id="482" r:id="rId145"/>
    <p:sldId id="483" r:id="rId146"/>
    <p:sldId id="484" r:id="rId147"/>
    <p:sldId id="485" r:id="rId148"/>
    <p:sldId id="486" r:id="rId149"/>
    <p:sldId id="487" r:id="rId150"/>
    <p:sldId id="488" r:id="rId151"/>
    <p:sldId id="492" r:id="rId152"/>
    <p:sldId id="489" r:id="rId153"/>
    <p:sldId id="490" r:id="rId154"/>
    <p:sldId id="494" r:id="rId155"/>
    <p:sldId id="493" r:id="rId156"/>
    <p:sldId id="495" r:id="rId157"/>
    <p:sldId id="496" r:id="rId158"/>
    <p:sldId id="497" r:id="rId159"/>
    <p:sldId id="498" r:id="rId160"/>
    <p:sldId id="499" r:id="rId161"/>
    <p:sldId id="500" r:id="rId162"/>
    <p:sldId id="501" r:id="rId163"/>
    <p:sldId id="503" r:id="rId164"/>
    <p:sldId id="502" r:id="rId165"/>
    <p:sldId id="505" r:id="rId166"/>
    <p:sldId id="506" r:id="rId167"/>
    <p:sldId id="507" r:id="rId168"/>
    <p:sldId id="508" r:id="rId169"/>
    <p:sldId id="509" r:id="rId170"/>
    <p:sldId id="510" r:id="rId171"/>
    <p:sldId id="511" r:id="rId172"/>
    <p:sldId id="512" r:id="rId173"/>
    <p:sldId id="513" r:id="rId174"/>
    <p:sldId id="514" r:id="rId175"/>
    <p:sldId id="517" r:id="rId176"/>
    <p:sldId id="520" r:id="rId177"/>
    <p:sldId id="518" r:id="rId178"/>
    <p:sldId id="519" r:id="rId179"/>
    <p:sldId id="515" r:id="rId180"/>
    <p:sldId id="521" r:id="rId181"/>
    <p:sldId id="523" r:id="rId182"/>
    <p:sldId id="522" r:id="rId183"/>
    <p:sldId id="524" r:id="rId184"/>
    <p:sldId id="525" r:id="rId185"/>
    <p:sldId id="527" r:id="rId186"/>
    <p:sldId id="528" r:id="rId187"/>
    <p:sldId id="530" r:id="rId188"/>
    <p:sldId id="531" r:id="rId189"/>
    <p:sldId id="532" r:id="rId190"/>
    <p:sldId id="533" r:id="rId191"/>
    <p:sldId id="526" r:id="rId192"/>
    <p:sldId id="534" r:id="rId193"/>
    <p:sldId id="538" r:id="rId194"/>
    <p:sldId id="535" r:id="rId195"/>
    <p:sldId id="536" r:id="rId196"/>
    <p:sldId id="537" r:id="rId197"/>
    <p:sldId id="539" r:id="rId198"/>
    <p:sldId id="540" r:id="rId199"/>
    <p:sldId id="541" r:id="rId200"/>
    <p:sldId id="542" r:id="rId201"/>
    <p:sldId id="543" r:id="rId202"/>
    <p:sldId id="544" r:id="rId203"/>
    <p:sldId id="551" r:id="rId204"/>
    <p:sldId id="552" r:id="rId205"/>
    <p:sldId id="545" r:id="rId206"/>
    <p:sldId id="546" r:id="rId207"/>
    <p:sldId id="548" r:id="rId208"/>
    <p:sldId id="547" r:id="rId209"/>
    <p:sldId id="549" r:id="rId210"/>
    <p:sldId id="550" r:id="rId211"/>
    <p:sldId id="553" r:id="rId212"/>
    <p:sldId id="555" r:id="rId213"/>
    <p:sldId id="554" r:id="rId214"/>
    <p:sldId id="557" r:id="rId215"/>
    <p:sldId id="556" r:id="rId216"/>
    <p:sldId id="558" r:id="rId217"/>
    <p:sldId id="559" r:id="rId218"/>
    <p:sldId id="561" r:id="rId219"/>
    <p:sldId id="562" r:id="rId220"/>
    <p:sldId id="563" r:id="rId221"/>
    <p:sldId id="564" r:id="rId222"/>
    <p:sldId id="565" r:id="rId223"/>
    <p:sldId id="566" r:id="rId224"/>
    <p:sldId id="567" r:id="rId225"/>
    <p:sldId id="568" r:id="rId226"/>
    <p:sldId id="569" r:id="rId227"/>
    <p:sldId id="570" r:id="rId228"/>
    <p:sldId id="571" r:id="rId229"/>
    <p:sldId id="572" r:id="rId230"/>
    <p:sldId id="573" r:id="rId231"/>
    <p:sldId id="574" r:id="rId232"/>
    <p:sldId id="575" r:id="rId233"/>
    <p:sldId id="576" r:id="rId234"/>
    <p:sldId id="577" r:id="rId235"/>
    <p:sldId id="578" r:id="rId236"/>
    <p:sldId id="580" r:id="rId237"/>
    <p:sldId id="579" r:id="rId238"/>
    <p:sldId id="581" r:id="rId239"/>
    <p:sldId id="582" r:id="rId240"/>
    <p:sldId id="583" r:id="rId241"/>
    <p:sldId id="584" r:id="rId242"/>
    <p:sldId id="585" r:id="rId243"/>
    <p:sldId id="587" r:id="rId244"/>
    <p:sldId id="588" r:id="rId245"/>
    <p:sldId id="589" r:id="rId246"/>
    <p:sldId id="590" r:id="rId247"/>
    <p:sldId id="591" r:id="rId248"/>
    <p:sldId id="594" r:id="rId249"/>
    <p:sldId id="595" r:id="rId250"/>
    <p:sldId id="596" r:id="rId251"/>
    <p:sldId id="597" r:id="rId252"/>
    <p:sldId id="504" r:id="rId253"/>
    <p:sldId id="598" r:id="rId254"/>
    <p:sldId id="604" r:id="rId255"/>
    <p:sldId id="605" r:id="rId256"/>
    <p:sldId id="606" r:id="rId257"/>
    <p:sldId id="602" r:id="rId258"/>
    <p:sldId id="603" r:id="rId259"/>
    <p:sldId id="592" r:id="rId260"/>
    <p:sldId id="275" r:id="rId261"/>
    <p:sldId id="258" r:id="rId262"/>
    <p:sldId id="267" r:id="rId263"/>
    <p:sldId id="280" r:id="rId264"/>
    <p:sldId id="287" r:id="rId265"/>
    <p:sldId id="290" r:id="rId266"/>
    <p:sldId id="296" r:id="rId267"/>
    <p:sldId id="298" r:id="rId268"/>
    <p:sldId id="293" r:id="rId269"/>
    <p:sldId id="322" r:id="rId270"/>
    <p:sldId id="325" r:id="rId271"/>
    <p:sldId id="327" r:id="rId272"/>
    <p:sldId id="330" r:id="rId273"/>
    <p:sldId id="332" r:id="rId274"/>
    <p:sldId id="337" r:id="rId275"/>
    <p:sldId id="608" r:id="rId276"/>
    <p:sldId id="609" r:id="rId277"/>
    <p:sldId id="347" r:id="rId278"/>
    <p:sldId id="348" r:id="rId279"/>
    <p:sldId id="610" r:id="rId280"/>
    <p:sldId id="611" r:id="rId281"/>
    <p:sldId id="612" r:id="rId282"/>
    <p:sldId id="613" r:id="rId283"/>
    <p:sldId id="614" r:id="rId284"/>
    <p:sldId id="593" r:id="rId285"/>
    <p:sldId id="624" r:id="rId286"/>
    <p:sldId id="615" r:id="rId287"/>
    <p:sldId id="616" r:id="rId288"/>
    <p:sldId id="303" r:id="rId289"/>
    <p:sldId id="617" r:id="rId290"/>
    <p:sldId id="318" r:id="rId291"/>
    <p:sldId id="618" r:id="rId292"/>
    <p:sldId id="619" r:id="rId293"/>
    <p:sldId id="620" r:id="rId294"/>
    <p:sldId id="621" r:id="rId295"/>
    <p:sldId id="344" r:id="rId296"/>
    <p:sldId id="622" r:id="rId297"/>
    <p:sldId id="625" r:id="rId298"/>
    <p:sldId id="586" r:id="rId299"/>
    <p:sldId id="626" r:id="rId300"/>
    <p:sldId id="627" r:id="rId301"/>
    <p:sldId id="629" r:id="rId302"/>
    <p:sldId id="630" r:id="rId303"/>
    <p:sldId id="631" r:id="rId304"/>
    <p:sldId id="632" r:id="rId305"/>
    <p:sldId id="633" r:id="rId306"/>
    <p:sldId id="635" r:id="rId307"/>
    <p:sldId id="636" r:id="rId3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10" autoAdjust="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65" Type="http://schemas.openxmlformats.org/officeDocument/2006/relationships/slide" Target="slides/slide61.xml"/><Relationship Id="rId130" Type="http://schemas.openxmlformats.org/officeDocument/2006/relationships/slide" Target="slides/slide126.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slide" Target="slides/slide288.xml"/><Relationship Id="rId306" Type="http://schemas.openxmlformats.org/officeDocument/2006/relationships/slide" Target="slides/slide302.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293" Type="http://schemas.openxmlformats.org/officeDocument/2006/relationships/slide" Target="slides/slide289.xml"/><Relationship Id="rId307" Type="http://schemas.openxmlformats.org/officeDocument/2006/relationships/slide" Target="slides/slide30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283" Type="http://schemas.openxmlformats.org/officeDocument/2006/relationships/slide" Target="slides/slide279.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presProps" Target="presProps.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viewProps" Target="viewProps.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slideMaster" Target="slideMasters/slideMaster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theme" Target="theme/theme1.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slideMaster" Target="slideMasters/slideMaster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4.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303" Type="http://schemas.openxmlformats.org/officeDocument/2006/relationships/slide" Target="slides/slide299.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slide" Target="slides/slide28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slide" Target="slides/slide287.xml"/><Relationship Id="rId305" Type="http://schemas.openxmlformats.org/officeDocument/2006/relationships/slide" Target="slides/slide301.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6F39F-C6F5-4273-8747-A063063BD567}" type="datetimeFigureOut">
              <a:rPr lang="en-US" smtClean="0"/>
              <a:t>5/19/2022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A5634-EA68-43C5-B876-1C2F17D6EEC3}" type="slidenum">
              <a:rPr lang="en-US" smtClean="0"/>
              <a:t>‹#›</a:t>
            </a:fld>
            <a:endParaRPr lang="en-US"/>
          </a:p>
        </p:txBody>
      </p:sp>
    </p:spTree>
    <p:extLst>
      <p:ext uri="{BB962C8B-B14F-4D97-AF65-F5344CB8AC3E}">
        <p14:creationId xmlns:p14="http://schemas.microsoft.com/office/powerpoint/2010/main" val="508588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A5634-EA68-43C5-B876-1C2F17D6EEC3}" type="slidenum">
              <a:rPr lang="en-US" smtClean="0"/>
              <a:t>199</a:t>
            </a:fld>
            <a:endParaRPr lang="en-US"/>
          </a:p>
        </p:txBody>
      </p:sp>
    </p:spTree>
    <p:extLst>
      <p:ext uri="{BB962C8B-B14F-4D97-AF65-F5344CB8AC3E}">
        <p14:creationId xmlns:p14="http://schemas.microsoft.com/office/powerpoint/2010/main" val="3220712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A5634-EA68-43C5-B876-1C2F17D6EEC3}" type="slidenum">
              <a:rPr lang="en-US" smtClean="0"/>
              <a:t>201</a:t>
            </a:fld>
            <a:endParaRPr lang="en-US"/>
          </a:p>
        </p:txBody>
      </p:sp>
    </p:spTree>
    <p:extLst>
      <p:ext uri="{BB962C8B-B14F-4D97-AF65-F5344CB8AC3E}">
        <p14:creationId xmlns:p14="http://schemas.microsoft.com/office/powerpoint/2010/main" val="2546275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A5634-EA68-43C5-B876-1C2F17D6EEC3}" type="slidenum">
              <a:rPr lang="en-US" smtClean="0"/>
              <a:t>224</a:t>
            </a:fld>
            <a:endParaRPr lang="en-US"/>
          </a:p>
        </p:txBody>
      </p:sp>
    </p:spTree>
    <p:extLst>
      <p:ext uri="{BB962C8B-B14F-4D97-AF65-F5344CB8AC3E}">
        <p14:creationId xmlns:p14="http://schemas.microsoft.com/office/powerpoint/2010/main" val="2997338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E790-F265-4449-B77C-BDF15CC551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D0B4FA-E38C-4814-A631-37EFC2634C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1E38B6-63B8-4DD9-B281-262E2CA40F27}"/>
              </a:ext>
            </a:extLst>
          </p:cNvPr>
          <p:cNvSpPr>
            <a:spLocks noGrp="1"/>
          </p:cNvSpPr>
          <p:nvPr>
            <p:ph type="dt" sz="half" idx="10"/>
          </p:nvPr>
        </p:nvSpPr>
        <p:spPr/>
        <p:txBody>
          <a:bodyPr/>
          <a:lstStyle/>
          <a:p>
            <a:fld id="{D42C1273-46A7-4F15-A41E-A5150CE1240B}" type="datetimeFigureOut">
              <a:rPr lang="en-US" smtClean="0"/>
              <a:t>5/19/2022</a:t>
            </a:fld>
            <a:endParaRPr lang="en-US"/>
          </a:p>
        </p:txBody>
      </p:sp>
      <p:sp>
        <p:nvSpPr>
          <p:cNvPr id="5" name="Footer Placeholder 4">
            <a:extLst>
              <a:ext uri="{FF2B5EF4-FFF2-40B4-BE49-F238E27FC236}">
                <a16:creationId xmlns:a16="http://schemas.microsoft.com/office/drawing/2014/main" id="{CA72A353-BACF-4869-B13A-A862DF799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FA63B-C750-429A-8F15-952BA9A1CCB6}"/>
              </a:ext>
            </a:extLst>
          </p:cNvPr>
          <p:cNvSpPr>
            <a:spLocks noGrp="1"/>
          </p:cNvSpPr>
          <p:nvPr>
            <p:ph type="sldNum" sz="quarter" idx="12"/>
          </p:nvPr>
        </p:nvSpPr>
        <p:spPr/>
        <p:txBody>
          <a:bodyPr/>
          <a:lstStyle/>
          <a:p>
            <a:fld id="{BEA8A62F-EE2E-4D24-84F5-DE1D50372CF8}" type="slidenum">
              <a:rPr lang="en-US" smtClean="0"/>
              <a:t>‹#›</a:t>
            </a:fld>
            <a:endParaRPr lang="en-US"/>
          </a:p>
        </p:txBody>
      </p:sp>
    </p:spTree>
    <p:extLst>
      <p:ext uri="{BB962C8B-B14F-4D97-AF65-F5344CB8AC3E}">
        <p14:creationId xmlns:p14="http://schemas.microsoft.com/office/powerpoint/2010/main" val="722448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193E2-D8E0-4CF5-99DD-129723789E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923559-911A-4C85-AECB-1A454A772D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2F731-AA3E-4789-806F-332B78B2338A}"/>
              </a:ext>
            </a:extLst>
          </p:cNvPr>
          <p:cNvSpPr>
            <a:spLocks noGrp="1"/>
          </p:cNvSpPr>
          <p:nvPr>
            <p:ph type="dt" sz="half" idx="10"/>
          </p:nvPr>
        </p:nvSpPr>
        <p:spPr/>
        <p:txBody>
          <a:bodyPr/>
          <a:lstStyle/>
          <a:p>
            <a:fld id="{D42C1273-46A7-4F15-A41E-A5150CE1240B}" type="datetimeFigureOut">
              <a:rPr lang="en-US" smtClean="0"/>
              <a:t>5/19/2022</a:t>
            </a:fld>
            <a:endParaRPr lang="en-US"/>
          </a:p>
        </p:txBody>
      </p:sp>
      <p:sp>
        <p:nvSpPr>
          <p:cNvPr id="5" name="Footer Placeholder 4">
            <a:extLst>
              <a:ext uri="{FF2B5EF4-FFF2-40B4-BE49-F238E27FC236}">
                <a16:creationId xmlns:a16="http://schemas.microsoft.com/office/drawing/2014/main" id="{92C00DC8-8EA2-47A0-87E2-50B10D45C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33A12-24BC-4791-AC5D-BD620438012D}"/>
              </a:ext>
            </a:extLst>
          </p:cNvPr>
          <p:cNvSpPr>
            <a:spLocks noGrp="1"/>
          </p:cNvSpPr>
          <p:nvPr>
            <p:ph type="sldNum" sz="quarter" idx="12"/>
          </p:nvPr>
        </p:nvSpPr>
        <p:spPr/>
        <p:txBody>
          <a:bodyPr/>
          <a:lstStyle/>
          <a:p>
            <a:fld id="{BEA8A62F-EE2E-4D24-84F5-DE1D50372CF8}" type="slidenum">
              <a:rPr lang="en-US" smtClean="0"/>
              <a:t>‹#›</a:t>
            </a:fld>
            <a:endParaRPr lang="en-US"/>
          </a:p>
        </p:txBody>
      </p:sp>
    </p:spTree>
    <p:extLst>
      <p:ext uri="{BB962C8B-B14F-4D97-AF65-F5344CB8AC3E}">
        <p14:creationId xmlns:p14="http://schemas.microsoft.com/office/powerpoint/2010/main" val="189173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0D47C6-0683-4430-91BC-09D63FED42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FA9936-8385-4D5B-A863-5C99716F83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1F31B-938C-458D-8F0A-1F2B5ECA1D64}"/>
              </a:ext>
            </a:extLst>
          </p:cNvPr>
          <p:cNvSpPr>
            <a:spLocks noGrp="1"/>
          </p:cNvSpPr>
          <p:nvPr>
            <p:ph type="dt" sz="half" idx="10"/>
          </p:nvPr>
        </p:nvSpPr>
        <p:spPr/>
        <p:txBody>
          <a:bodyPr/>
          <a:lstStyle/>
          <a:p>
            <a:fld id="{D42C1273-46A7-4F15-A41E-A5150CE1240B}" type="datetimeFigureOut">
              <a:rPr lang="en-US" smtClean="0"/>
              <a:t>5/19/2022</a:t>
            </a:fld>
            <a:endParaRPr lang="en-US"/>
          </a:p>
        </p:txBody>
      </p:sp>
      <p:sp>
        <p:nvSpPr>
          <p:cNvPr id="5" name="Footer Placeholder 4">
            <a:extLst>
              <a:ext uri="{FF2B5EF4-FFF2-40B4-BE49-F238E27FC236}">
                <a16:creationId xmlns:a16="http://schemas.microsoft.com/office/drawing/2014/main" id="{228A3F70-EB07-4F25-ABB7-2F761BC5E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4F844-8EDB-4FFD-A7B0-B2FA81708AE1}"/>
              </a:ext>
            </a:extLst>
          </p:cNvPr>
          <p:cNvSpPr>
            <a:spLocks noGrp="1"/>
          </p:cNvSpPr>
          <p:nvPr>
            <p:ph type="sldNum" sz="quarter" idx="12"/>
          </p:nvPr>
        </p:nvSpPr>
        <p:spPr/>
        <p:txBody>
          <a:bodyPr/>
          <a:lstStyle/>
          <a:p>
            <a:fld id="{BEA8A62F-EE2E-4D24-84F5-DE1D50372CF8}" type="slidenum">
              <a:rPr lang="en-US" smtClean="0"/>
              <a:t>‹#›</a:t>
            </a:fld>
            <a:endParaRPr lang="en-US"/>
          </a:p>
        </p:txBody>
      </p:sp>
    </p:spTree>
    <p:extLst>
      <p:ext uri="{BB962C8B-B14F-4D97-AF65-F5344CB8AC3E}">
        <p14:creationId xmlns:p14="http://schemas.microsoft.com/office/powerpoint/2010/main" val="2297466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68FCBD-5574-448F-A257-3342F77D0D3F}"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4E9415-D0F1-4DC6-9CD6-B2D9561E78CD}" type="slidenum">
              <a:rPr lang="en-US" smtClean="0"/>
              <a:t>‹#›</a:t>
            </a:fld>
            <a:endParaRPr lang="en-US"/>
          </a:p>
        </p:txBody>
      </p:sp>
    </p:spTree>
    <p:extLst>
      <p:ext uri="{BB962C8B-B14F-4D97-AF65-F5344CB8AC3E}">
        <p14:creationId xmlns:p14="http://schemas.microsoft.com/office/powerpoint/2010/main" val="3204693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8FCBD-5574-448F-A257-3342F77D0D3F}"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4E9415-D0F1-4DC6-9CD6-B2D9561E78CD}" type="slidenum">
              <a:rPr lang="en-US" smtClean="0"/>
              <a:t>‹#›</a:t>
            </a:fld>
            <a:endParaRPr lang="en-US"/>
          </a:p>
        </p:txBody>
      </p:sp>
    </p:spTree>
    <p:extLst>
      <p:ext uri="{BB962C8B-B14F-4D97-AF65-F5344CB8AC3E}">
        <p14:creationId xmlns:p14="http://schemas.microsoft.com/office/powerpoint/2010/main" val="1574833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68FCBD-5574-448F-A257-3342F77D0D3F}"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4E9415-D0F1-4DC6-9CD6-B2D9561E78CD}" type="slidenum">
              <a:rPr lang="en-US" smtClean="0"/>
              <a:t>‹#›</a:t>
            </a:fld>
            <a:endParaRPr lang="en-US"/>
          </a:p>
        </p:txBody>
      </p:sp>
    </p:spTree>
    <p:extLst>
      <p:ext uri="{BB962C8B-B14F-4D97-AF65-F5344CB8AC3E}">
        <p14:creationId xmlns:p14="http://schemas.microsoft.com/office/powerpoint/2010/main" val="2537242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68FCBD-5574-448F-A257-3342F77D0D3F}" type="datetimeFigureOut">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4E9415-D0F1-4DC6-9CD6-B2D9561E78CD}" type="slidenum">
              <a:rPr lang="en-US" smtClean="0"/>
              <a:t>‹#›</a:t>
            </a:fld>
            <a:endParaRPr lang="en-US"/>
          </a:p>
        </p:txBody>
      </p:sp>
    </p:spTree>
    <p:extLst>
      <p:ext uri="{BB962C8B-B14F-4D97-AF65-F5344CB8AC3E}">
        <p14:creationId xmlns:p14="http://schemas.microsoft.com/office/powerpoint/2010/main" val="3984573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68FCBD-5574-448F-A257-3342F77D0D3F}" type="datetimeFigureOut">
              <a:rPr lang="en-US" smtClean="0"/>
              <a:t>5/19/2022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4E9415-D0F1-4DC6-9CD6-B2D9561E78CD}" type="slidenum">
              <a:rPr lang="en-US" smtClean="0"/>
              <a:t>‹#›</a:t>
            </a:fld>
            <a:endParaRPr lang="en-US"/>
          </a:p>
        </p:txBody>
      </p:sp>
    </p:spTree>
    <p:extLst>
      <p:ext uri="{BB962C8B-B14F-4D97-AF65-F5344CB8AC3E}">
        <p14:creationId xmlns:p14="http://schemas.microsoft.com/office/powerpoint/2010/main" val="396765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68FCBD-5574-448F-A257-3342F77D0D3F}" type="datetimeFigureOut">
              <a:rPr lang="en-US" smtClean="0"/>
              <a:t>5/19/2022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4E9415-D0F1-4DC6-9CD6-B2D9561E78CD}" type="slidenum">
              <a:rPr lang="en-US" smtClean="0"/>
              <a:t>‹#›</a:t>
            </a:fld>
            <a:endParaRPr lang="en-US"/>
          </a:p>
        </p:txBody>
      </p:sp>
    </p:spTree>
    <p:extLst>
      <p:ext uri="{BB962C8B-B14F-4D97-AF65-F5344CB8AC3E}">
        <p14:creationId xmlns:p14="http://schemas.microsoft.com/office/powerpoint/2010/main" val="1585219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8FCBD-5574-448F-A257-3342F77D0D3F}" type="datetimeFigureOut">
              <a:rPr lang="en-US" smtClean="0"/>
              <a:t>5/19/2022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4E9415-D0F1-4DC6-9CD6-B2D9561E78CD}" type="slidenum">
              <a:rPr lang="en-US" smtClean="0"/>
              <a:t>‹#›</a:t>
            </a:fld>
            <a:endParaRPr lang="en-US"/>
          </a:p>
        </p:txBody>
      </p:sp>
    </p:spTree>
    <p:extLst>
      <p:ext uri="{BB962C8B-B14F-4D97-AF65-F5344CB8AC3E}">
        <p14:creationId xmlns:p14="http://schemas.microsoft.com/office/powerpoint/2010/main" val="98414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68FCBD-5574-448F-A257-3342F77D0D3F}" type="datetimeFigureOut">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4E9415-D0F1-4DC6-9CD6-B2D9561E78CD}" type="slidenum">
              <a:rPr lang="en-US" smtClean="0"/>
              <a:t>‹#›</a:t>
            </a:fld>
            <a:endParaRPr lang="en-US"/>
          </a:p>
        </p:txBody>
      </p:sp>
    </p:spTree>
    <p:extLst>
      <p:ext uri="{BB962C8B-B14F-4D97-AF65-F5344CB8AC3E}">
        <p14:creationId xmlns:p14="http://schemas.microsoft.com/office/powerpoint/2010/main" val="4058578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929-BA7D-464E-97F1-A89353DFE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B6FB00-8A77-4796-801F-E8D6243A81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172A3-F0B4-4FA0-A41D-124AD1EF0313}"/>
              </a:ext>
            </a:extLst>
          </p:cNvPr>
          <p:cNvSpPr>
            <a:spLocks noGrp="1"/>
          </p:cNvSpPr>
          <p:nvPr>
            <p:ph type="dt" sz="half" idx="10"/>
          </p:nvPr>
        </p:nvSpPr>
        <p:spPr/>
        <p:txBody>
          <a:bodyPr/>
          <a:lstStyle/>
          <a:p>
            <a:fld id="{D42C1273-46A7-4F15-A41E-A5150CE1240B}" type="datetimeFigureOut">
              <a:rPr lang="en-US" smtClean="0"/>
              <a:t>5/19/2022</a:t>
            </a:fld>
            <a:endParaRPr lang="en-US"/>
          </a:p>
        </p:txBody>
      </p:sp>
      <p:sp>
        <p:nvSpPr>
          <p:cNvPr id="5" name="Footer Placeholder 4">
            <a:extLst>
              <a:ext uri="{FF2B5EF4-FFF2-40B4-BE49-F238E27FC236}">
                <a16:creationId xmlns:a16="http://schemas.microsoft.com/office/drawing/2014/main" id="{37569F62-9F8F-4D66-8191-A1CC21F04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3968CC-AFB1-4E97-82ED-3B4E948674B2}"/>
              </a:ext>
            </a:extLst>
          </p:cNvPr>
          <p:cNvSpPr>
            <a:spLocks noGrp="1"/>
          </p:cNvSpPr>
          <p:nvPr>
            <p:ph type="sldNum" sz="quarter" idx="12"/>
          </p:nvPr>
        </p:nvSpPr>
        <p:spPr/>
        <p:txBody>
          <a:bodyPr/>
          <a:lstStyle/>
          <a:p>
            <a:fld id="{BEA8A62F-EE2E-4D24-84F5-DE1D50372CF8}" type="slidenum">
              <a:rPr lang="en-US" smtClean="0"/>
              <a:t>‹#›</a:t>
            </a:fld>
            <a:endParaRPr lang="en-US"/>
          </a:p>
        </p:txBody>
      </p:sp>
    </p:spTree>
    <p:extLst>
      <p:ext uri="{BB962C8B-B14F-4D97-AF65-F5344CB8AC3E}">
        <p14:creationId xmlns:p14="http://schemas.microsoft.com/office/powerpoint/2010/main" val="1287585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68FCBD-5574-448F-A257-3342F77D0D3F}" type="datetimeFigureOut">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4E9415-D0F1-4DC6-9CD6-B2D9561E78CD}" type="slidenum">
              <a:rPr lang="en-US" smtClean="0"/>
              <a:t>‹#›</a:t>
            </a:fld>
            <a:endParaRPr lang="en-US"/>
          </a:p>
        </p:txBody>
      </p:sp>
    </p:spTree>
    <p:extLst>
      <p:ext uri="{BB962C8B-B14F-4D97-AF65-F5344CB8AC3E}">
        <p14:creationId xmlns:p14="http://schemas.microsoft.com/office/powerpoint/2010/main" val="3392097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8FCBD-5574-448F-A257-3342F77D0D3F}"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4E9415-D0F1-4DC6-9CD6-B2D9561E78CD}" type="slidenum">
              <a:rPr lang="en-US" smtClean="0"/>
              <a:t>‹#›</a:t>
            </a:fld>
            <a:endParaRPr lang="en-US"/>
          </a:p>
        </p:txBody>
      </p:sp>
    </p:spTree>
    <p:extLst>
      <p:ext uri="{BB962C8B-B14F-4D97-AF65-F5344CB8AC3E}">
        <p14:creationId xmlns:p14="http://schemas.microsoft.com/office/powerpoint/2010/main" val="1427983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8FCBD-5574-448F-A257-3342F77D0D3F}"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4E9415-D0F1-4DC6-9CD6-B2D9561E78CD}" type="slidenum">
              <a:rPr lang="en-US" smtClean="0"/>
              <a:t>‹#›</a:t>
            </a:fld>
            <a:endParaRPr lang="en-US"/>
          </a:p>
        </p:txBody>
      </p:sp>
    </p:spTree>
    <p:extLst>
      <p:ext uri="{BB962C8B-B14F-4D97-AF65-F5344CB8AC3E}">
        <p14:creationId xmlns:p14="http://schemas.microsoft.com/office/powerpoint/2010/main" val="3363750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5/19/2022</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172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5/19/2022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8770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5/19/2022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9280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5/19/2022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92752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5/19/2022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91217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5/19/2022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07106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5/19/2022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1629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79C8A-140B-491A-B416-360CDE1D4B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2BBC54-E77E-4D9B-91CA-04FEA13647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5F2343-6D5C-446E-B966-9D8095404D2A}"/>
              </a:ext>
            </a:extLst>
          </p:cNvPr>
          <p:cNvSpPr>
            <a:spLocks noGrp="1"/>
          </p:cNvSpPr>
          <p:nvPr>
            <p:ph type="dt" sz="half" idx="10"/>
          </p:nvPr>
        </p:nvSpPr>
        <p:spPr/>
        <p:txBody>
          <a:bodyPr/>
          <a:lstStyle/>
          <a:p>
            <a:fld id="{D42C1273-46A7-4F15-A41E-A5150CE1240B}" type="datetimeFigureOut">
              <a:rPr lang="en-US" smtClean="0"/>
              <a:t>5/19/2022</a:t>
            </a:fld>
            <a:endParaRPr lang="en-US"/>
          </a:p>
        </p:txBody>
      </p:sp>
      <p:sp>
        <p:nvSpPr>
          <p:cNvPr id="5" name="Footer Placeholder 4">
            <a:extLst>
              <a:ext uri="{FF2B5EF4-FFF2-40B4-BE49-F238E27FC236}">
                <a16:creationId xmlns:a16="http://schemas.microsoft.com/office/drawing/2014/main" id="{594E2D12-A8A7-4E6C-AFF5-20E1A140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17F545-8F56-4632-8F58-36EB394A0D9F}"/>
              </a:ext>
            </a:extLst>
          </p:cNvPr>
          <p:cNvSpPr>
            <a:spLocks noGrp="1"/>
          </p:cNvSpPr>
          <p:nvPr>
            <p:ph type="sldNum" sz="quarter" idx="12"/>
          </p:nvPr>
        </p:nvSpPr>
        <p:spPr/>
        <p:txBody>
          <a:bodyPr/>
          <a:lstStyle/>
          <a:p>
            <a:fld id="{BEA8A62F-EE2E-4D24-84F5-DE1D50372CF8}" type="slidenum">
              <a:rPr lang="en-US" smtClean="0"/>
              <a:t>‹#›</a:t>
            </a:fld>
            <a:endParaRPr lang="en-US"/>
          </a:p>
        </p:txBody>
      </p:sp>
    </p:spTree>
    <p:extLst>
      <p:ext uri="{BB962C8B-B14F-4D97-AF65-F5344CB8AC3E}">
        <p14:creationId xmlns:p14="http://schemas.microsoft.com/office/powerpoint/2010/main" val="257980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5/19/2022</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26237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5/19/2022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38025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5/19/2022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08468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5/19/2022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69631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F211-0852-4061-8C55-E2C33504FC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AB30D5-85E0-44E2-8D38-1832B3688B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04CD7F-D2EC-421F-82AA-23D057F9AE74}"/>
              </a:ext>
            </a:extLst>
          </p:cNvPr>
          <p:cNvSpPr>
            <a:spLocks noGrp="1"/>
          </p:cNvSpPr>
          <p:nvPr>
            <p:ph type="dt" sz="half" idx="10"/>
          </p:nvPr>
        </p:nvSpPr>
        <p:spPr/>
        <p:txBody>
          <a:bodyPr/>
          <a:lstStyle/>
          <a:p>
            <a:fld id="{25AA0308-7075-45E4-8EB9-7D6BB588E51E}" type="datetimeFigureOut">
              <a:rPr lang="en-US" smtClean="0"/>
              <a:t>5/19/2022</a:t>
            </a:fld>
            <a:endParaRPr lang="en-US"/>
          </a:p>
        </p:txBody>
      </p:sp>
      <p:sp>
        <p:nvSpPr>
          <p:cNvPr id="5" name="Footer Placeholder 4">
            <a:extLst>
              <a:ext uri="{FF2B5EF4-FFF2-40B4-BE49-F238E27FC236}">
                <a16:creationId xmlns:a16="http://schemas.microsoft.com/office/drawing/2014/main" id="{873835E4-616A-4C7A-B610-D16D209E4B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BE413-36BF-44F1-9E74-1AF9130931A7}"/>
              </a:ext>
            </a:extLst>
          </p:cNvPr>
          <p:cNvSpPr>
            <a:spLocks noGrp="1"/>
          </p:cNvSpPr>
          <p:nvPr>
            <p:ph type="sldNum" sz="quarter" idx="12"/>
          </p:nvPr>
        </p:nvSpPr>
        <p:spPr/>
        <p:txBody>
          <a:bodyPr/>
          <a:lstStyle/>
          <a:p>
            <a:fld id="{4D8AF4C9-6212-4E1B-8362-2383CA1470C0}" type="slidenum">
              <a:rPr lang="en-US" smtClean="0"/>
              <a:t>‹#›</a:t>
            </a:fld>
            <a:endParaRPr lang="en-US"/>
          </a:p>
        </p:txBody>
      </p:sp>
    </p:spTree>
    <p:extLst>
      <p:ext uri="{BB962C8B-B14F-4D97-AF65-F5344CB8AC3E}">
        <p14:creationId xmlns:p14="http://schemas.microsoft.com/office/powerpoint/2010/main" val="3007034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7AE1-0538-4A1C-94A1-B2D5057069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2F950-EBB0-405C-A901-87A227444A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7081F-49DE-4AC3-B983-D94669773496}"/>
              </a:ext>
            </a:extLst>
          </p:cNvPr>
          <p:cNvSpPr>
            <a:spLocks noGrp="1"/>
          </p:cNvSpPr>
          <p:nvPr>
            <p:ph type="dt" sz="half" idx="10"/>
          </p:nvPr>
        </p:nvSpPr>
        <p:spPr/>
        <p:txBody>
          <a:bodyPr/>
          <a:lstStyle/>
          <a:p>
            <a:fld id="{25AA0308-7075-45E4-8EB9-7D6BB588E51E}" type="datetimeFigureOut">
              <a:rPr lang="en-US" smtClean="0"/>
              <a:t>5/19/2022</a:t>
            </a:fld>
            <a:endParaRPr lang="en-US"/>
          </a:p>
        </p:txBody>
      </p:sp>
      <p:sp>
        <p:nvSpPr>
          <p:cNvPr id="5" name="Footer Placeholder 4">
            <a:extLst>
              <a:ext uri="{FF2B5EF4-FFF2-40B4-BE49-F238E27FC236}">
                <a16:creationId xmlns:a16="http://schemas.microsoft.com/office/drawing/2014/main" id="{934F110A-F9DF-4A1A-AABB-F449ABCD9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EF3FE-7A61-45FB-849C-E6198D07BF40}"/>
              </a:ext>
            </a:extLst>
          </p:cNvPr>
          <p:cNvSpPr>
            <a:spLocks noGrp="1"/>
          </p:cNvSpPr>
          <p:nvPr>
            <p:ph type="sldNum" sz="quarter" idx="12"/>
          </p:nvPr>
        </p:nvSpPr>
        <p:spPr/>
        <p:txBody>
          <a:bodyPr/>
          <a:lstStyle/>
          <a:p>
            <a:fld id="{4D8AF4C9-6212-4E1B-8362-2383CA1470C0}" type="slidenum">
              <a:rPr lang="en-US" smtClean="0"/>
              <a:t>‹#›</a:t>
            </a:fld>
            <a:endParaRPr lang="en-US"/>
          </a:p>
        </p:txBody>
      </p:sp>
    </p:spTree>
    <p:extLst>
      <p:ext uri="{BB962C8B-B14F-4D97-AF65-F5344CB8AC3E}">
        <p14:creationId xmlns:p14="http://schemas.microsoft.com/office/powerpoint/2010/main" val="1948369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A573-8968-4B28-96A2-B27E5F81D7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81D03B-64DD-460F-A9DB-ECF66AAC90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E5C811-419F-48F6-B3BB-F4753F64651B}"/>
              </a:ext>
            </a:extLst>
          </p:cNvPr>
          <p:cNvSpPr>
            <a:spLocks noGrp="1"/>
          </p:cNvSpPr>
          <p:nvPr>
            <p:ph type="dt" sz="half" idx="10"/>
          </p:nvPr>
        </p:nvSpPr>
        <p:spPr/>
        <p:txBody>
          <a:bodyPr/>
          <a:lstStyle/>
          <a:p>
            <a:fld id="{25AA0308-7075-45E4-8EB9-7D6BB588E51E}" type="datetimeFigureOut">
              <a:rPr lang="en-US" smtClean="0"/>
              <a:t>5/19/2022</a:t>
            </a:fld>
            <a:endParaRPr lang="en-US"/>
          </a:p>
        </p:txBody>
      </p:sp>
      <p:sp>
        <p:nvSpPr>
          <p:cNvPr id="5" name="Footer Placeholder 4">
            <a:extLst>
              <a:ext uri="{FF2B5EF4-FFF2-40B4-BE49-F238E27FC236}">
                <a16:creationId xmlns:a16="http://schemas.microsoft.com/office/drawing/2014/main" id="{851BD907-73F3-4FAA-938B-BB3983F0F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93B6F-A787-470D-9A92-D1AF3CC6CD75}"/>
              </a:ext>
            </a:extLst>
          </p:cNvPr>
          <p:cNvSpPr>
            <a:spLocks noGrp="1"/>
          </p:cNvSpPr>
          <p:nvPr>
            <p:ph type="sldNum" sz="quarter" idx="12"/>
          </p:nvPr>
        </p:nvSpPr>
        <p:spPr/>
        <p:txBody>
          <a:bodyPr/>
          <a:lstStyle/>
          <a:p>
            <a:fld id="{4D8AF4C9-6212-4E1B-8362-2383CA1470C0}" type="slidenum">
              <a:rPr lang="en-US" smtClean="0"/>
              <a:t>‹#›</a:t>
            </a:fld>
            <a:endParaRPr lang="en-US"/>
          </a:p>
        </p:txBody>
      </p:sp>
    </p:spTree>
    <p:extLst>
      <p:ext uri="{BB962C8B-B14F-4D97-AF65-F5344CB8AC3E}">
        <p14:creationId xmlns:p14="http://schemas.microsoft.com/office/powerpoint/2010/main" val="447029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624A5-215F-4696-8B3A-8DBC4E09DD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1941D-BF5F-40F5-85A0-FF64570DB7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93E5A-DC13-4ABA-B326-F98B362302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EFD370-A11A-4FE9-84FA-27A3339C4C8D}"/>
              </a:ext>
            </a:extLst>
          </p:cNvPr>
          <p:cNvSpPr>
            <a:spLocks noGrp="1"/>
          </p:cNvSpPr>
          <p:nvPr>
            <p:ph type="dt" sz="half" idx="10"/>
          </p:nvPr>
        </p:nvSpPr>
        <p:spPr/>
        <p:txBody>
          <a:bodyPr/>
          <a:lstStyle/>
          <a:p>
            <a:fld id="{25AA0308-7075-45E4-8EB9-7D6BB588E51E}" type="datetimeFigureOut">
              <a:rPr lang="en-US" smtClean="0"/>
              <a:t>5/19/2022</a:t>
            </a:fld>
            <a:endParaRPr lang="en-US"/>
          </a:p>
        </p:txBody>
      </p:sp>
      <p:sp>
        <p:nvSpPr>
          <p:cNvPr id="6" name="Footer Placeholder 5">
            <a:extLst>
              <a:ext uri="{FF2B5EF4-FFF2-40B4-BE49-F238E27FC236}">
                <a16:creationId xmlns:a16="http://schemas.microsoft.com/office/drawing/2014/main" id="{623A2A2E-76B3-4965-A0BD-B5E5711C9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60A2D-E333-4AE5-9CA2-1857ADD971D0}"/>
              </a:ext>
            </a:extLst>
          </p:cNvPr>
          <p:cNvSpPr>
            <a:spLocks noGrp="1"/>
          </p:cNvSpPr>
          <p:nvPr>
            <p:ph type="sldNum" sz="quarter" idx="12"/>
          </p:nvPr>
        </p:nvSpPr>
        <p:spPr/>
        <p:txBody>
          <a:bodyPr/>
          <a:lstStyle/>
          <a:p>
            <a:fld id="{4D8AF4C9-6212-4E1B-8362-2383CA1470C0}" type="slidenum">
              <a:rPr lang="en-US" smtClean="0"/>
              <a:t>‹#›</a:t>
            </a:fld>
            <a:endParaRPr lang="en-US"/>
          </a:p>
        </p:txBody>
      </p:sp>
    </p:spTree>
    <p:extLst>
      <p:ext uri="{BB962C8B-B14F-4D97-AF65-F5344CB8AC3E}">
        <p14:creationId xmlns:p14="http://schemas.microsoft.com/office/powerpoint/2010/main" val="1394827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E19B-0E86-48D6-BC0C-3A2AB02E9C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86FEDD-9588-4051-857A-EAF74F8942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4E79B0-9244-4984-88E7-A23FFDAC15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6B6D18-EF6E-44F5-915F-2A952396D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18CE9E-D984-45EC-8FD5-AFCA5A37B9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AD134-6102-4A5B-B1A6-9EA1D1B3A0ED}"/>
              </a:ext>
            </a:extLst>
          </p:cNvPr>
          <p:cNvSpPr>
            <a:spLocks noGrp="1"/>
          </p:cNvSpPr>
          <p:nvPr>
            <p:ph type="dt" sz="half" idx="10"/>
          </p:nvPr>
        </p:nvSpPr>
        <p:spPr/>
        <p:txBody>
          <a:bodyPr/>
          <a:lstStyle/>
          <a:p>
            <a:fld id="{25AA0308-7075-45E4-8EB9-7D6BB588E51E}" type="datetimeFigureOut">
              <a:rPr lang="en-US" smtClean="0"/>
              <a:t>5/19/2022</a:t>
            </a:fld>
            <a:endParaRPr lang="en-US"/>
          </a:p>
        </p:txBody>
      </p:sp>
      <p:sp>
        <p:nvSpPr>
          <p:cNvPr id="8" name="Footer Placeholder 7">
            <a:extLst>
              <a:ext uri="{FF2B5EF4-FFF2-40B4-BE49-F238E27FC236}">
                <a16:creationId xmlns:a16="http://schemas.microsoft.com/office/drawing/2014/main" id="{55833CDF-4DF8-4535-9CDB-A07A530C7C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F6FC6C-FC19-4F8C-B93D-EE8E11C3C707}"/>
              </a:ext>
            </a:extLst>
          </p:cNvPr>
          <p:cNvSpPr>
            <a:spLocks noGrp="1"/>
          </p:cNvSpPr>
          <p:nvPr>
            <p:ph type="sldNum" sz="quarter" idx="12"/>
          </p:nvPr>
        </p:nvSpPr>
        <p:spPr/>
        <p:txBody>
          <a:bodyPr/>
          <a:lstStyle/>
          <a:p>
            <a:fld id="{4D8AF4C9-6212-4E1B-8362-2383CA1470C0}" type="slidenum">
              <a:rPr lang="en-US" smtClean="0"/>
              <a:t>‹#›</a:t>
            </a:fld>
            <a:endParaRPr lang="en-US"/>
          </a:p>
        </p:txBody>
      </p:sp>
    </p:spTree>
    <p:extLst>
      <p:ext uri="{BB962C8B-B14F-4D97-AF65-F5344CB8AC3E}">
        <p14:creationId xmlns:p14="http://schemas.microsoft.com/office/powerpoint/2010/main" val="261465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AD180-3971-42D0-8A10-969D76BDA2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D3F5BB-D8A4-46AD-A4CB-6CDB1A2C8EFE}"/>
              </a:ext>
            </a:extLst>
          </p:cNvPr>
          <p:cNvSpPr>
            <a:spLocks noGrp="1"/>
          </p:cNvSpPr>
          <p:nvPr>
            <p:ph type="dt" sz="half" idx="10"/>
          </p:nvPr>
        </p:nvSpPr>
        <p:spPr/>
        <p:txBody>
          <a:bodyPr/>
          <a:lstStyle/>
          <a:p>
            <a:fld id="{25AA0308-7075-45E4-8EB9-7D6BB588E51E}" type="datetimeFigureOut">
              <a:rPr lang="en-US" smtClean="0"/>
              <a:t>5/19/2022</a:t>
            </a:fld>
            <a:endParaRPr lang="en-US"/>
          </a:p>
        </p:txBody>
      </p:sp>
      <p:sp>
        <p:nvSpPr>
          <p:cNvPr id="4" name="Footer Placeholder 3">
            <a:extLst>
              <a:ext uri="{FF2B5EF4-FFF2-40B4-BE49-F238E27FC236}">
                <a16:creationId xmlns:a16="http://schemas.microsoft.com/office/drawing/2014/main" id="{2939EF22-1AC2-4592-B8A3-C5CDEBAE93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0962FB-0077-4DF3-867D-C350EB66F0E8}"/>
              </a:ext>
            </a:extLst>
          </p:cNvPr>
          <p:cNvSpPr>
            <a:spLocks noGrp="1"/>
          </p:cNvSpPr>
          <p:nvPr>
            <p:ph type="sldNum" sz="quarter" idx="12"/>
          </p:nvPr>
        </p:nvSpPr>
        <p:spPr/>
        <p:txBody>
          <a:bodyPr/>
          <a:lstStyle/>
          <a:p>
            <a:fld id="{4D8AF4C9-6212-4E1B-8362-2383CA1470C0}" type="slidenum">
              <a:rPr lang="en-US" smtClean="0"/>
              <a:t>‹#›</a:t>
            </a:fld>
            <a:endParaRPr lang="en-US"/>
          </a:p>
        </p:txBody>
      </p:sp>
    </p:spTree>
    <p:extLst>
      <p:ext uri="{BB962C8B-B14F-4D97-AF65-F5344CB8AC3E}">
        <p14:creationId xmlns:p14="http://schemas.microsoft.com/office/powerpoint/2010/main" val="52658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D2179-0443-4F7B-991F-5EA6967491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C94A60-4BFE-461B-80B9-046631404D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9DE915-FA8C-4D0E-A1EC-C627C31625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19C1E-5F3D-4065-8A9B-B67790017653}"/>
              </a:ext>
            </a:extLst>
          </p:cNvPr>
          <p:cNvSpPr>
            <a:spLocks noGrp="1"/>
          </p:cNvSpPr>
          <p:nvPr>
            <p:ph type="dt" sz="half" idx="10"/>
          </p:nvPr>
        </p:nvSpPr>
        <p:spPr/>
        <p:txBody>
          <a:bodyPr/>
          <a:lstStyle/>
          <a:p>
            <a:fld id="{D42C1273-46A7-4F15-A41E-A5150CE1240B}" type="datetimeFigureOut">
              <a:rPr lang="en-US" smtClean="0"/>
              <a:t>5/19/2022</a:t>
            </a:fld>
            <a:endParaRPr lang="en-US"/>
          </a:p>
        </p:txBody>
      </p:sp>
      <p:sp>
        <p:nvSpPr>
          <p:cNvPr id="6" name="Footer Placeholder 5">
            <a:extLst>
              <a:ext uri="{FF2B5EF4-FFF2-40B4-BE49-F238E27FC236}">
                <a16:creationId xmlns:a16="http://schemas.microsoft.com/office/drawing/2014/main" id="{AC403349-B88F-4987-AC51-2549CDAEBE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F19E0-2BBF-4FB4-A26E-28B18997215C}"/>
              </a:ext>
            </a:extLst>
          </p:cNvPr>
          <p:cNvSpPr>
            <a:spLocks noGrp="1"/>
          </p:cNvSpPr>
          <p:nvPr>
            <p:ph type="sldNum" sz="quarter" idx="12"/>
          </p:nvPr>
        </p:nvSpPr>
        <p:spPr/>
        <p:txBody>
          <a:bodyPr/>
          <a:lstStyle/>
          <a:p>
            <a:fld id="{BEA8A62F-EE2E-4D24-84F5-DE1D50372CF8}" type="slidenum">
              <a:rPr lang="en-US" smtClean="0"/>
              <a:t>‹#›</a:t>
            </a:fld>
            <a:endParaRPr lang="en-US"/>
          </a:p>
        </p:txBody>
      </p:sp>
    </p:spTree>
    <p:extLst>
      <p:ext uri="{BB962C8B-B14F-4D97-AF65-F5344CB8AC3E}">
        <p14:creationId xmlns:p14="http://schemas.microsoft.com/office/powerpoint/2010/main" val="3291634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31D446-77C5-4E43-BDFC-A10358577621}"/>
              </a:ext>
            </a:extLst>
          </p:cNvPr>
          <p:cNvSpPr>
            <a:spLocks noGrp="1"/>
          </p:cNvSpPr>
          <p:nvPr>
            <p:ph type="dt" sz="half" idx="10"/>
          </p:nvPr>
        </p:nvSpPr>
        <p:spPr/>
        <p:txBody>
          <a:bodyPr/>
          <a:lstStyle/>
          <a:p>
            <a:fld id="{25AA0308-7075-45E4-8EB9-7D6BB588E51E}" type="datetimeFigureOut">
              <a:rPr lang="en-US" smtClean="0"/>
              <a:t>5/19/2022</a:t>
            </a:fld>
            <a:endParaRPr lang="en-US"/>
          </a:p>
        </p:txBody>
      </p:sp>
      <p:sp>
        <p:nvSpPr>
          <p:cNvPr id="3" name="Footer Placeholder 2">
            <a:extLst>
              <a:ext uri="{FF2B5EF4-FFF2-40B4-BE49-F238E27FC236}">
                <a16:creationId xmlns:a16="http://schemas.microsoft.com/office/drawing/2014/main" id="{A276155F-A808-43F1-A987-C99292F01F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57C913-7B9A-49D8-AFFB-06F1EFFB243B}"/>
              </a:ext>
            </a:extLst>
          </p:cNvPr>
          <p:cNvSpPr>
            <a:spLocks noGrp="1"/>
          </p:cNvSpPr>
          <p:nvPr>
            <p:ph type="sldNum" sz="quarter" idx="12"/>
          </p:nvPr>
        </p:nvSpPr>
        <p:spPr/>
        <p:txBody>
          <a:bodyPr/>
          <a:lstStyle/>
          <a:p>
            <a:fld id="{4D8AF4C9-6212-4E1B-8362-2383CA1470C0}" type="slidenum">
              <a:rPr lang="en-US" smtClean="0"/>
              <a:t>‹#›</a:t>
            </a:fld>
            <a:endParaRPr lang="en-US"/>
          </a:p>
        </p:txBody>
      </p:sp>
    </p:spTree>
    <p:extLst>
      <p:ext uri="{BB962C8B-B14F-4D97-AF65-F5344CB8AC3E}">
        <p14:creationId xmlns:p14="http://schemas.microsoft.com/office/powerpoint/2010/main" val="1146664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00E2-4686-472E-89D4-0E680BC01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0A90E2-43EF-4956-BD6D-FF5691B278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AEED08-7579-4027-BE12-7D9A0EC9FC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EA7296-0A7F-4D8E-B7EA-7104AB3EDE50}"/>
              </a:ext>
            </a:extLst>
          </p:cNvPr>
          <p:cNvSpPr>
            <a:spLocks noGrp="1"/>
          </p:cNvSpPr>
          <p:nvPr>
            <p:ph type="dt" sz="half" idx="10"/>
          </p:nvPr>
        </p:nvSpPr>
        <p:spPr/>
        <p:txBody>
          <a:bodyPr/>
          <a:lstStyle/>
          <a:p>
            <a:fld id="{25AA0308-7075-45E4-8EB9-7D6BB588E51E}" type="datetimeFigureOut">
              <a:rPr lang="en-US" smtClean="0"/>
              <a:t>5/19/2022</a:t>
            </a:fld>
            <a:endParaRPr lang="en-US"/>
          </a:p>
        </p:txBody>
      </p:sp>
      <p:sp>
        <p:nvSpPr>
          <p:cNvPr id="6" name="Footer Placeholder 5">
            <a:extLst>
              <a:ext uri="{FF2B5EF4-FFF2-40B4-BE49-F238E27FC236}">
                <a16:creationId xmlns:a16="http://schemas.microsoft.com/office/drawing/2014/main" id="{3183D161-9D09-4F1F-8DBE-131379D2F0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2DF6FA-0D92-4E4E-AD2A-8DBE69CBE704}"/>
              </a:ext>
            </a:extLst>
          </p:cNvPr>
          <p:cNvSpPr>
            <a:spLocks noGrp="1"/>
          </p:cNvSpPr>
          <p:nvPr>
            <p:ph type="sldNum" sz="quarter" idx="12"/>
          </p:nvPr>
        </p:nvSpPr>
        <p:spPr/>
        <p:txBody>
          <a:bodyPr/>
          <a:lstStyle/>
          <a:p>
            <a:fld id="{4D8AF4C9-6212-4E1B-8362-2383CA1470C0}" type="slidenum">
              <a:rPr lang="en-US" smtClean="0"/>
              <a:t>‹#›</a:t>
            </a:fld>
            <a:endParaRPr lang="en-US"/>
          </a:p>
        </p:txBody>
      </p:sp>
    </p:spTree>
    <p:extLst>
      <p:ext uri="{BB962C8B-B14F-4D97-AF65-F5344CB8AC3E}">
        <p14:creationId xmlns:p14="http://schemas.microsoft.com/office/powerpoint/2010/main" val="23804675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9C38A-E55F-457F-9464-F68836C72C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1335D2-352A-4B54-857A-006155C9A8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54241E-C2C4-48AD-8A11-157870A115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932A57-98F4-484D-8AD0-C0BE3C83EA64}"/>
              </a:ext>
            </a:extLst>
          </p:cNvPr>
          <p:cNvSpPr>
            <a:spLocks noGrp="1"/>
          </p:cNvSpPr>
          <p:nvPr>
            <p:ph type="dt" sz="half" idx="10"/>
          </p:nvPr>
        </p:nvSpPr>
        <p:spPr/>
        <p:txBody>
          <a:bodyPr/>
          <a:lstStyle/>
          <a:p>
            <a:fld id="{25AA0308-7075-45E4-8EB9-7D6BB588E51E}" type="datetimeFigureOut">
              <a:rPr lang="en-US" smtClean="0"/>
              <a:t>5/19/2022</a:t>
            </a:fld>
            <a:endParaRPr lang="en-US"/>
          </a:p>
        </p:txBody>
      </p:sp>
      <p:sp>
        <p:nvSpPr>
          <p:cNvPr id="6" name="Footer Placeholder 5">
            <a:extLst>
              <a:ext uri="{FF2B5EF4-FFF2-40B4-BE49-F238E27FC236}">
                <a16:creationId xmlns:a16="http://schemas.microsoft.com/office/drawing/2014/main" id="{89154A0D-3EFB-40BD-95B7-13B3ADDA07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B437D6-68EA-4096-80F8-1C832B57C926}"/>
              </a:ext>
            </a:extLst>
          </p:cNvPr>
          <p:cNvSpPr>
            <a:spLocks noGrp="1"/>
          </p:cNvSpPr>
          <p:nvPr>
            <p:ph type="sldNum" sz="quarter" idx="12"/>
          </p:nvPr>
        </p:nvSpPr>
        <p:spPr/>
        <p:txBody>
          <a:bodyPr/>
          <a:lstStyle/>
          <a:p>
            <a:fld id="{4D8AF4C9-6212-4E1B-8362-2383CA1470C0}" type="slidenum">
              <a:rPr lang="en-US" smtClean="0"/>
              <a:t>‹#›</a:t>
            </a:fld>
            <a:endParaRPr lang="en-US"/>
          </a:p>
        </p:txBody>
      </p:sp>
    </p:spTree>
    <p:extLst>
      <p:ext uri="{BB962C8B-B14F-4D97-AF65-F5344CB8AC3E}">
        <p14:creationId xmlns:p14="http://schemas.microsoft.com/office/powerpoint/2010/main" val="3693424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981D4-087D-4854-8448-9EC9ADD656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E1214F-6DBE-4EA0-B6E6-1C7057F347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A2F48-3A1F-48F1-A724-27BD9AFDB819}"/>
              </a:ext>
            </a:extLst>
          </p:cNvPr>
          <p:cNvSpPr>
            <a:spLocks noGrp="1"/>
          </p:cNvSpPr>
          <p:nvPr>
            <p:ph type="dt" sz="half" idx="10"/>
          </p:nvPr>
        </p:nvSpPr>
        <p:spPr/>
        <p:txBody>
          <a:bodyPr/>
          <a:lstStyle/>
          <a:p>
            <a:fld id="{25AA0308-7075-45E4-8EB9-7D6BB588E51E}" type="datetimeFigureOut">
              <a:rPr lang="en-US" smtClean="0"/>
              <a:t>5/19/2022</a:t>
            </a:fld>
            <a:endParaRPr lang="en-US"/>
          </a:p>
        </p:txBody>
      </p:sp>
      <p:sp>
        <p:nvSpPr>
          <p:cNvPr id="5" name="Footer Placeholder 4">
            <a:extLst>
              <a:ext uri="{FF2B5EF4-FFF2-40B4-BE49-F238E27FC236}">
                <a16:creationId xmlns:a16="http://schemas.microsoft.com/office/drawing/2014/main" id="{316CD12F-922D-4823-94BB-691D90BB6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1CFCE-D40B-4D4C-A106-DDDDA09120D1}"/>
              </a:ext>
            </a:extLst>
          </p:cNvPr>
          <p:cNvSpPr>
            <a:spLocks noGrp="1"/>
          </p:cNvSpPr>
          <p:nvPr>
            <p:ph type="sldNum" sz="quarter" idx="12"/>
          </p:nvPr>
        </p:nvSpPr>
        <p:spPr/>
        <p:txBody>
          <a:bodyPr/>
          <a:lstStyle/>
          <a:p>
            <a:fld id="{4D8AF4C9-6212-4E1B-8362-2383CA1470C0}" type="slidenum">
              <a:rPr lang="en-US" smtClean="0"/>
              <a:t>‹#›</a:t>
            </a:fld>
            <a:endParaRPr lang="en-US"/>
          </a:p>
        </p:txBody>
      </p:sp>
    </p:spTree>
    <p:extLst>
      <p:ext uri="{BB962C8B-B14F-4D97-AF65-F5344CB8AC3E}">
        <p14:creationId xmlns:p14="http://schemas.microsoft.com/office/powerpoint/2010/main" val="3725216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24A211-2C9A-40C6-9035-8BBE423AFD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820ADD-2FDF-4A8A-BC59-81852B510D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DD770-7C2E-4819-9003-C8FBC9B2ADD1}"/>
              </a:ext>
            </a:extLst>
          </p:cNvPr>
          <p:cNvSpPr>
            <a:spLocks noGrp="1"/>
          </p:cNvSpPr>
          <p:nvPr>
            <p:ph type="dt" sz="half" idx="10"/>
          </p:nvPr>
        </p:nvSpPr>
        <p:spPr/>
        <p:txBody>
          <a:bodyPr/>
          <a:lstStyle/>
          <a:p>
            <a:fld id="{25AA0308-7075-45E4-8EB9-7D6BB588E51E}" type="datetimeFigureOut">
              <a:rPr lang="en-US" smtClean="0"/>
              <a:t>5/19/2022</a:t>
            </a:fld>
            <a:endParaRPr lang="en-US"/>
          </a:p>
        </p:txBody>
      </p:sp>
      <p:sp>
        <p:nvSpPr>
          <p:cNvPr id="5" name="Footer Placeholder 4">
            <a:extLst>
              <a:ext uri="{FF2B5EF4-FFF2-40B4-BE49-F238E27FC236}">
                <a16:creationId xmlns:a16="http://schemas.microsoft.com/office/drawing/2014/main" id="{73B75599-7CDC-4D72-A44A-960B1023C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2C8E2-197B-4124-A190-87056B8F4729}"/>
              </a:ext>
            </a:extLst>
          </p:cNvPr>
          <p:cNvSpPr>
            <a:spLocks noGrp="1"/>
          </p:cNvSpPr>
          <p:nvPr>
            <p:ph type="sldNum" sz="quarter" idx="12"/>
          </p:nvPr>
        </p:nvSpPr>
        <p:spPr/>
        <p:txBody>
          <a:bodyPr/>
          <a:lstStyle/>
          <a:p>
            <a:fld id="{4D8AF4C9-6212-4E1B-8362-2383CA1470C0}" type="slidenum">
              <a:rPr lang="en-US" smtClean="0"/>
              <a:t>‹#›</a:t>
            </a:fld>
            <a:endParaRPr lang="en-US"/>
          </a:p>
        </p:txBody>
      </p:sp>
    </p:spTree>
    <p:extLst>
      <p:ext uri="{BB962C8B-B14F-4D97-AF65-F5344CB8AC3E}">
        <p14:creationId xmlns:p14="http://schemas.microsoft.com/office/powerpoint/2010/main" val="2729089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CD27-080F-4E0D-A674-4D76E5C654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0B7D4C-ED05-4F68-9DDE-A85CD4FE68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F2B09B-01F5-482A-8CB1-6D707562C0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098B84-F06A-46EB-AE8D-0E5CDC58C8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314D2-4095-4FE1-BEE6-E92D5DC665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FAC830-C1A1-4758-B41C-F6F811B8E7E2}"/>
              </a:ext>
            </a:extLst>
          </p:cNvPr>
          <p:cNvSpPr>
            <a:spLocks noGrp="1"/>
          </p:cNvSpPr>
          <p:nvPr>
            <p:ph type="dt" sz="half" idx="10"/>
          </p:nvPr>
        </p:nvSpPr>
        <p:spPr/>
        <p:txBody>
          <a:bodyPr/>
          <a:lstStyle/>
          <a:p>
            <a:fld id="{D42C1273-46A7-4F15-A41E-A5150CE1240B}" type="datetimeFigureOut">
              <a:rPr lang="en-US" smtClean="0"/>
              <a:t>5/19/2022</a:t>
            </a:fld>
            <a:endParaRPr lang="en-US"/>
          </a:p>
        </p:txBody>
      </p:sp>
      <p:sp>
        <p:nvSpPr>
          <p:cNvPr id="8" name="Footer Placeholder 7">
            <a:extLst>
              <a:ext uri="{FF2B5EF4-FFF2-40B4-BE49-F238E27FC236}">
                <a16:creationId xmlns:a16="http://schemas.microsoft.com/office/drawing/2014/main" id="{62841832-180C-4EB6-8521-74CCB79C6F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B2C344-839B-42FD-ABB1-85E407AE1460}"/>
              </a:ext>
            </a:extLst>
          </p:cNvPr>
          <p:cNvSpPr>
            <a:spLocks noGrp="1"/>
          </p:cNvSpPr>
          <p:nvPr>
            <p:ph type="sldNum" sz="quarter" idx="12"/>
          </p:nvPr>
        </p:nvSpPr>
        <p:spPr/>
        <p:txBody>
          <a:bodyPr/>
          <a:lstStyle/>
          <a:p>
            <a:fld id="{BEA8A62F-EE2E-4D24-84F5-DE1D50372CF8}" type="slidenum">
              <a:rPr lang="en-US" smtClean="0"/>
              <a:t>‹#›</a:t>
            </a:fld>
            <a:endParaRPr lang="en-US"/>
          </a:p>
        </p:txBody>
      </p:sp>
    </p:spTree>
    <p:extLst>
      <p:ext uri="{BB962C8B-B14F-4D97-AF65-F5344CB8AC3E}">
        <p14:creationId xmlns:p14="http://schemas.microsoft.com/office/powerpoint/2010/main" val="1015672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BA7C-072C-4F61-82BB-5EF4D8978E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8E161-4001-46A0-A91D-E7D97D7D7CBA}"/>
              </a:ext>
            </a:extLst>
          </p:cNvPr>
          <p:cNvSpPr>
            <a:spLocks noGrp="1"/>
          </p:cNvSpPr>
          <p:nvPr>
            <p:ph type="dt" sz="half" idx="10"/>
          </p:nvPr>
        </p:nvSpPr>
        <p:spPr/>
        <p:txBody>
          <a:bodyPr/>
          <a:lstStyle/>
          <a:p>
            <a:fld id="{D42C1273-46A7-4F15-A41E-A5150CE1240B}" type="datetimeFigureOut">
              <a:rPr lang="en-US" smtClean="0"/>
              <a:t>5/19/2022</a:t>
            </a:fld>
            <a:endParaRPr lang="en-US"/>
          </a:p>
        </p:txBody>
      </p:sp>
      <p:sp>
        <p:nvSpPr>
          <p:cNvPr id="4" name="Footer Placeholder 3">
            <a:extLst>
              <a:ext uri="{FF2B5EF4-FFF2-40B4-BE49-F238E27FC236}">
                <a16:creationId xmlns:a16="http://schemas.microsoft.com/office/drawing/2014/main" id="{1414E90F-5100-41E3-8378-F6BC2CB7CE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F5C9A4-EEA3-42AA-9BF7-93ED11C61DF1}"/>
              </a:ext>
            </a:extLst>
          </p:cNvPr>
          <p:cNvSpPr>
            <a:spLocks noGrp="1"/>
          </p:cNvSpPr>
          <p:nvPr>
            <p:ph type="sldNum" sz="quarter" idx="12"/>
          </p:nvPr>
        </p:nvSpPr>
        <p:spPr/>
        <p:txBody>
          <a:bodyPr/>
          <a:lstStyle/>
          <a:p>
            <a:fld id="{BEA8A62F-EE2E-4D24-84F5-DE1D50372CF8}" type="slidenum">
              <a:rPr lang="en-US" smtClean="0"/>
              <a:t>‹#›</a:t>
            </a:fld>
            <a:endParaRPr lang="en-US"/>
          </a:p>
        </p:txBody>
      </p:sp>
    </p:spTree>
    <p:extLst>
      <p:ext uri="{BB962C8B-B14F-4D97-AF65-F5344CB8AC3E}">
        <p14:creationId xmlns:p14="http://schemas.microsoft.com/office/powerpoint/2010/main" val="103114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A259BE-F22B-430F-833B-3CF8D3959FDA}"/>
              </a:ext>
            </a:extLst>
          </p:cNvPr>
          <p:cNvSpPr>
            <a:spLocks noGrp="1"/>
          </p:cNvSpPr>
          <p:nvPr>
            <p:ph type="dt" sz="half" idx="10"/>
          </p:nvPr>
        </p:nvSpPr>
        <p:spPr/>
        <p:txBody>
          <a:bodyPr/>
          <a:lstStyle/>
          <a:p>
            <a:fld id="{D42C1273-46A7-4F15-A41E-A5150CE1240B}" type="datetimeFigureOut">
              <a:rPr lang="en-US" smtClean="0"/>
              <a:t>5/19/2022</a:t>
            </a:fld>
            <a:endParaRPr lang="en-US"/>
          </a:p>
        </p:txBody>
      </p:sp>
      <p:sp>
        <p:nvSpPr>
          <p:cNvPr id="3" name="Footer Placeholder 2">
            <a:extLst>
              <a:ext uri="{FF2B5EF4-FFF2-40B4-BE49-F238E27FC236}">
                <a16:creationId xmlns:a16="http://schemas.microsoft.com/office/drawing/2014/main" id="{D6743257-64D1-48C3-8C24-48449FEA7A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232FF8-6447-49CB-9B54-B04A26F2EAFB}"/>
              </a:ext>
            </a:extLst>
          </p:cNvPr>
          <p:cNvSpPr>
            <a:spLocks noGrp="1"/>
          </p:cNvSpPr>
          <p:nvPr>
            <p:ph type="sldNum" sz="quarter" idx="12"/>
          </p:nvPr>
        </p:nvSpPr>
        <p:spPr/>
        <p:txBody>
          <a:bodyPr/>
          <a:lstStyle/>
          <a:p>
            <a:fld id="{BEA8A62F-EE2E-4D24-84F5-DE1D50372CF8}" type="slidenum">
              <a:rPr lang="en-US" smtClean="0"/>
              <a:t>‹#›</a:t>
            </a:fld>
            <a:endParaRPr lang="en-US"/>
          </a:p>
        </p:txBody>
      </p:sp>
    </p:spTree>
    <p:extLst>
      <p:ext uri="{BB962C8B-B14F-4D97-AF65-F5344CB8AC3E}">
        <p14:creationId xmlns:p14="http://schemas.microsoft.com/office/powerpoint/2010/main" val="1531475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47C8-45E1-423E-A2FA-C9E7384DA7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42A4E8-2561-40D1-9FFA-292BDDB5FB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0BE81C-7823-4DDA-A05B-520D52FCF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0E4B85-A8CB-4DB0-A7CF-DAE4208DD52A}"/>
              </a:ext>
            </a:extLst>
          </p:cNvPr>
          <p:cNvSpPr>
            <a:spLocks noGrp="1"/>
          </p:cNvSpPr>
          <p:nvPr>
            <p:ph type="dt" sz="half" idx="10"/>
          </p:nvPr>
        </p:nvSpPr>
        <p:spPr/>
        <p:txBody>
          <a:bodyPr/>
          <a:lstStyle/>
          <a:p>
            <a:fld id="{D42C1273-46A7-4F15-A41E-A5150CE1240B}" type="datetimeFigureOut">
              <a:rPr lang="en-US" smtClean="0"/>
              <a:t>5/19/2022</a:t>
            </a:fld>
            <a:endParaRPr lang="en-US"/>
          </a:p>
        </p:txBody>
      </p:sp>
      <p:sp>
        <p:nvSpPr>
          <p:cNvPr id="6" name="Footer Placeholder 5">
            <a:extLst>
              <a:ext uri="{FF2B5EF4-FFF2-40B4-BE49-F238E27FC236}">
                <a16:creationId xmlns:a16="http://schemas.microsoft.com/office/drawing/2014/main" id="{B1940D5E-741A-4EA1-A156-C2236173C7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DC8B0-5305-4CFB-AE94-7C31252B275C}"/>
              </a:ext>
            </a:extLst>
          </p:cNvPr>
          <p:cNvSpPr>
            <a:spLocks noGrp="1"/>
          </p:cNvSpPr>
          <p:nvPr>
            <p:ph type="sldNum" sz="quarter" idx="12"/>
          </p:nvPr>
        </p:nvSpPr>
        <p:spPr/>
        <p:txBody>
          <a:bodyPr/>
          <a:lstStyle/>
          <a:p>
            <a:fld id="{BEA8A62F-EE2E-4D24-84F5-DE1D50372CF8}" type="slidenum">
              <a:rPr lang="en-US" smtClean="0"/>
              <a:t>‹#›</a:t>
            </a:fld>
            <a:endParaRPr lang="en-US"/>
          </a:p>
        </p:txBody>
      </p:sp>
    </p:spTree>
    <p:extLst>
      <p:ext uri="{BB962C8B-B14F-4D97-AF65-F5344CB8AC3E}">
        <p14:creationId xmlns:p14="http://schemas.microsoft.com/office/powerpoint/2010/main" val="5665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ECC-91BD-4DDF-89AA-A18E6892D9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6E428F-E9EE-4C33-9A43-1DB76CA101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0C3008-DA44-4AB8-9BD5-7D62778EE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F9DE03-A8EF-49B6-8895-EC0FFBD35EFF}"/>
              </a:ext>
            </a:extLst>
          </p:cNvPr>
          <p:cNvSpPr>
            <a:spLocks noGrp="1"/>
          </p:cNvSpPr>
          <p:nvPr>
            <p:ph type="dt" sz="half" idx="10"/>
          </p:nvPr>
        </p:nvSpPr>
        <p:spPr/>
        <p:txBody>
          <a:bodyPr/>
          <a:lstStyle/>
          <a:p>
            <a:fld id="{D42C1273-46A7-4F15-A41E-A5150CE1240B}" type="datetimeFigureOut">
              <a:rPr lang="en-US" smtClean="0"/>
              <a:t>5/19/2022</a:t>
            </a:fld>
            <a:endParaRPr lang="en-US"/>
          </a:p>
        </p:txBody>
      </p:sp>
      <p:sp>
        <p:nvSpPr>
          <p:cNvPr id="6" name="Footer Placeholder 5">
            <a:extLst>
              <a:ext uri="{FF2B5EF4-FFF2-40B4-BE49-F238E27FC236}">
                <a16:creationId xmlns:a16="http://schemas.microsoft.com/office/drawing/2014/main" id="{D1AC261A-6559-4D29-B3B4-B28D9881D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9164E-F0BC-443D-9949-7D73B4F4ACB7}"/>
              </a:ext>
            </a:extLst>
          </p:cNvPr>
          <p:cNvSpPr>
            <a:spLocks noGrp="1"/>
          </p:cNvSpPr>
          <p:nvPr>
            <p:ph type="sldNum" sz="quarter" idx="12"/>
          </p:nvPr>
        </p:nvSpPr>
        <p:spPr/>
        <p:txBody>
          <a:bodyPr/>
          <a:lstStyle/>
          <a:p>
            <a:fld id="{BEA8A62F-EE2E-4D24-84F5-DE1D50372CF8}" type="slidenum">
              <a:rPr lang="en-US" smtClean="0"/>
              <a:t>‹#›</a:t>
            </a:fld>
            <a:endParaRPr lang="en-US"/>
          </a:p>
        </p:txBody>
      </p:sp>
    </p:spTree>
    <p:extLst>
      <p:ext uri="{BB962C8B-B14F-4D97-AF65-F5344CB8AC3E}">
        <p14:creationId xmlns:p14="http://schemas.microsoft.com/office/powerpoint/2010/main" val="3837692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E18B8B-3466-4717-B17A-A0B3574CA0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ADCC8B-0C27-4F16-8B95-E8A33AE8FB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3B4BF-236E-4304-863A-EBF9C6FEDC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C1273-46A7-4F15-A41E-A5150CE1240B}" type="datetimeFigureOut">
              <a:rPr lang="en-US" smtClean="0"/>
              <a:t>5/19/2022</a:t>
            </a:fld>
            <a:endParaRPr lang="en-US"/>
          </a:p>
        </p:txBody>
      </p:sp>
      <p:sp>
        <p:nvSpPr>
          <p:cNvPr id="5" name="Footer Placeholder 4">
            <a:extLst>
              <a:ext uri="{FF2B5EF4-FFF2-40B4-BE49-F238E27FC236}">
                <a16:creationId xmlns:a16="http://schemas.microsoft.com/office/drawing/2014/main" id="{08E4818D-CA03-451C-A80C-A9BEA571E0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7EF8C7-9B3B-46B2-B7C0-DE228C756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8A62F-EE2E-4D24-84F5-DE1D50372CF8}" type="slidenum">
              <a:rPr lang="en-US" smtClean="0"/>
              <a:t>‹#›</a:t>
            </a:fld>
            <a:endParaRPr lang="en-US"/>
          </a:p>
        </p:txBody>
      </p:sp>
    </p:spTree>
    <p:extLst>
      <p:ext uri="{BB962C8B-B14F-4D97-AF65-F5344CB8AC3E}">
        <p14:creationId xmlns:p14="http://schemas.microsoft.com/office/powerpoint/2010/main" val="3904147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68FCBD-5574-448F-A257-3342F77D0D3F}" type="datetimeFigureOut">
              <a:rPr lang="en-US" smtClean="0"/>
              <a:t>5/19/2022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4E9415-D0F1-4DC6-9CD6-B2D9561E78CD}" type="slidenum">
              <a:rPr lang="en-US" smtClean="0"/>
              <a:t>‹#›</a:t>
            </a:fld>
            <a:endParaRPr lang="en-US"/>
          </a:p>
        </p:txBody>
      </p:sp>
    </p:spTree>
    <p:extLst>
      <p:ext uri="{BB962C8B-B14F-4D97-AF65-F5344CB8AC3E}">
        <p14:creationId xmlns:p14="http://schemas.microsoft.com/office/powerpoint/2010/main" val="389765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5/19/2022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0892993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F592F1-B941-4C1A-B18D-D45BD76557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EA4CD6-FEF3-4CA1-8511-DDFA22D767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3836B-5F93-48C4-B819-30C0AB8C61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AA0308-7075-45E4-8EB9-7D6BB588E51E}" type="datetimeFigureOut">
              <a:rPr lang="en-US" smtClean="0"/>
              <a:t>5/19/2022</a:t>
            </a:fld>
            <a:endParaRPr lang="en-US"/>
          </a:p>
        </p:txBody>
      </p:sp>
      <p:sp>
        <p:nvSpPr>
          <p:cNvPr id="5" name="Footer Placeholder 4">
            <a:extLst>
              <a:ext uri="{FF2B5EF4-FFF2-40B4-BE49-F238E27FC236}">
                <a16:creationId xmlns:a16="http://schemas.microsoft.com/office/drawing/2014/main" id="{4D042C89-83A5-4B7B-9FD4-B3419BAF5B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5E6A0D-2FCA-4818-B4B1-8F48498F6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8AF4C9-6212-4E1B-8362-2383CA1470C0}" type="slidenum">
              <a:rPr lang="en-US" smtClean="0"/>
              <a:t>‹#›</a:t>
            </a:fld>
            <a:endParaRPr lang="en-US"/>
          </a:p>
        </p:txBody>
      </p:sp>
    </p:spTree>
    <p:extLst>
      <p:ext uri="{BB962C8B-B14F-4D97-AF65-F5344CB8AC3E}">
        <p14:creationId xmlns:p14="http://schemas.microsoft.com/office/powerpoint/2010/main" val="28417827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4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4.xml"/></Relationships>
</file>

<file path=ppt/slides/_rels/slide24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4.xml"/></Relationships>
</file>

<file path=ppt/slides/_rels/slide24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34.xml"/></Relationships>
</file>

<file path=ppt/slides/_rels/slide24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35.xml"/></Relationships>
</file>

<file path=ppt/slides/_rels/slide24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35.xml"/></Relationships>
</file>

<file path=ppt/slides/_rels/slide24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35.xml"/></Relationships>
</file>

<file path=ppt/slides/_rels/slide24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5.xml"/></Relationships>
</file>

<file path=ppt/slides/_rels/slide247.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35.xml"/></Relationships>
</file>

<file path=ppt/slides/_rels/slide24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35.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jpeg"/></Relationships>
</file>

<file path=ppt/slides/_rels/slide249.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35.xml"/><Relationship Id="rId6" Type="http://schemas.openxmlformats.org/officeDocument/2006/relationships/image" Target="../media/image57.jpeg"/><Relationship Id="rId5" Type="http://schemas.openxmlformats.org/officeDocument/2006/relationships/image" Target="../media/image219.jpeg"/><Relationship Id="rId4" Type="http://schemas.openxmlformats.org/officeDocument/2006/relationships/image" Target="../media/image218.jpeg"/></Relationships>
</file>

<file path=ppt/slides/_rels/slide251.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35.xml"/></Relationships>
</file>

<file path=ppt/slides/_rels/slide252.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35.xml"/></Relationships>
</file>

<file path=ppt/slides/_rels/slide253.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35.xml"/></Relationships>
</file>

<file path=ppt/slides/_rels/slide254.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35.xml"/></Relationships>
</file>

<file path=ppt/slides/_rels/slide255.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35.xml"/></Relationships>
</file>

<file path=ppt/slides/_rels/slide25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35.xml"/></Relationships>
</file>

<file path=ppt/slides/_rels/slide257.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5.xml"/></Relationships>
</file>

<file path=ppt/slides/_rels/slide282.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4.xml"/></Relationships>
</file>

<file path=ppt/slides/_rels/slide295.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2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7.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4.xml"/></Relationships>
</file>

<file path=ppt/slides/_rels/slide298.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24.xml"/></Relationships>
</file>

<file path=ppt/slides/_rels/slide299.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4.xml"/></Relationships>
</file>

<file path=ppt/slides/_rels/slide301.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24.xml"/></Relationships>
</file>

<file path=ppt/slides/_rels/slide302.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4.xml"/></Relationships>
</file>

<file path=ppt/slides/_rels/slide303.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24.xml"/></Relationships>
</file>

<file path=ppt/slides/_rels/slide304.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oad Poster | Zazzle.com | Sunset road, Sunset wallpaper, Sunset">
            <a:extLst>
              <a:ext uri="{FF2B5EF4-FFF2-40B4-BE49-F238E27FC236}">
                <a16:creationId xmlns:a16="http://schemas.microsoft.com/office/drawing/2014/main" id="{DF5E4642-6E9E-44DB-96D1-3C73C9E2474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40"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1"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FCA6550E-EA0C-4620-9D45-DD98EE178D0D}"/>
              </a:ext>
            </a:extLst>
          </p:cNvPr>
          <p:cNvSpPr txBox="1"/>
          <p:nvPr/>
        </p:nvSpPr>
        <p:spPr>
          <a:xfrm>
            <a:off x="576242" y="2053338"/>
            <a:ext cx="3542064" cy="4271229"/>
          </a:xfrm>
          <a:prstGeom prst="rect">
            <a:avLst/>
          </a:prstGeom>
        </p:spPr>
        <p:txBody>
          <a:bodyPr vert="horz" lIns="91440" tIns="45720" rIns="91440" bIns="45720" rtlCol="0" anchor="t">
            <a:noAutofit/>
          </a:bodyPr>
          <a:lstStyle/>
          <a:p>
            <a:pPr algn="ctr">
              <a:lnSpc>
                <a:spcPct val="90000"/>
              </a:lnSpc>
              <a:spcAft>
                <a:spcPts val="600"/>
              </a:spcAft>
            </a:pPr>
            <a:r>
              <a:rPr lang="en-US" sz="5200" dirty="0">
                <a:solidFill>
                  <a:schemeClr val="bg1"/>
                </a:solidFill>
              </a:rPr>
              <a:t>Is it bad to be narrow in your views on religion and eternal life?</a:t>
            </a:r>
          </a:p>
        </p:txBody>
      </p:sp>
    </p:spTree>
    <p:extLst>
      <p:ext uri="{BB962C8B-B14F-4D97-AF65-F5344CB8AC3E}">
        <p14:creationId xmlns:p14="http://schemas.microsoft.com/office/powerpoint/2010/main" val="1266771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est 100+ Question Pictures [HD] | Download Free Images &amp;amp;amp; Stock Photos on  Unsplash">
            <a:extLst>
              <a:ext uri="{FF2B5EF4-FFF2-40B4-BE49-F238E27FC236}">
                <a16:creationId xmlns:a16="http://schemas.microsoft.com/office/drawing/2014/main" id="{572A5D40-FE08-41F7-A00F-97CE19AD2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1594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BGRectangle">
            <a:extLst>
              <a:ext uri="{FF2B5EF4-FFF2-40B4-BE49-F238E27FC236}">
                <a16:creationId xmlns:a16="http://schemas.microsoft.com/office/drawing/2014/main" id="{9CC67894-1D18-43E0-B8E1-ECF37EB0D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A13E3398-4840-4DA1-B674-51AE569B2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The Resurrection of Jesus Christ: Infallible Proofs | Answers in Genesis">
            <a:extLst>
              <a:ext uri="{FF2B5EF4-FFF2-40B4-BE49-F238E27FC236}">
                <a16:creationId xmlns:a16="http://schemas.microsoft.com/office/drawing/2014/main" id="{0B8599C6-4B04-4C16-9461-BC3221BAA9D9}"/>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7111" r="-1" b="-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141" name="!!Line">
            <a:extLst>
              <a:ext uri="{FF2B5EF4-FFF2-40B4-BE49-F238E27FC236}">
                <a16:creationId xmlns:a16="http://schemas.microsoft.com/office/drawing/2014/main" id="{83306AB0-8BF5-43D5-B5E2-C53EA078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826324"/>
            <a:ext cx="27432"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AC787A-905B-41FB-8693-A5292B334842}"/>
              </a:ext>
            </a:extLst>
          </p:cNvPr>
          <p:cNvSpPr txBox="1"/>
          <p:nvPr/>
        </p:nvSpPr>
        <p:spPr>
          <a:xfrm>
            <a:off x="1019476" y="670918"/>
            <a:ext cx="10410524" cy="4126782"/>
          </a:xfrm>
          <a:prstGeom prst="rect">
            <a:avLst/>
          </a:prstGeom>
        </p:spPr>
        <p:txBody>
          <a:bodyPr vert="horz" lIns="91440" tIns="45720" rIns="91440" bIns="45720" rtlCol="0">
            <a:normAutofit/>
          </a:bodyPr>
          <a:lstStyle/>
          <a:p>
            <a:pPr>
              <a:lnSpc>
                <a:spcPct val="90000"/>
              </a:lnSpc>
              <a:spcBef>
                <a:spcPct val="0"/>
              </a:spcBef>
              <a:spcAft>
                <a:spcPts val="600"/>
              </a:spcAft>
            </a:pPr>
            <a:r>
              <a:rPr lang="en-US" sz="5400" b="1" dirty="0">
                <a:solidFill>
                  <a:srgbClr val="FFFFFF"/>
                </a:solidFill>
              </a:rPr>
              <a:t>Doesn’t Account for the Historical Resurrection of Jesus, why did He come back with a body?</a:t>
            </a:r>
          </a:p>
        </p:txBody>
      </p:sp>
    </p:spTree>
    <p:extLst>
      <p:ext uri="{BB962C8B-B14F-4D97-AF65-F5344CB8AC3E}">
        <p14:creationId xmlns:p14="http://schemas.microsoft.com/office/powerpoint/2010/main" val="41413211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Am I a Mystic? 10 Telltale Signs You Might Be a Mystic | Gaia">
            <a:extLst>
              <a:ext uri="{FF2B5EF4-FFF2-40B4-BE49-F238E27FC236}">
                <a16:creationId xmlns:a16="http://schemas.microsoft.com/office/drawing/2014/main" id="{7DF8A195-0F61-4077-9B6E-4E0732F2716B}"/>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1" r="-3" b="-3"/>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AC787A-905B-41FB-8693-A5292B334842}"/>
              </a:ext>
            </a:extLst>
          </p:cNvPr>
          <p:cNvSpPr txBox="1"/>
          <p:nvPr/>
        </p:nvSpPr>
        <p:spPr>
          <a:xfrm>
            <a:off x="1524000" y="447473"/>
            <a:ext cx="9144000" cy="260701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600" b="1" dirty="0">
                <a:solidFill>
                  <a:srgbClr val="FFFFFF"/>
                </a:solidFill>
                <a:latin typeface="+mj-lt"/>
                <a:ea typeface="+mj-ea"/>
                <a:cs typeface="+mj-cs"/>
              </a:rPr>
              <a:t>The idea you can pray to your ancestors or speak with them once they’re dead is unbiblical </a:t>
            </a:r>
          </a:p>
        </p:txBody>
      </p:sp>
    </p:spTree>
    <p:extLst>
      <p:ext uri="{BB962C8B-B14F-4D97-AF65-F5344CB8AC3E}">
        <p14:creationId xmlns:p14="http://schemas.microsoft.com/office/powerpoint/2010/main" val="3303465773"/>
      </p:ext>
    </p:extLst>
  </p:cSld>
  <p:clrMapOvr>
    <a:overrideClrMapping bg1="dk1" tx1="lt1" bg2="dk2" tx2="lt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Heaven And Hell Religious Choice Stock Photo - Download Image Now - iStock">
            <a:extLst>
              <a:ext uri="{FF2B5EF4-FFF2-40B4-BE49-F238E27FC236}">
                <a16:creationId xmlns:a16="http://schemas.microsoft.com/office/drawing/2014/main" id="{45D1BC8D-882F-4DFE-9B18-F6B59975D2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96" r="-1"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6AC787A-905B-41FB-8693-A5292B334842}"/>
              </a:ext>
            </a:extLst>
          </p:cNvPr>
          <p:cNvSpPr txBox="1"/>
          <p:nvPr/>
        </p:nvSpPr>
        <p:spPr>
          <a:xfrm>
            <a:off x="477981" y="625683"/>
            <a:ext cx="5047330" cy="370081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600" b="1" dirty="0">
                <a:latin typeface="+mj-lt"/>
                <a:ea typeface="+mj-ea"/>
                <a:cs typeface="+mj-cs"/>
              </a:rPr>
              <a:t>Jesus and the Bible speaks of heaven and hell as real places after death… not states of mind</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666059"/>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A Biblical Response - Operation Light Force">
            <a:extLst>
              <a:ext uri="{FF2B5EF4-FFF2-40B4-BE49-F238E27FC236}">
                <a16:creationId xmlns:a16="http://schemas.microsoft.com/office/drawing/2014/main" id="{398DDF91-6883-4182-A643-9F44B6BC64F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663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E6F996-0F3D-4257-9924-945E14353B67}"/>
              </a:ext>
            </a:extLst>
          </p:cNvPr>
          <p:cNvSpPr txBox="1"/>
          <p:nvPr/>
        </p:nvSpPr>
        <p:spPr>
          <a:xfrm>
            <a:off x="838200" y="2004446"/>
            <a:ext cx="10515600" cy="4176897"/>
          </a:xfrm>
          <a:prstGeom prst="rect">
            <a:avLst/>
          </a:prstGeom>
        </p:spPr>
        <p:txBody>
          <a:bodyPr vert="horz" lIns="91440" tIns="45720" rIns="91440" bIns="45720" rtlCol="0">
            <a:normAutofit/>
          </a:bodyPr>
          <a:lstStyle/>
          <a:p>
            <a:pPr>
              <a:lnSpc>
                <a:spcPct val="90000"/>
              </a:lnSpc>
              <a:spcAft>
                <a:spcPts val="600"/>
              </a:spcAft>
            </a:pPr>
            <a:r>
              <a:rPr lang="en-US" sz="4500" b="0" i="0" dirty="0">
                <a:solidFill>
                  <a:srgbClr val="FFFFFF"/>
                </a:solidFill>
                <a:effectLst/>
              </a:rPr>
              <a:t>Matthew 25:46: “And these will go away into eternal punishment, but the righteous into eternal life.”</a:t>
            </a:r>
          </a:p>
        </p:txBody>
      </p:sp>
    </p:spTree>
    <p:extLst>
      <p:ext uri="{BB962C8B-B14F-4D97-AF65-F5344CB8AC3E}">
        <p14:creationId xmlns:p14="http://schemas.microsoft.com/office/powerpoint/2010/main" val="3815184204"/>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35 Miracles of Jesus Christ- A detailed list with Bible Verses -  BuffaloChristian Blog">
            <a:extLst>
              <a:ext uri="{FF2B5EF4-FFF2-40B4-BE49-F238E27FC236}">
                <a16:creationId xmlns:a16="http://schemas.microsoft.com/office/drawing/2014/main" id="{E08D0438-B37F-4676-8966-157E9C4331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584" r="8614"/>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69"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6AC787A-905B-41FB-8693-A5292B334842}"/>
              </a:ext>
            </a:extLst>
          </p:cNvPr>
          <p:cNvSpPr txBox="1"/>
          <p:nvPr/>
        </p:nvSpPr>
        <p:spPr>
          <a:xfrm>
            <a:off x="219727" y="305301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latin typeface="+mj-lt"/>
                <a:ea typeface="+mj-ea"/>
                <a:cs typeface="+mj-cs"/>
              </a:rPr>
              <a:t>Confucius doesn’t predict the future or do miracles etc. to prove his authenticity like the Bible and Jesus</a:t>
            </a:r>
          </a:p>
        </p:txBody>
      </p:sp>
      <p:sp>
        <p:nvSpPr>
          <p:cNvPr id="11270"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670578"/>
      </p:ext>
    </p:extLst>
  </p:cSld>
  <p:clrMapOvr>
    <a:overrideClrMapping bg1="dk1" tx1="lt1" bg2="dk2"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Grave of Confucius, a photo from Shandong, East | TrekEarth">
            <a:extLst>
              <a:ext uri="{FF2B5EF4-FFF2-40B4-BE49-F238E27FC236}">
                <a16:creationId xmlns:a16="http://schemas.microsoft.com/office/drawing/2014/main" id="{9441625F-5C52-431F-A9AB-C28E5E1187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90" b="1080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6AC787A-905B-41FB-8693-A5292B334842}"/>
              </a:ext>
            </a:extLst>
          </p:cNvPr>
          <p:cNvSpPr txBox="1"/>
          <p:nvPr/>
        </p:nvSpPr>
        <p:spPr>
          <a:xfrm>
            <a:off x="335604" y="5320142"/>
            <a:ext cx="11520791"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500" b="1" dirty="0">
                <a:solidFill>
                  <a:schemeClr val="tx1">
                    <a:lumMod val="85000"/>
                    <a:lumOff val="15000"/>
                  </a:schemeClr>
                </a:solidFill>
                <a:latin typeface="+mj-lt"/>
                <a:ea typeface="+mj-ea"/>
                <a:cs typeface="+mj-cs"/>
              </a:rPr>
              <a:t>Confucius is dead, how do you know what he said was accurate?</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2446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The Crucifixion of Jesus - Facts About His Death on the Cross">
            <a:extLst>
              <a:ext uri="{FF2B5EF4-FFF2-40B4-BE49-F238E27FC236}">
                <a16:creationId xmlns:a16="http://schemas.microsoft.com/office/drawing/2014/main" id="{2CE21E0D-0748-4968-9445-A2A2E751CA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11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A3A3CD5-81BF-46B3-B123-B49A8177A25C}"/>
              </a:ext>
            </a:extLst>
          </p:cNvPr>
          <p:cNvSpPr txBox="1"/>
          <p:nvPr/>
        </p:nvSpPr>
        <p:spPr>
          <a:xfrm>
            <a:off x="523875" y="42595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500" b="1" dirty="0">
                <a:solidFill>
                  <a:schemeClr val="tx1">
                    <a:lumMod val="85000"/>
                    <a:lumOff val="15000"/>
                  </a:schemeClr>
                </a:solidFill>
                <a:latin typeface="+mj-lt"/>
                <a:ea typeface="+mj-ea"/>
                <a:cs typeface="+mj-cs"/>
              </a:rPr>
              <a:t>The Core Message is Radically Different</a:t>
            </a:r>
          </a:p>
        </p:txBody>
      </p:sp>
      <p:cxnSp>
        <p:nvCxnSpPr>
          <p:cNvPr id="76" name="Straight Connector 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0659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1630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aoism | National Geographic Society">
            <a:extLst>
              <a:ext uri="{FF2B5EF4-FFF2-40B4-BE49-F238E27FC236}">
                <a16:creationId xmlns:a16="http://schemas.microsoft.com/office/drawing/2014/main" id="{380AA5F4-BEE7-40C8-AD51-700F757F6B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73D9EE2D-A974-4E98-B772-13D9CA67860D}"/>
              </a:ext>
            </a:extLst>
          </p:cNvPr>
          <p:cNvSpPr txBox="1"/>
          <p:nvPr/>
        </p:nvSpPr>
        <p:spPr>
          <a:xfrm>
            <a:off x="286771" y="4486583"/>
            <a:ext cx="9946726" cy="133682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8500" b="1" dirty="0">
                <a:solidFill>
                  <a:srgbClr val="FFFFFF"/>
                </a:solidFill>
                <a:latin typeface="+mj-lt"/>
                <a:ea typeface="+mj-ea"/>
                <a:cs typeface="+mj-cs"/>
              </a:rPr>
              <a:t>The Religion of Taoism</a:t>
            </a:r>
          </a:p>
        </p:txBody>
      </p:sp>
    </p:spTree>
    <p:extLst>
      <p:ext uri="{BB962C8B-B14F-4D97-AF65-F5344CB8AC3E}">
        <p14:creationId xmlns:p14="http://schemas.microsoft.com/office/powerpoint/2010/main" val="7100094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aoism: Finding Balance | Asian Inspirations">
            <a:extLst>
              <a:ext uri="{FF2B5EF4-FFF2-40B4-BE49-F238E27FC236}">
                <a16:creationId xmlns:a16="http://schemas.microsoft.com/office/drawing/2014/main" id="{BFADE476-C4C4-41A5-8D4B-E74EC14D4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0" r="1"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25ACF9B-4E68-4C22-9C66-E0E711B095F2}"/>
              </a:ext>
            </a:extLst>
          </p:cNvPr>
          <p:cNvSpPr txBox="1"/>
          <p:nvPr/>
        </p:nvSpPr>
        <p:spPr>
          <a:xfrm>
            <a:off x="1076092" y="590026"/>
            <a:ext cx="3874685" cy="5984061"/>
          </a:xfrm>
          <a:prstGeom prst="rect">
            <a:avLst/>
          </a:prstGeom>
        </p:spPr>
        <p:txBody>
          <a:bodyPr vert="horz" lIns="91440" tIns="45720" rIns="91440" bIns="45720" rtlCol="0" anchor="ctr">
            <a:normAutofit/>
          </a:bodyPr>
          <a:lstStyle/>
          <a:p>
            <a:pPr algn="ctr">
              <a:lnSpc>
                <a:spcPct val="90000"/>
              </a:lnSpc>
              <a:spcAft>
                <a:spcPts val="600"/>
              </a:spcAft>
            </a:pPr>
            <a:r>
              <a:rPr lang="en-US" sz="3500" dirty="0">
                <a:solidFill>
                  <a:schemeClr val="bg1"/>
                </a:solidFill>
              </a:rPr>
              <a:t>One Chinese Scholar Wrote: “No one can hope to understand Chinese philosophy, religion, government, art, medicine, or even cooking – without a real appreciation of the profound philosophy taught in the Tao Te Ching”</a:t>
            </a:r>
          </a:p>
        </p:txBody>
      </p:sp>
    </p:spTree>
    <p:extLst>
      <p:ext uri="{BB962C8B-B14F-4D97-AF65-F5344CB8AC3E}">
        <p14:creationId xmlns:p14="http://schemas.microsoft.com/office/powerpoint/2010/main" val="2813911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ell the Truth Day (July 7th) – Days Of The Year">
            <a:extLst>
              <a:ext uri="{FF2B5EF4-FFF2-40B4-BE49-F238E27FC236}">
                <a16:creationId xmlns:a16="http://schemas.microsoft.com/office/drawing/2014/main" id="{22026797-D8EF-4E1F-80F8-DBA612F06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4313"/>
            <a:ext cx="11430000" cy="642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2653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What is the significance and influence of the ritual music system that  clarifies the scope of music on the development of Chinese music? - iNEWS">
            <a:extLst>
              <a:ext uri="{FF2B5EF4-FFF2-40B4-BE49-F238E27FC236}">
                <a16:creationId xmlns:a16="http://schemas.microsoft.com/office/drawing/2014/main" id="{EC56947B-7818-4D75-87CC-886C388CC638}"/>
              </a:ext>
            </a:extLst>
          </p:cNvPr>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1604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3" name="TextBox 2">
            <a:extLst>
              <a:ext uri="{FF2B5EF4-FFF2-40B4-BE49-F238E27FC236}">
                <a16:creationId xmlns:a16="http://schemas.microsoft.com/office/drawing/2014/main" id="{10D480F7-F366-4BAB-9822-FD7AB7E0F78B}"/>
              </a:ext>
            </a:extLst>
          </p:cNvPr>
          <p:cNvSpPr txBox="1"/>
          <p:nvPr/>
        </p:nvSpPr>
        <p:spPr>
          <a:xfrm>
            <a:off x="1769531" y="2000404"/>
            <a:ext cx="8652938" cy="285719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400" dirty="0">
                <a:latin typeface="+mj-lt"/>
                <a:ea typeface="+mj-ea"/>
                <a:cs typeface="+mj-cs"/>
              </a:rPr>
              <a:t>The History Begins at the Ritual Music Culture, same as Confucianism</a:t>
            </a:r>
          </a:p>
        </p:txBody>
      </p:sp>
      <p:sp>
        <p:nvSpPr>
          <p:cNvPr id="139" name="Rectangle 138">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1827862256"/>
      </p:ext>
    </p:extLst>
  </p:cSld>
  <p:clrMapOvr>
    <a:overrideClrMapping bg1="dk1" tx1="lt1" bg2="dk2"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olourful Music Wave Images – Browse 67,235 Stock Photos, Vectors, and  Video | Adobe Stock">
            <a:extLst>
              <a:ext uri="{FF2B5EF4-FFF2-40B4-BE49-F238E27FC236}">
                <a16:creationId xmlns:a16="http://schemas.microsoft.com/office/drawing/2014/main" id="{A8D39F51-B3AD-4B58-B473-E61251ED11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81" b="655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100" name="Rectangle 134">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687C0F-4AE5-4618-AC8A-8FEFFA12FC52}"/>
              </a:ext>
            </a:extLst>
          </p:cNvPr>
          <p:cNvSpPr txBox="1"/>
          <p:nvPr/>
        </p:nvSpPr>
        <p:spPr>
          <a:xfrm>
            <a:off x="7758161" y="544830"/>
            <a:ext cx="3800111" cy="5449434"/>
          </a:xfrm>
          <a:prstGeom prst="rect">
            <a:avLst/>
          </a:prstGeom>
        </p:spPr>
        <p:txBody>
          <a:bodyPr vert="horz" lIns="91440" tIns="45720" rIns="91440" bIns="45720" rtlCol="0">
            <a:noAutofit/>
          </a:bodyPr>
          <a:lstStyle/>
          <a:p>
            <a:pPr algn="ctr">
              <a:lnSpc>
                <a:spcPct val="90000"/>
              </a:lnSpc>
              <a:spcBef>
                <a:spcPct val="0"/>
              </a:spcBef>
              <a:spcAft>
                <a:spcPts val="600"/>
              </a:spcAft>
            </a:pPr>
            <a:r>
              <a:rPr lang="en-US" sz="4800" dirty="0"/>
              <a:t>Legend claims their society functions in unison with peace and harmony until the feudal divisions</a:t>
            </a:r>
          </a:p>
        </p:txBody>
      </p:sp>
    </p:spTree>
    <p:extLst>
      <p:ext uri="{BB962C8B-B14F-4D97-AF65-F5344CB8AC3E}">
        <p14:creationId xmlns:p14="http://schemas.microsoft.com/office/powerpoint/2010/main" val="894859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onfucianism | Meaning, History, Beliefs, &amp; Facts | Britannica">
            <a:extLst>
              <a:ext uri="{FF2B5EF4-FFF2-40B4-BE49-F238E27FC236}">
                <a16:creationId xmlns:a16="http://schemas.microsoft.com/office/drawing/2014/main" id="{FE11B119-4338-4D4C-A861-6B032FCA56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19011" b="438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EE0EB30-25EE-445B-A523-FE529A58C2CB}"/>
              </a:ext>
            </a:extLst>
          </p:cNvPr>
          <p:cNvSpPr txBox="1"/>
          <p:nvPr/>
        </p:nvSpPr>
        <p:spPr>
          <a:xfrm>
            <a:off x="404553" y="4017522"/>
            <a:ext cx="9078562" cy="1462005"/>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5100" dirty="0">
                <a:latin typeface="+mj-lt"/>
                <a:ea typeface="+mj-ea"/>
                <a:cs typeface="+mj-cs"/>
              </a:rPr>
              <a:t>Many tried to revive this culture, Confucius being the most famous</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844385"/>
      </p:ext>
    </p:extLst>
  </p:cSld>
  <p:clrMapOvr>
    <a:overrideClrMapping bg1="dk1" tx1="lt1" bg2="dk2"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Lao-tzu, on All-Around Mastery">
            <a:extLst>
              <a:ext uri="{FF2B5EF4-FFF2-40B4-BE49-F238E27FC236}">
                <a16:creationId xmlns:a16="http://schemas.microsoft.com/office/drawing/2014/main" id="{B54EA01B-C0DB-4917-B09C-78C78C7594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95" b="38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48"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9E83F2-37E9-4611-BE64-CBFD84171886}"/>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dirty="0">
                <a:solidFill>
                  <a:schemeClr val="tx1">
                    <a:lumMod val="85000"/>
                    <a:lumOff val="15000"/>
                  </a:schemeClr>
                </a:solidFill>
                <a:latin typeface="+mj-lt"/>
                <a:ea typeface="+mj-ea"/>
                <a:cs typeface="+mj-cs"/>
              </a:rPr>
              <a:t>Another Man Lived at the Same Time, Lao Tzu</a:t>
            </a:r>
          </a:p>
        </p:txBody>
      </p:sp>
      <p:cxnSp>
        <p:nvCxnSpPr>
          <p:cNvPr id="6149"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0"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9945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Confucius went to ask Lao Tzu three times and asked what is the real &quot;Tao&quot;?Lao  Tzu said the last five words - iNEWS">
            <a:extLst>
              <a:ext uri="{FF2B5EF4-FFF2-40B4-BE49-F238E27FC236}">
                <a16:creationId xmlns:a16="http://schemas.microsoft.com/office/drawing/2014/main" id="{D198AE34-11F7-412D-97E3-DF0524B34D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777"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8AD0FAE-5DEA-4CDD-A8E4-E1E13D6CD395}"/>
              </a:ext>
            </a:extLst>
          </p:cNvPr>
          <p:cNvSpPr txBox="1"/>
          <p:nvPr/>
        </p:nvSpPr>
        <p:spPr>
          <a:xfrm>
            <a:off x="1771649" y="5181600"/>
            <a:ext cx="8867012" cy="774934"/>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100" dirty="0">
                <a:solidFill>
                  <a:srgbClr val="FFFFFF"/>
                </a:solidFill>
                <a:latin typeface="+mj-lt"/>
                <a:ea typeface="+mj-ea"/>
                <a:cs typeface="+mj-cs"/>
              </a:rPr>
              <a:t>They had disagreements on how people should live</a:t>
            </a:r>
          </a:p>
        </p:txBody>
      </p:sp>
    </p:spTree>
    <p:extLst>
      <p:ext uri="{BB962C8B-B14F-4D97-AF65-F5344CB8AC3E}">
        <p14:creationId xmlns:p14="http://schemas.microsoft.com/office/powerpoint/2010/main" val="31896022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What Is the Holy Book of the Confucianists?">
            <a:extLst>
              <a:ext uri="{FF2B5EF4-FFF2-40B4-BE49-F238E27FC236}">
                <a16:creationId xmlns:a16="http://schemas.microsoft.com/office/drawing/2014/main" id="{44115DEB-F370-4237-8FFB-5C9C3455AA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42" t="29950" r="3449"/>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AC5BFE0-5BB9-4C4C-B850-3A71E21CC71A}"/>
              </a:ext>
            </a:extLst>
          </p:cNvPr>
          <p:cNvSpPr txBox="1"/>
          <p:nvPr/>
        </p:nvSpPr>
        <p:spPr>
          <a:xfrm>
            <a:off x="404553" y="3822970"/>
            <a:ext cx="9078562" cy="165655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1" dirty="0">
                <a:latin typeface="+mj-lt"/>
                <a:ea typeface="+mj-ea"/>
                <a:cs typeface="+mj-cs"/>
              </a:rPr>
              <a:t>Confucius Believed External Laws Were Necessary, Lao Tzu Did Not</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150710"/>
      </p:ext>
    </p:extLst>
  </p:cSld>
  <p:clrMapOvr>
    <a:overrideClrMapping bg1="dk1" tx1="lt1" bg2="dk2" tx2="lt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aoism: Finding Balance | Asian Inspirations">
            <a:extLst>
              <a:ext uri="{FF2B5EF4-FFF2-40B4-BE49-F238E27FC236}">
                <a16:creationId xmlns:a16="http://schemas.microsoft.com/office/drawing/2014/main" id="{BFADE476-C4C4-41A5-8D4B-E74EC14D4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0" r="1" b="1"/>
          <a:stretch/>
        </p:blipFill>
        <p:spPr bwMode="auto">
          <a:xfrm>
            <a:off x="600623"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25ACF9B-4E68-4C22-9C66-E0E711B095F2}"/>
              </a:ext>
            </a:extLst>
          </p:cNvPr>
          <p:cNvSpPr txBox="1"/>
          <p:nvPr/>
        </p:nvSpPr>
        <p:spPr>
          <a:xfrm>
            <a:off x="876374" y="241953"/>
            <a:ext cx="4274121" cy="5984061"/>
          </a:xfrm>
          <a:prstGeom prst="rect">
            <a:avLst/>
          </a:prstGeom>
        </p:spPr>
        <p:txBody>
          <a:bodyPr vert="horz" lIns="91440" tIns="45720" rIns="91440" bIns="45720" rtlCol="0" anchor="ctr">
            <a:noAutofit/>
          </a:bodyPr>
          <a:lstStyle/>
          <a:p>
            <a:pPr algn="ctr">
              <a:lnSpc>
                <a:spcPct val="90000"/>
              </a:lnSpc>
              <a:spcAft>
                <a:spcPts val="600"/>
              </a:spcAft>
            </a:pPr>
            <a:r>
              <a:rPr lang="en-US" sz="3500" dirty="0">
                <a:solidFill>
                  <a:schemeClr val="bg1"/>
                </a:solidFill>
              </a:rPr>
              <a:t>“When righteousness is lost, only then does the doctrine of propriety arise. Now,  propriety is a superficial expression of loyalty and faithfulness, and the beginning of disorder” </a:t>
            </a:r>
          </a:p>
          <a:p>
            <a:pPr algn="ctr">
              <a:lnSpc>
                <a:spcPct val="90000"/>
              </a:lnSpc>
              <a:spcAft>
                <a:spcPts val="600"/>
              </a:spcAft>
            </a:pPr>
            <a:r>
              <a:rPr lang="en-US" sz="3500" dirty="0">
                <a:solidFill>
                  <a:schemeClr val="bg1"/>
                </a:solidFill>
              </a:rPr>
              <a:t>– Tao Te Ching</a:t>
            </a:r>
          </a:p>
        </p:txBody>
      </p:sp>
    </p:spTree>
    <p:extLst>
      <p:ext uri="{BB962C8B-B14F-4D97-AF65-F5344CB8AC3E}">
        <p14:creationId xmlns:p14="http://schemas.microsoft.com/office/powerpoint/2010/main" val="35448898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Taoism Wallpapers - Top Free Taoism Backgrounds - WallpaperAccess">
            <a:extLst>
              <a:ext uri="{FF2B5EF4-FFF2-40B4-BE49-F238E27FC236}">
                <a16:creationId xmlns:a16="http://schemas.microsoft.com/office/drawing/2014/main" id="{F31013C0-8FAF-465E-BB2C-E4C04FC7B03B}"/>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EAF79E8-2DEB-4CD2-A711-DCC5ECF6FE70}"/>
              </a:ext>
            </a:extLst>
          </p:cNvPr>
          <p:cNvSpPr txBox="1"/>
          <p:nvPr/>
        </p:nvSpPr>
        <p:spPr>
          <a:xfrm>
            <a:off x="841248" y="3210809"/>
            <a:ext cx="10509504" cy="2905686"/>
          </a:xfrm>
          <a:prstGeom prst="rect">
            <a:avLst/>
          </a:prstGeom>
        </p:spPr>
        <p:txBody>
          <a:bodyPr vert="horz" lIns="91440" tIns="45720" rIns="91440" bIns="45720" rtlCol="0">
            <a:normAutofit/>
          </a:bodyPr>
          <a:lstStyle/>
          <a:p>
            <a:pPr>
              <a:lnSpc>
                <a:spcPct val="90000"/>
              </a:lnSpc>
              <a:spcBef>
                <a:spcPct val="0"/>
              </a:spcBef>
              <a:spcAft>
                <a:spcPts val="600"/>
              </a:spcAft>
            </a:pPr>
            <a:r>
              <a:rPr lang="en-US" sz="6000" dirty="0">
                <a:solidFill>
                  <a:srgbClr val="FFFFFF"/>
                </a:solidFill>
              </a:rPr>
              <a:t>Lao Tzu believed imposing morality would fail and what people need is the Tao</a:t>
            </a:r>
          </a:p>
        </p:txBody>
      </p:sp>
    </p:spTree>
    <p:extLst>
      <p:ext uri="{BB962C8B-B14F-4D97-AF65-F5344CB8AC3E}">
        <p14:creationId xmlns:p14="http://schemas.microsoft.com/office/powerpoint/2010/main" val="17357126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Free download Japanese Desktop Wallpaper HD Wallpapers [1920x1200] for your  Desktop, Mobile &amp; Tablet | Explore 76+ Japanese Desktop Wallpaper |  Japanese Wallpaper HD, Japanese Wallpapers,">
            <a:extLst>
              <a:ext uri="{FF2B5EF4-FFF2-40B4-BE49-F238E27FC236}">
                <a16:creationId xmlns:a16="http://schemas.microsoft.com/office/drawing/2014/main" id="{76AF0820-2893-4AA6-BE47-AC6822EBE4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844" b="12548"/>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Rounded Corners 7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6BEEFE42-4459-4324-9D34-F13BFEBDDBD6}"/>
              </a:ext>
            </a:extLst>
          </p:cNvPr>
          <p:cNvSpPr txBox="1"/>
          <p:nvPr/>
        </p:nvSpPr>
        <p:spPr>
          <a:xfrm>
            <a:off x="391830" y="5008783"/>
            <a:ext cx="11058144" cy="1306417"/>
          </a:xfrm>
          <a:prstGeom prst="rect">
            <a:avLst/>
          </a:prstGeom>
        </p:spPr>
        <p:txBody>
          <a:bodyPr vert="horz" lIns="91440" tIns="45720" rIns="91440" bIns="45720" rtlCol="0">
            <a:noAutofit/>
          </a:bodyPr>
          <a:lstStyle/>
          <a:p>
            <a:pPr>
              <a:lnSpc>
                <a:spcPct val="90000"/>
              </a:lnSpc>
              <a:spcAft>
                <a:spcPts val="600"/>
              </a:spcAft>
            </a:pPr>
            <a:r>
              <a:rPr lang="en-US" sz="4500" dirty="0"/>
              <a:t>He believed in the principle called wu-wei, which is the idea of purposeful “inactivity”</a:t>
            </a:r>
          </a:p>
        </p:txBody>
      </p:sp>
    </p:spTree>
    <p:extLst>
      <p:ext uri="{BB962C8B-B14F-4D97-AF65-F5344CB8AC3E}">
        <p14:creationId xmlns:p14="http://schemas.microsoft.com/office/powerpoint/2010/main" val="14831534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Taoist Temple on the snowy mountain by Haoran Li HD Wallpaper | Background  Image | 1920x1080">
            <a:extLst>
              <a:ext uri="{FF2B5EF4-FFF2-40B4-BE49-F238E27FC236}">
                <a16:creationId xmlns:a16="http://schemas.microsoft.com/office/drawing/2014/main" id="{9A456CA5-D9FF-4700-96D6-1AFD9D39FC0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6CC1F76-13AF-4D2E-96B4-7FC28E758E81}"/>
              </a:ext>
            </a:extLst>
          </p:cNvPr>
          <p:cNvSpPr txBox="1"/>
          <p:nvPr/>
        </p:nvSpPr>
        <p:spPr>
          <a:xfrm>
            <a:off x="841248" y="3502152"/>
            <a:ext cx="10506456" cy="2670048"/>
          </a:xfrm>
          <a:prstGeom prst="rect">
            <a:avLst/>
          </a:prstGeom>
        </p:spPr>
        <p:txBody>
          <a:bodyPr vert="horz" lIns="91440" tIns="45720" rIns="91440" bIns="45720" rtlCol="0">
            <a:normAutofit/>
          </a:bodyPr>
          <a:lstStyle/>
          <a:p>
            <a:pPr>
              <a:lnSpc>
                <a:spcPct val="90000"/>
              </a:lnSpc>
              <a:spcAft>
                <a:spcPts val="600"/>
              </a:spcAft>
            </a:pPr>
            <a:r>
              <a:rPr lang="en-US" sz="4800" dirty="0"/>
              <a:t>Lao Tzu taught that to bring harmony we simply align ourselves with the Tao and let it work everything out</a:t>
            </a:r>
          </a:p>
        </p:txBody>
      </p:sp>
    </p:spTree>
    <p:extLst>
      <p:ext uri="{BB962C8B-B14F-4D97-AF65-F5344CB8AC3E}">
        <p14:creationId xmlns:p14="http://schemas.microsoft.com/office/powerpoint/2010/main" val="309915027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rue or false sign button isolated on white backgr">
            <a:extLst>
              <a:ext uri="{FF2B5EF4-FFF2-40B4-BE49-F238E27FC236}">
                <a16:creationId xmlns:a16="http://schemas.microsoft.com/office/drawing/2014/main" id="{6DBC8EF8-8B25-449C-A433-8416E1B195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56" b="16737"/>
          <a:stretch/>
        </p:blipFill>
        <p:spPr bwMode="auto">
          <a:xfrm>
            <a:off x="0" y="-1"/>
            <a:ext cx="12192000" cy="685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9783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2290" name="Picture 2" descr="Tao Wallpaper posted by Zoey Walker">
            <a:extLst>
              <a:ext uri="{FF2B5EF4-FFF2-40B4-BE49-F238E27FC236}">
                <a16:creationId xmlns:a16="http://schemas.microsoft.com/office/drawing/2014/main" id="{92D3FC1A-8828-4D10-B082-3972DDA57A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31" r="-1" b="14150"/>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292"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99B443E-76E7-4C25-A213-5A5FDA68F403}"/>
              </a:ext>
            </a:extLst>
          </p:cNvPr>
          <p:cNvSpPr txBox="1"/>
          <p:nvPr/>
        </p:nvSpPr>
        <p:spPr>
          <a:xfrm>
            <a:off x="365144" y="4341355"/>
            <a:ext cx="9565028" cy="1249240"/>
          </a:xfrm>
          <a:prstGeom prst="rect">
            <a:avLst/>
          </a:prstGeom>
        </p:spPr>
        <p:txBody>
          <a:bodyPr vert="horz" lIns="91440" tIns="45720" rIns="91440" bIns="45720" rtlCol="0">
            <a:noAutofit/>
          </a:bodyPr>
          <a:lstStyle/>
          <a:p>
            <a:pPr>
              <a:lnSpc>
                <a:spcPct val="90000"/>
              </a:lnSpc>
              <a:spcAft>
                <a:spcPts val="600"/>
              </a:spcAft>
            </a:pPr>
            <a:r>
              <a:rPr lang="en-US" sz="3800" dirty="0"/>
              <a:t>Chuang Tzu, who lived sometime between 399-295 B.C. took the ideas of the Tao Te Ching and emphasized the mystical aspect of the Tao</a:t>
            </a:r>
          </a:p>
        </p:txBody>
      </p:sp>
    </p:spTree>
    <p:extLst>
      <p:ext uri="{BB962C8B-B14F-4D97-AF65-F5344CB8AC3E}">
        <p14:creationId xmlns:p14="http://schemas.microsoft.com/office/powerpoint/2010/main" val="1441704536"/>
      </p:ext>
    </p:extLst>
  </p:cSld>
  <p:clrMapOvr>
    <a:overrideClrMapping bg1="dk1" tx1="lt1" bg2="dk2" tx2="lt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Free download Oriental Computer Wallpapers Desktop Backgrounds 1920x1080 ID  [1920x1080] for your Desktop, Mobile &amp; Tablet | Explore 50+ Japanese  Wallpaper for Walls | Cheap Wallpaper, Wallpaper for Walls Kitchen, Birch  Wallpaper for Walls">
            <a:extLst>
              <a:ext uri="{FF2B5EF4-FFF2-40B4-BE49-F238E27FC236}">
                <a16:creationId xmlns:a16="http://schemas.microsoft.com/office/drawing/2014/main" id="{2B5F337B-9D94-4370-9556-77D8BAE9228D}"/>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27D8A815-1B1F-4DB5-A03C-F4987CF0C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27777" y="343106"/>
            <a:ext cx="1692092" cy="1852591"/>
            <a:chOff x="790870" y="911082"/>
            <a:chExt cx="2191635" cy="2442764"/>
          </a:xfrm>
        </p:grpSpPr>
        <p:sp>
          <p:nvSpPr>
            <p:cNvPr id="74"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5">
              <a:extLst>
                <a:ext uri="{FF2B5EF4-FFF2-40B4-BE49-F238E27FC236}">
                  <a16:creationId xmlns:a16="http://schemas.microsoft.com/office/drawing/2014/main" id="{33A25547-9075-4BDB-8F46-BA09E76AA3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933975" y="911082"/>
              <a:ext cx="2048530" cy="179768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alpha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5" name="TextBox 4">
            <a:extLst>
              <a:ext uri="{FF2B5EF4-FFF2-40B4-BE49-F238E27FC236}">
                <a16:creationId xmlns:a16="http://schemas.microsoft.com/office/drawing/2014/main" id="{D0E7587A-00B9-4B60-A675-95D5394A6202}"/>
              </a:ext>
            </a:extLst>
          </p:cNvPr>
          <p:cNvSpPr txBox="1"/>
          <p:nvPr/>
        </p:nvSpPr>
        <p:spPr>
          <a:xfrm>
            <a:off x="586418" y="2438225"/>
            <a:ext cx="10649029" cy="3052726"/>
          </a:xfrm>
          <a:prstGeom prst="rect">
            <a:avLst/>
          </a:prstGeom>
        </p:spPr>
        <p:txBody>
          <a:bodyPr vert="horz" lIns="91440" tIns="45720" rIns="91440" bIns="45720" rtlCol="0">
            <a:noAutofit/>
          </a:bodyPr>
          <a:lstStyle/>
          <a:p>
            <a:pPr>
              <a:lnSpc>
                <a:spcPct val="90000"/>
              </a:lnSpc>
              <a:spcAft>
                <a:spcPts val="600"/>
              </a:spcAft>
            </a:pPr>
            <a:r>
              <a:rPr lang="en-US" sz="5000" dirty="0"/>
              <a:t>Over the years Philosophical Tao turned into Religious Tao and then Magical Tao</a:t>
            </a:r>
          </a:p>
        </p:txBody>
      </p:sp>
    </p:spTree>
    <p:extLst>
      <p:ext uri="{BB962C8B-B14F-4D97-AF65-F5344CB8AC3E}">
        <p14:creationId xmlns:p14="http://schemas.microsoft.com/office/powerpoint/2010/main" val="3487186507"/>
      </p:ext>
    </p:extLst>
  </p:cSld>
  <p:clrMapOvr>
    <a:overrideClrMapping bg1="dk1" tx1="lt1" bg2="dk2" tx2="lt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98B9F3E-AAEC-4C9F-B8C2-2C7A6632E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Photography Oriental Wallpaper and Background Image | 1600x1050">
            <a:extLst>
              <a:ext uri="{FF2B5EF4-FFF2-40B4-BE49-F238E27FC236}">
                <a16:creationId xmlns:a16="http://schemas.microsoft.com/office/drawing/2014/main" id="{0D2BC2EE-D4C5-43CC-A8E8-7BE18010C6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2" r="1" b="1"/>
          <a:stretch/>
        </p:blipFill>
        <p:spPr bwMode="auto">
          <a:xfrm>
            <a:off x="3" y="10"/>
            <a:ext cx="10655455" cy="6857990"/>
          </a:xfrm>
          <a:custGeom>
            <a:avLst/>
            <a:gdLst/>
            <a:ahLst/>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AF2675FE-7C81-45E3-AE40-C45F0206B4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36591" y="3116277"/>
            <a:ext cx="6958585" cy="2178657"/>
            <a:chOff x="4736591" y="2112954"/>
            <a:chExt cx="6958585" cy="2178657"/>
          </a:xfrm>
        </p:grpSpPr>
        <p:sp>
          <p:nvSpPr>
            <p:cNvPr id="74" name="Freeform: Shape 73">
              <a:extLst>
                <a:ext uri="{FF2B5EF4-FFF2-40B4-BE49-F238E27FC236}">
                  <a16:creationId xmlns:a16="http://schemas.microsoft.com/office/drawing/2014/main" id="{92F4017F-FC26-4667-82A5-1764A5225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7126555" y="-277010"/>
              <a:ext cx="2178657" cy="6958585"/>
            </a:xfrm>
            <a:custGeom>
              <a:avLst/>
              <a:gdLst>
                <a:gd name="connsiteX0" fmla="*/ 2178657 w 2178657"/>
                <a:gd name="connsiteY0" fmla="*/ 6635229 h 6958585"/>
                <a:gd name="connsiteX1" fmla="*/ 2178657 w 2178657"/>
                <a:gd name="connsiteY1" fmla="*/ 5552397 h 6958585"/>
                <a:gd name="connsiteX2" fmla="*/ 2178657 w 2178657"/>
                <a:gd name="connsiteY2" fmla="*/ 1406188 h 6958585"/>
                <a:gd name="connsiteX3" fmla="*/ 2178657 w 2178657"/>
                <a:gd name="connsiteY3" fmla="*/ 323356 h 6958585"/>
                <a:gd name="connsiteX4" fmla="*/ 1855301 w 2178657"/>
                <a:gd name="connsiteY4" fmla="*/ 0 h 6958585"/>
                <a:gd name="connsiteX5" fmla="*/ 323356 w 2178657"/>
                <a:gd name="connsiteY5" fmla="*/ 0 h 6958585"/>
                <a:gd name="connsiteX6" fmla="*/ 0 w 2178657"/>
                <a:gd name="connsiteY6" fmla="*/ 323356 h 6958585"/>
                <a:gd name="connsiteX7" fmla="*/ 0 w 2178657"/>
                <a:gd name="connsiteY7" fmla="*/ 1406188 h 6958585"/>
                <a:gd name="connsiteX8" fmla="*/ 0 w 2178657"/>
                <a:gd name="connsiteY8" fmla="*/ 5552397 h 6958585"/>
                <a:gd name="connsiteX9" fmla="*/ 0 w 2178657"/>
                <a:gd name="connsiteY9" fmla="*/ 6635229 h 6958585"/>
                <a:gd name="connsiteX10" fmla="*/ 323356 w 2178657"/>
                <a:gd name="connsiteY10" fmla="*/ 6958585 h 6958585"/>
                <a:gd name="connsiteX11" fmla="*/ 1855301 w 2178657"/>
                <a:gd name="connsiteY11" fmla="*/ 6958585 h 695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657" h="6958585">
                  <a:moveTo>
                    <a:pt x="2178657" y="6635229"/>
                  </a:moveTo>
                  <a:lnTo>
                    <a:pt x="2178657" y="5552397"/>
                  </a:lnTo>
                  <a:lnTo>
                    <a:pt x="2178657" y="1406188"/>
                  </a:lnTo>
                  <a:lnTo>
                    <a:pt x="2178657" y="323356"/>
                  </a:lnTo>
                  <a:lnTo>
                    <a:pt x="1855301" y="0"/>
                  </a:lnTo>
                  <a:lnTo>
                    <a:pt x="323356" y="0"/>
                  </a:lnTo>
                  <a:lnTo>
                    <a:pt x="0" y="323356"/>
                  </a:lnTo>
                  <a:lnTo>
                    <a:pt x="0" y="1406188"/>
                  </a:lnTo>
                  <a:lnTo>
                    <a:pt x="0" y="5552397"/>
                  </a:lnTo>
                  <a:lnTo>
                    <a:pt x="0" y="6635229"/>
                  </a:lnTo>
                  <a:lnTo>
                    <a:pt x="323356" y="6958585"/>
                  </a:lnTo>
                  <a:lnTo>
                    <a:pt x="1855301" y="69585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FC66CBA0-C3EE-4721-97E2-5266A92C6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7210043" y="-194714"/>
              <a:ext cx="2011680" cy="6793992"/>
            </a:xfrm>
            <a:custGeom>
              <a:avLst/>
              <a:gdLst>
                <a:gd name="connsiteX0" fmla="*/ 2178657 w 2178657"/>
                <a:gd name="connsiteY0" fmla="*/ 6635229 h 6958585"/>
                <a:gd name="connsiteX1" fmla="*/ 2178657 w 2178657"/>
                <a:gd name="connsiteY1" fmla="*/ 5552397 h 6958585"/>
                <a:gd name="connsiteX2" fmla="*/ 2178657 w 2178657"/>
                <a:gd name="connsiteY2" fmla="*/ 1406188 h 6958585"/>
                <a:gd name="connsiteX3" fmla="*/ 2178657 w 2178657"/>
                <a:gd name="connsiteY3" fmla="*/ 323356 h 6958585"/>
                <a:gd name="connsiteX4" fmla="*/ 1855301 w 2178657"/>
                <a:gd name="connsiteY4" fmla="*/ 0 h 6958585"/>
                <a:gd name="connsiteX5" fmla="*/ 323356 w 2178657"/>
                <a:gd name="connsiteY5" fmla="*/ 0 h 6958585"/>
                <a:gd name="connsiteX6" fmla="*/ 0 w 2178657"/>
                <a:gd name="connsiteY6" fmla="*/ 323356 h 6958585"/>
                <a:gd name="connsiteX7" fmla="*/ 0 w 2178657"/>
                <a:gd name="connsiteY7" fmla="*/ 1406188 h 6958585"/>
                <a:gd name="connsiteX8" fmla="*/ 0 w 2178657"/>
                <a:gd name="connsiteY8" fmla="*/ 5552397 h 6958585"/>
                <a:gd name="connsiteX9" fmla="*/ 0 w 2178657"/>
                <a:gd name="connsiteY9" fmla="*/ 6635229 h 6958585"/>
                <a:gd name="connsiteX10" fmla="*/ 323356 w 2178657"/>
                <a:gd name="connsiteY10" fmla="*/ 6958585 h 6958585"/>
                <a:gd name="connsiteX11" fmla="*/ 1855301 w 2178657"/>
                <a:gd name="connsiteY11" fmla="*/ 6958585 h 695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657" h="6958585">
                  <a:moveTo>
                    <a:pt x="2178657" y="6635229"/>
                  </a:moveTo>
                  <a:lnTo>
                    <a:pt x="2178657" y="5552397"/>
                  </a:lnTo>
                  <a:lnTo>
                    <a:pt x="2178657" y="1406188"/>
                  </a:lnTo>
                  <a:lnTo>
                    <a:pt x="2178657" y="323356"/>
                  </a:lnTo>
                  <a:lnTo>
                    <a:pt x="1855301" y="0"/>
                  </a:lnTo>
                  <a:lnTo>
                    <a:pt x="323356" y="0"/>
                  </a:lnTo>
                  <a:lnTo>
                    <a:pt x="0" y="323356"/>
                  </a:lnTo>
                  <a:lnTo>
                    <a:pt x="0" y="1406188"/>
                  </a:lnTo>
                  <a:lnTo>
                    <a:pt x="0" y="5552397"/>
                  </a:lnTo>
                  <a:lnTo>
                    <a:pt x="0" y="6635229"/>
                  </a:lnTo>
                  <a:lnTo>
                    <a:pt x="323356" y="6958585"/>
                  </a:lnTo>
                  <a:lnTo>
                    <a:pt x="1855301" y="6958585"/>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id="{0D4B69E6-90D7-4F67-99A9-65B8FD37852D}"/>
              </a:ext>
            </a:extLst>
          </p:cNvPr>
          <p:cNvSpPr txBox="1"/>
          <p:nvPr/>
        </p:nvSpPr>
        <p:spPr>
          <a:xfrm>
            <a:off x="5183174" y="3511673"/>
            <a:ext cx="6240555" cy="138786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dirty="0">
                <a:solidFill>
                  <a:schemeClr val="bg1"/>
                </a:solidFill>
                <a:latin typeface="+mj-lt"/>
                <a:ea typeface="+mj-ea"/>
                <a:cs typeface="+mj-cs"/>
              </a:rPr>
              <a:t>Te is the manifestation of Tao in the individual</a:t>
            </a:r>
          </a:p>
        </p:txBody>
      </p:sp>
    </p:spTree>
    <p:extLst>
      <p:ext uri="{BB962C8B-B14F-4D97-AF65-F5344CB8AC3E}">
        <p14:creationId xmlns:p14="http://schemas.microsoft.com/office/powerpoint/2010/main" val="17005902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Practicing internal elixir in Taoism and transforming pure Qi into pure  Spirit | by Dung Tran | A Buddhists | Medium">
            <a:extLst>
              <a:ext uri="{FF2B5EF4-FFF2-40B4-BE49-F238E27FC236}">
                <a16:creationId xmlns:a16="http://schemas.microsoft.com/office/drawing/2014/main" id="{929D0378-EC01-45EF-86A2-6F2E80640D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74" r="25830" b="-1"/>
          <a:stretch/>
        </p:blipFill>
        <p:spPr bwMode="auto">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74" name="Freeform: Shape 73">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id="{693518F9-A9A2-4090-980E-AB00BB80F985}"/>
              </a:ext>
            </a:extLst>
          </p:cNvPr>
          <p:cNvSpPr txBox="1"/>
          <p:nvPr/>
        </p:nvSpPr>
        <p:spPr>
          <a:xfrm>
            <a:off x="6806542" y="393473"/>
            <a:ext cx="5012564" cy="3507318"/>
          </a:xfrm>
          <a:prstGeom prst="rect">
            <a:avLst/>
          </a:prstGeom>
        </p:spPr>
        <p:txBody>
          <a:bodyPr vert="horz" lIns="91440" tIns="45720" rIns="91440" bIns="45720" rtlCol="0">
            <a:noAutofit/>
          </a:bodyPr>
          <a:lstStyle/>
          <a:p>
            <a:pPr algn="ctr">
              <a:lnSpc>
                <a:spcPct val="90000"/>
              </a:lnSpc>
              <a:spcBef>
                <a:spcPct val="0"/>
              </a:spcBef>
              <a:spcAft>
                <a:spcPts val="600"/>
              </a:spcAft>
            </a:pPr>
            <a:r>
              <a:rPr lang="en-US" sz="5000" dirty="0">
                <a:solidFill>
                  <a:schemeClr val="bg1">
                    <a:alpha val="80000"/>
                  </a:schemeClr>
                </a:solidFill>
              </a:rPr>
              <a:t>The Writings of the Founders Began to be Taken Literal instead of figuratively </a:t>
            </a:r>
          </a:p>
        </p:txBody>
      </p:sp>
      <p:sp>
        <p:nvSpPr>
          <p:cNvPr id="8" name="TextBox 7">
            <a:extLst>
              <a:ext uri="{FF2B5EF4-FFF2-40B4-BE49-F238E27FC236}">
                <a16:creationId xmlns:a16="http://schemas.microsoft.com/office/drawing/2014/main" id="{8274D1BD-83CD-4865-9287-37A38FED9AF8}"/>
              </a:ext>
            </a:extLst>
          </p:cNvPr>
          <p:cNvSpPr txBox="1"/>
          <p:nvPr/>
        </p:nvSpPr>
        <p:spPr>
          <a:xfrm>
            <a:off x="6806542" y="4187260"/>
            <a:ext cx="5012564" cy="2170263"/>
          </a:xfrm>
          <a:prstGeom prst="rect">
            <a:avLst/>
          </a:prstGeom>
        </p:spPr>
        <p:txBody>
          <a:bodyPr vert="horz" lIns="91440" tIns="45720" rIns="91440" bIns="45720" rtlCol="0">
            <a:noAutofit/>
          </a:bodyPr>
          <a:lstStyle/>
          <a:p>
            <a:pPr algn="ctr">
              <a:lnSpc>
                <a:spcPct val="90000"/>
              </a:lnSpc>
              <a:spcBef>
                <a:spcPct val="0"/>
              </a:spcBef>
              <a:spcAft>
                <a:spcPts val="600"/>
              </a:spcAft>
            </a:pPr>
            <a:r>
              <a:rPr lang="en-US" sz="5000" dirty="0">
                <a:solidFill>
                  <a:schemeClr val="bg1">
                    <a:alpha val="80000"/>
                  </a:schemeClr>
                </a:solidFill>
              </a:rPr>
              <a:t>Everything is more mystical when it’s taken literal</a:t>
            </a:r>
          </a:p>
        </p:txBody>
      </p:sp>
    </p:spTree>
    <p:extLst>
      <p:ext uri="{BB962C8B-B14F-4D97-AF65-F5344CB8AC3E}">
        <p14:creationId xmlns:p14="http://schemas.microsoft.com/office/powerpoint/2010/main" val="11570360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8" name="Picture 4" descr="What Is Taoism">
            <a:extLst>
              <a:ext uri="{FF2B5EF4-FFF2-40B4-BE49-F238E27FC236}">
                <a16:creationId xmlns:a16="http://schemas.microsoft.com/office/drawing/2014/main" id="{598724CC-F991-41D4-9E40-CC9D40B9B441}"/>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r="7110"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A11885-6AEF-4785-A4C5-EC3B28827949}"/>
              </a:ext>
            </a:extLst>
          </p:cNvPr>
          <p:cNvSpPr txBox="1"/>
          <p:nvPr/>
        </p:nvSpPr>
        <p:spPr>
          <a:xfrm>
            <a:off x="841247" y="1288914"/>
            <a:ext cx="10506456" cy="1860848"/>
          </a:xfrm>
          <a:prstGeom prst="rect">
            <a:avLst/>
          </a:prstGeom>
        </p:spPr>
        <p:txBody>
          <a:bodyPr vert="horz" lIns="91440" tIns="45720" rIns="91440" bIns="45720" rtlCol="0">
            <a:normAutofit/>
          </a:bodyPr>
          <a:lstStyle/>
          <a:p>
            <a:pPr>
              <a:lnSpc>
                <a:spcPct val="90000"/>
              </a:lnSpc>
              <a:spcBef>
                <a:spcPct val="0"/>
              </a:spcBef>
              <a:spcAft>
                <a:spcPts val="600"/>
              </a:spcAft>
            </a:pPr>
            <a:r>
              <a:rPr lang="en-US" sz="6000" dirty="0"/>
              <a:t>Begins to Sound a Lot like Star Wars and the Force…</a:t>
            </a:r>
          </a:p>
        </p:txBody>
      </p:sp>
      <p:sp>
        <p:nvSpPr>
          <p:cNvPr id="8" name="TextBox 7">
            <a:extLst>
              <a:ext uri="{FF2B5EF4-FFF2-40B4-BE49-F238E27FC236}">
                <a16:creationId xmlns:a16="http://schemas.microsoft.com/office/drawing/2014/main" id="{7E094730-037B-4232-8615-7A2140E513BE}"/>
              </a:ext>
            </a:extLst>
          </p:cNvPr>
          <p:cNvSpPr txBox="1"/>
          <p:nvPr/>
        </p:nvSpPr>
        <p:spPr>
          <a:xfrm>
            <a:off x="841247" y="3598510"/>
            <a:ext cx="10506456" cy="2902171"/>
          </a:xfrm>
          <a:prstGeom prst="rect">
            <a:avLst/>
          </a:prstGeom>
        </p:spPr>
        <p:txBody>
          <a:bodyPr vert="horz" lIns="91440" tIns="45720" rIns="91440" bIns="45720" rtlCol="0">
            <a:normAutofit fontScale="92500"/>
          </a:bodyPr>
          <a:lstStyle/>
          <a:p>
            <a:pPr marL="857250" indent="-857250">
              <a:lnSpc>
                <a:spcPct val="90000"/>
              </a:lnSpc>
              <a:spcBef>
                <a:spcPct val="0"/>
              </a:spcBef>
              <a:spcAft>
                <a:spcPts val="600"/>
              </a:spcAft>
              <a:buFont typeface="Arial" panose="020B0604020202020204" pitchFamily="34" charset="0"/>
              <a:buChar char="•"/>
            </a:pPr>
            <a:r>
              <a:rPr lang="en-US" sz="4800" dirty="0"/>
              <a:t>Ch’i is the “breath” or energy within that allows you to attain immortality.</a:t>
            </a:r>
          </a:p>
          <a:p>
            <a:pPr marL="857250" indent="-857250">
              <a:lnSpc>
                <a:spcPct val="90000"/>
              </a:lnSpc>
              <a:spcBef>
                <a:spcPct val="0"/>
              </a:spcBef>
              <a:spcAft>
                <a:spcPts val="600"/>
              </a:spcAft>
              <a:buFont typeface="Arial" panose="020B0604020202020204" pitchFamily="34" charset="0"/>
              <a:buChar char="•"/>
            </a:pPr>
            <a:r>
              <a:rPr lang="en-US" sz="4800" dirty="0"/>
              <a:t>Alchemy was practiced by Taoist.</a:t>
            </a:r>
          </a:p>
          <a:p>
            <a:pPr marL="857250" indent="-857250">
              <a:lnSpc>
                <a:spcPct val="90000"/>
              </a:lnSpc>
              <a:spcBef>
                <a:spcPct val="0"/>
              </a:spcBef>
              <a:spcAft>
                <a:spcPts val="600"/>
              </a:spcAft>
              <a:buFont typeface="Arial" panose="020B0604020202020204" pitchFamily="34" charset="0"/>
              <a:buChar char="•"/>
            </a:pPr>
            <a:r>
              <a:rPr lang="en-US" sz="4800" dirty="0"/>
              <a:t>P’eng-lai is a mystical island they sought. </a:t>
            </a:r>
          </a:p>
          <a:p>
            <a:pPr marL="857250" indent="-857250">
              <a:lnSpc>
                <a:spcPct val="90000"/>
              </a:lnSpc>
              <a:spcBef>
                <a:spcPct val="0"/>
              </a:spcBef>
              <a:spcAft>
                <a:spcPts val="600"/>
              </a:spcAft>
              <a:buFont typeface="Arial" panose="020B0604020202020204" pitchFamily="34" charset="0"/>
              <a:buChar char="•"/>
            </a:pPr>
            <a:endParaRPr lang="en-US" sz="4800" dirty="0"/>
          </a:p>
        </p:txBody>
      </p:sp>
    </p:spTree>
    <p:extLst>
      <p:ext uri="{BB962C8B-B14F-4D97-AF65-F5344CB8AC3E}">
        <p14:creationId xmlns:p14="http://schemas.microsoft.com/office/powerpoint/2010/main" val="1475631907"/>
      </p:ext>
    </p:extLst>
  </p:cSld>
  <p:clrMapOvr>
    <a:overrideClrMapping bg1="dk1" tx1="lt1" bg2="dk2" tx2="lt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How Daoism can make a difference in business | LSE Business Review">
            <a:extLst>
              <a:ext uri="{FF2B5EF4-FFF2-40B4-BE49-F238E27FC236}">
                <a16:creationId xmlns:a16="http://schemas.microsoft.com/office/drawing/2014/main" id="{9B24828D-02DF-4E51-867D-BB956B7653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52" r="3274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6DB6A54-E819-47DE-824D-24EEFB476DF6}"/>
              </a:ext>
            </a:extLst>
          </p:cNvPr>
          <p:cNvSpPr txBox="1"/>
          <p:nvPr/>
        </p:nvSpPr>
        <p:spPr>
          <a:xfrm>
            <a:off x="477981" y="989887"/>
            <a:ext cx="3977640" cy="333661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dirty="0">
                <a:latin typeface="+mj-lt"/>
                <a:ea typeface="+mj-ea"/>
                <a:cs typeface="+mj-cs"/>
              </a:rPr>
              <a:t>Philosophical Taoism Makes a Come Back a Few Hundred Years Later</a:t>
            </a: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A01E557-755A-4087-82A0-3C90233BE207}"/>
              </a:ext>
            </a:extLst>
          </p:cNvPr>
          <p:cNvSpPr txBox="1"/>
          <p:nvPr/>
        </p:nvSpPr>
        <p:spPr>
          <a:xfrm>
            <a:off x="477981" y="4787142"/>
            <a:ext cx="5618019" cy="16507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dirty="0">
                <a:latin typeface="+mj-lt"/>
                <a:ea typeface="+mj-ea"/>
                <a:cs typeface="+mj-cs"/>
              </a:rPr>
              <a:t>Today, the original form is most popular</a:t>
            </a:r>
          </a:p>
        </p:txBody>
      </p:sp>
    </p:spTree>
    <p:extLst>
      <p:ext uri="{BB962C8B-B14F-4D97-AF65-F5344CB8AC3E}">
        <p14:creationId xmlns:p14="http://schemas.microsoft.com/office/powerpoint/2010/main" val="1177055497"/>
      </p:ext>
    </p:extLst>
  </p:cSld>
  <p:clrMapOvr>
    <a:overrideClrMapping bg1="dk1" tx1="lt1" bg2="dk2" tx2="lt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4" descr="What Is the Meaning of Yin and Yang? - WorldAtlas">
            <a:extLst>
              <a:ext uri="{FF2B5EF4-FFF2-40B4-BE49-F238E27FC236}">
                <a16:creationId xmlns:a16="http://schemas.microsoft.com/office/drawing/2014/main" id="{8F1CDD0A-9474-45F1-8E3A-BC13A826AA0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8713" b="7017"/>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6B03332-1FF0-4FD8-A934-6E10C1F11943}"/>
              </a:ext>
            </a:extLst>
          </p:cNvPr>
          <p:cNvSpPr txBox="1"/>
          <p:nvPr/>
        </p:nvSpPr>
        <p:spPr>
          <a:xfrm>
            <a:off x="841248" y="1692808"/>
            <a:ext cx="10506456" cy="1372573"/>
          </a:xfrm>
          <a:prstGeom prst="rect">
            <a:avLst/>
          </a:prstGeom>
        </p:spPr>
        <p:txBody>
          <a:bodyPr vert="horz" lIns="91440" tIns="45720" rIns="91440" bIns="45720" rtlCol="0">
            <a:noAutofit/>
          </a:bodyPr>
          <a:lstStyle/>
          <a:p>
            <a:pPr>
              <a:lnSpc>
                <a:spcPct val="90000"/>
              </a:lnSpc>
              <a:spcAft>
                <a:spcPts val="600"/>
              </a:spcAft>
            </a:pPr>
            <a:r>
              <a:rPr lang="en-US" sz="4800" b="1" dirty="0"/>
              <a:t>The Tao</a:t>
            </a:r>
            <a:r>
              <a:rPr lang="en-US" sz="4800" dirty="0"/>
              <a:t>:  unknowable and indescribable according to the Tao Te Ching</a:t>
            </a:r>
          </a:p>
        </p:txBody>
      </p:sp>
      <p:sp>
        <p:nvSpPr>
          <p:cNvPr id="9" name="TextBox 8">
            <a:extLst>
              <a:ext uri="{FF2B5EF4-FFF2-40B4-BE49-F238E27FC236}">
                <a16:creationId xmlns:a16="http://schemas.microsoft.com/office/drawing/2014/main" id="{679CF1FE-1E99-4428-9450-2309C693E9BA}"/>
              </a:ext>
            </a:extLst>
          </p:cNvPr>
          <p:cNvSpPr txBox="1"/>
          <p:nvPr/>
        </p:nvSpPr>
        <p:spPr>
          <a:xfrm>
            <a:off x="841248" y="3492062"/>
            <a:ext cx="10506456" cy="2062432"/>
          </a:xfrm>
          <a:prstGeom prst="rect">
            <a:avLst/>
          </a:prstGeom>
        </p:spPr>
        <p:txBody>
          <a:bodyPr vert="horz" lIns="91440" tIns="45720" rIns="91440" bIns="45720" rtlCol="0">
            <a:noAutofit/>
          </a:bodyPr>
          <a:lstStyle/>
          <a:p>
            <a:pPr>
              <a:lnSpc>
                <a:spcPct val="90000"/>
              </a:lnSpc>
              <a:spcAft>
                <a:spcPts val="600"/>
              </a:spcAft>
            </a:pPr>
            <a:r>
              <a:rPr lang="en-US" sz="4600" dirty="0"/>
              <a:t>The Tao is the force of all being and existence… yet it’s even more, because they believe nonexistence is more ultimate</a:t>
            </a:r>
          </a:p>
        </p:txBody>
      </p:sp>
    </p:spTree>
    <p:extLst>
      <p:ext uri="{BB962C8B-B14F-4D97-AF65-F5344CB8AC3E}">
        <p14:creationId xmlns:p14="http://schemas.microsoft.com/office/powerpoint/2010/main" val="3653591650"/>
      </p:ext>
    </p:extLst>
  </p:cSld>
  <p:clrMapOvr>
    <a:overrideClrMapping bg1="dk1" tx1="lt1" bg2="dk2"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The Deep Meaning Of Yin &amp; Yang 📽️ - Einzelgänger">
            <a:extLst>
              <a:ext uri="{FF2B5EF4-FFF2-40B4-BE49-F238E27FC236}">
                <a16:creationId xmlns:a16="http://schemas.microsoft.com/office/drawing/2014/main" id="{7833D142-3698-4627-9BF4-097A4D09D93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7351" b="931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736DD4D-0CFB-4AD8-9879-6F1C792BBE93}"/>
              </a:ext>
            </a:extLst>
          </p:cNvPr>
          <p:cNvSpPr txBox="1"/>
          <p:nvPr/>
        </p:nvSpPr>
        <p:spPr>
          <a:xfrm>
            <a:off x="841248" y="1891376"/>
            <a:ext cx="10506456" cy="1302923"/>
          </a:xfrm>
          <a:prstGeom prst="rect">
            <a:avLst/>
          </a:prstGeom>
        </p:spPr>
        <p:txBody>
          <a:bodyPr vert="horz" lIns="91440" tIns="45720" rIns="91440" bIns="45720" rtlCol="0">
            <a:normAutofit/>
          </a:bodyPr>
          <a:lstStyle/>
          <a:p>
            <a:pPr>
              <a:lnSpc>
                <a:spcPct val="90000"/>
              </a:lnSpc>
              <a:spcAft>
                <a:spcPts val="600"/>
              </a:spcAft>
            </a:pPr>
            <a:r>
              <a:rPr lang="en-US" sz="4000" b="1" dirty="0"/>
              <a:t>The Te</a:t>
            </a:r>
            <a:r>
              <a:rPr lang="en-US" sz="4000" dirty="0"/>
              <a:t>: The pattern that makes an object what it is, it gives us our individuality and our uniqueness</a:t>
            </a:r>
          </a:p>
        </p:txBody>
      </p:sp>
      <p:sp>
        <p:nvSpPr>
          <p:cNvPr id="9" name="TextBox 8">
            <a:extLst>
              <a:ext uri="{FF2B5EF4-FFF2-40B4-BE49-F238E27FC236}">
                <a16:creationId xmlns:a16="http://schemas.microsoft.com/office/drawing/2014/main" id="{4BBFF28F-8993-4DD7-9F05-D211E482DA0F}"/>
              </a:ext>
            </a:extLst>
          </p:cNvPr>
          <p:cNvSpPr txBox="1"/>
          <p:nvPr/>
        </p:nvSpPr>
        <p:spPr>
          <a:xfrm>
            <a:off x="841248" y="3598511"/>
            <a:ext cx="10506455" cy="1938992"/>
          </a:xfrm>
          <a:prstGeom prst="rect">
            <a:avLst/>
          </a:prstGeom>
          <a:noFill/>
        </p:spPr>
        <p:txBody>
          <a:bodyPr wrap="square">
            <a:spAutoFit/>
          </a:bodyPr>
          <a:lstStyle/>
          <a:p>
            <a:r>
              <a:rPr lang="en-US" sz="4000" dirty="0"/>
              <a:t>It acts as each person's connection to the universe (Tao) the Te is in all things, and they should be accepted as they are.</a:t>
            </a:r>
          </a:p>
        </p:txBody>
      </p:sp>
    </p:spTree>
    <p:extLst>
      <p:ext uri="{BB962C8B-B14F-4D97-AF65-F5344CB8AC3E}">
        <p14:creationId xmlns:p14="http://schemas.microsoft.com/office/powerpoint/2010/main" val="858624297"/>
      </p:ext>
    </p:extLst>
  </p:cSld>
  <p:clrMapOvr>
    <a:overrideClrMapping bg1="dk1" tx1="lt1" bg2="dk2" tx2="lt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4" name="Picture 4" descr="The meaning of Yin Yang – Lotuscrafts">
            <a:extLst>
              <a:ext uri="{FF2B5EF4-FFF2-40B4-BE49-F238E27FC236}">
                <a16:creationId xmlns:a16="http://schemas.microsoft.com/office/drawing/2014/main" id="{1EEC4B5C-4AD0-4E33-98DF-3FCE2A9C25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80" t="9091" r="25883"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3" name="Rectangle 14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E26AD6D-2F40-44E8-A13A-D1B669826EDC}"/>
              </a:ext>
            </a:extLst>
          </p:cNvPr>
          <p:cNvSpPr txBox="1"/>
          <p:nvPr/>
        </p:nvSpPr>
        <p:spPr>
          <a:xfrm>
            <a:off x="371093" y="2718054"/>
            <a:ext cx="4045263" cy="3207258"/>
          </a:xfrm>
          <a:prstGeom prst="rect">
            <a:avLst/>
          </a:prstGeom>
        </p:spPr>
        <p:txBody>
          <a:bodyPr vert="horz" lIns="91440" tIns="45720" rIns="91440" bIns="45720" rtlCol="0" anchor="t">
            <a:noAutofit/>
          </a:bodyPr>
          <a:lstStyle/>
          <a:p>
            <a:pPr>
              <a:lnSpc>
                <a:spcPct val="90000"/>
              </a:lnSpc>
              <a:spcAft>
                <a:spcPts val="600"/>
              </a:spcAft>
            </a:pPr>
            <a:r>
              <a:rPr lang="en-US" sz="4000" dirty="0"/>
              <a:t>The Tao Te Ching said that “The One produced the two” and the two are the yin and the yang in Taoism </a:t>
            </a:r>
          </a:p>
        </p:txBody>
      </p:sp>
      <p:sp>
        <p:nvSpPr>
          <p:cNvPr id="16" name="TextBox 15">
            <a:extLst>
              <a:ext uri="{FF2B5EF4-FFF2-40B4-BE49-F238E27FC236}">
                <a16:creationId xmlns:a16="http://schemas.microsoft.com/office/drawing/2014/main" id="{377920E8-36D4-4C02-BF70-3B31261D7DF5}"/>
              </a:ext>
            </a:extLst>
          </p:cNvPr>
          <p:cNvSpPr txBox="1"/>
          <p:nvPr/>
        </p:nvSpPr>
        <p:spPr>
          <a:xfrm>
            <a:off x="424815" y="1510792"/>
            <a:ext cx="4234734" cy="772559"/>
          </a:xfrm>
          <a:prstGeom prst="rect">
            <a:avLst/>
          </a:prstGeom>
        </p:spPr>
        <p:txBody>
          <a:bodyPr vert="horz" lIns="91440" tIns="45720" rIns="91440" bIns="45720" rtlCol="0" anchor="t">
            <a:noAutofit/>
          </a:bodyPr>
          <a:lstStyle/>
          <a:p>
            <a:pPr>
              <a:lnSpc>
                <a:spcPct val="90000"/>
              </a:lnSpc>
              <a:spcAft>
                <a:spcPts val="600"/>
              </a:spcAft>
            </a:pPr>
            <a:r>
              <a:rPr lang="en-US" sz="5000" b="1" dirty="0"/>
              <a:t>The Yin &amp; Yang</a:t>
            </a:r>
          </a:p>
        </p:txBody>
      </p:sp>
    </p:spTree>
    <p:extLst>
      <p:ext uri="{BB962C8B-B14F-4D97-AF65-F5344CB8AC3E}">
        <p14:creationId xmlns:p14="http://schemas.microsoft.com/office/powerpoint/2010/main" val="2253661397"/>
      </p:ext>
    </p:extLst>
  </p:cSld>
  <p:clrMapOvr>
    <a:overrideClrMapping bg1="dk1" tx1="lt1" bg2="dk2" tx2="lt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Critics are going too easy on Star Wars: The Force Awakens - Vox">
            <a:extLst>
              <a:ext uri="{FF2B5EF4-FFF2-40B4-BE49-F238E27FC236}">
                <a16:creationId xmlns:a16="http://schemas.microsoft.com/office/drawing/2014/main" id="{B6A57F62-C3B6-42A3-8E1E-736400D54F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91" r="909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5D7AE4F-B7DF-4297-BE24-A59E7D9BFEBE}"/>
              </a:ext>
            </a:extLst>
          </p:cNvPr>
          <p:cNvSpPr txBox="1"/>
          <p:nvPr/>
        </p:nvSpPr>
        <p:spPr>
          <a:xfrm>
            <a:off x="404553" y="3091928"/>
            <a:ext cx="9381344"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000" b="1" dirty="0">
                <a:latin typeface="+mj-lt"/>
                <a:ea typeface="+mj-ea"/>
                <a:cs typeface="+mj-cs"/>
              </a:rPr>
              <a:t>The Yin &amp; Yang are the balancing forces of reality</a:t>
            </a:r>
            <a:endParaRPr lang="en-US" sz="7000" dirty="0">
              <a:latin typeface="+mj-lt"/>
              <a:ea typeface="+mj-ea"/>
              <a:cs typeface="+mj-cs"/>
            </a:endParaRP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69684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6" descr="Short Path and Long Path">
            <a:extLst>
              <a:ext uri="{FF2B5EF4-FFF2-40B4-BE49-F238E27FC236}">
                <a16:creationId xmlns:a16="http://schemas.microsoft.com/office/drawing/2014/main" id="{3D11CC82-9D66-42B3-9E3D-F1CD9FC7B2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99" b="7659"/>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0C1119B-F76C-428E-9F8F-86BAC90067E0}"/>
              </a:ext>
            </a:extLst>
          </p:cNvPr>
          <p:cNvSpPr txBox="1"/>
          <p:nvPr/>
        </p:nvSpPr>
        <p:spPr>
          <a:xfrm>
            <a:off x="0" y="4356507"/>
            <a:ext cx="9854119" cy="1596977"/>
          </a:xfrm>
          <a:prstGeom prst="rect">
            <a:avLst/>
          </a:prstGeom>
        </p:spPr>
        <p:txBody>
          <a:bodyPr vert="horz" lIns="91440" tIns="45720" rIns="91440" bIns="45720" rtlCol="0">
            <a:noAutofit/>
          </a:bodyPr>
          <a:lstStyle/>
          <a:p>
            <a:pPr marL="457200" marR="0" lvl="0" indent="0" algn="l" defTabSz="914400" rtl="0" eaLnBrk="1" fontAlgn="auto" latinLnBrk="0" hangingPunct="1">
              <a:lnSpc>
                <a:spcPct val="90000"/>
              </a:lnSpc>
              <a:spcBef>
                <a:spcPts val="0"/>
              </a:spcBef>
              <a:spcAft>
                <a:spcPts val="600"/>
              </a:spcAft>
              <a:buClrTx/>
              <a:buSzTx/>
              <a:buFontTx/>
              <a:buNone/>
              <a:tabLst/>
              <a:defRPr/>
            </a:pPr>
            <a:r>
              <a:rPr kumimoji="0" lang="en-US" sz="5500" b="0" i="0" u="none" strike="noStrike" kern="1200" cap="none" spc="0" normalizeH="0" baseline="0" noProof="0" dirty="0">
                <a:ln>
                  <a:noFill/>
                </a:ln>
                <a:solidFill>
                  <a:prstClr val="white"/>
                </a:solidFill>
                <a:effectLst/>
                <a:uLnTx/>
                <a:uFillTx/>
                <a:latin typeface="Calibri" panose="020F0502020204030204"/>
                <a:ea typeface="+mn-ea"/>
                <a:cs typeface="+mn-cs"/>
              </a:rPr>
              <a:t>Being narrow isn’t wrong if you’re right and have the truth…</a:t>
            </a:r>
          </a:p>
        </p:txBody>
      </p:sp>
    </p:spTree>
    <p:extLst>
      <p:ext uri="{BB962C8B-B14F-4D97-AF65-F5344CB8AC3E}">
        <p14:creationId xmlns:p14="http://schemas.microsoft.com/office/powerpoint/2010/main" val="2056980973"/>
      </p:ext>
    </p:extLst>
  </p:cSld>
  <p:clrMapOvr>
    <a:overrideClrMapping bg1="dk1" tx1="lt1" bg2="dk2"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istory (HIST) – College of Alameda">
            <a:extLst>
              <a:ext uri="{FF2B5EF4-FFF2-40B4-BE49-F238E27FC236}">
                <a16:creationId xmlns:a16="http://schemas.microsoft.com/office/drawing/2014/main" id="{352ECBDF-3672-45B3-9810-2AADA9F898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36" r="9091" b="1056"/>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8991886-E6AB-4C60-B3F8-970F6F02D55B}"/>
              </a:ext>
            </a:extLst>
          </p:cNvPr>
          <p:cNvSpPr txBox="1"/>
          <p:nvPr/>
        </p:nvSpPr>
        <p:spPr>
          <a:xfrm>
            <a:off x="141905" y="3415173"/>
            <a:ext cx="9887311" cy="2054004"/>
          </a:xfrm>
          <a:prstGeom prst="rect">
            <a:avLst/>
          </a:prstGeom>
        </p:spPr>
        <p:txBody>
          <a:bodyPr vert="horz" lIns="91440" tIns="45720" rIns="91440" bIns="45720" rtlCol="0" anchor="b">
            <a:normAutofit/>
          </a:bodyPr>
          <a:lstStyle/>
          <a:p>
            <a:pPr>
              <a:lnSpc>
                <a:spcPct val="90000"/>
              </a:lnSpc>
              <a:spcBef>
                <a:spcPct val="0"/>
              </a:spcBef>
            </a:pPr>
            <a:r>
              <a:rPr lang="en-US" sz="6600" b="1" dirty="0">
                <a:latin typeface="+mj-lt"/>
                <a:ea typeface="+mj-ea"/>
                <a:cs typeface="+mj-cs"/>
              </a:rPr>
              <a:t>Problems with Taoism</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862743"/>
      </p:ext>
    </p:extLst>
  </p:cSld>
  <p:clrMapOvr>
    <a:overrideClrMapping bg1="dk1" tx1="lt1" bg2="dk2"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aoism | National Geographic Society">
            <a:extLst>
              <a:ext uri="{FF2B5EF4-FFF2-40B4-BE49-F238E27FC236}">
                <a16:creationId xmlns:a16="http://schemas.microsoft.com/office/drawing/2014/main" id="{380AA5F4-BEE7-40C8-AD51-700F757F6B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73D9EE2D-A974-4E98-B772-13D9CA67860D}"/>
              </a:ext>
            </a:extLst>
          </p:cNvPr>
          <p:cNvSpPr txBox="1"/>
          <p:nvPr/>
        </p:nvSpPr>
        <p:spPr>
          <a:xfrm>
            <a:off x="296497" y="4023809"/>
            <a:ext cx="10637392" cy="184275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500" b="1" dirty="0">
                <a:solidFill>
                  <a:srgbClr val="FFFFFF"/>
                </a:solidFill>
                <a:latin typeface="+mj-lt"/>
                <a:ea typeface="+mj-ea"/>
                <a:cs typeface="+mj-cs"/>
              </a:rPr>
              <a:t>The problems with Taoism are like those </a:t>
            </a:r>
          </a:p>
          <a:p>
            <a:pPr>
              <a:lnSpc>
                <a:spcPct val="90000"/>
              </a:lnSpc>
              <a:spcBef>
                <a:spcPct val="0"/>
              </a:spcBef>
              <a:spcAft>
                <a:spcPts val="600"/>
              </a:spcAft>
            </a:pPr>
            <a:r>
              <a:rPr lang="en-US" sz="4500" b="1" dirty="0">
                <a:solidFill>
                  <a:srgbClr val="FFFFFF"/>
                </a:solidFill>
                <a:latin typeface="+mj-lt"/>
                <a:ea typeface="+mj-ea"/>
                <a:cs typeface="+mj-cs"/>
              </a:rPr>
              <a:t>of Confucianism and other Eastern Religions</a:t>
            </a:r>
          </a:p>
        </p:txBody>
      </p:sp>
    </p:spTree>
    <p:extLst>
      <p:ext uri="{BB962C8B-B14F-4D97-AF65-F5344CB8AC3E}">
        <p14:creationId xmlns:p14="http://schemas.microsoft.com/office/powerpoint/2010/main" val="8282206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With One Galaxy, AI Defines a Whole Simulated Universe | Quanta Magazine">
            <a:extLst>
              <a:ext uri="{FF2B5EF4-FFF2-40B4-BE49-F238E27FC236}">
                <a16:creationId xmlns:a16="http://schemas.microsoft.com/office/drawing/2014/main" id="{EE28CCF2-FF8E-4218-92B7-52FCEAE15A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56AC787A-905B-41FB-8693-A5292B334842}"/>
              </a:ext>
            </a:extLst>
          </p:cNvPr>
          <p:cNvSpPr txBox="1"/>
          <p:nvPr/>
        </p:nvSpPr>
        <p:spPr>
          <a:xfrm>
            <a:off x="228686" y="4566853"/>
            <a:ext cx="10559570" cy="133682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b="1" dirty="0">
                <a:solidFill>
                  <a:srgbClr val="FFFFFF"/>
                </a:solidFill>
                <a:latin typeface="+mj-lt"/>
                <a:ea typeface="+mj-ea"/>
                <a:cs typeface="+mj-cs"/>
              </a:rPr>
              <a:t>Doesn’t Have A Personal, All-Powerful </a:t>
            </a:r>
          </a:p>
          <a:p>
            <a:pPr>
              <a:lnSpc>
                <a:spcPct val="90000"/>
              </a:lnSpc>
              <a:spcBef>
                <a:spcPct val="0"/>
              </a:spcBef>
              <a:spcAft>
                <a:spcPts val="600"/>
              </a:spcAft>
            </a:pPr>
            <a:r>
              <a:rPr lang="en-US" sz="4400" b="1" dirty="0">
                <a:solidFill>
                  <a:srgbClr val="FFFFFF"/>
                </a:solidFill>
                <a:latin typeface="+mj-lt"/>
                <a:ea typeface="+mj-ea"/>
                <a:cs typeface="+mj-cs"/>
              </a:rPr>
              <a:t>God Required by the Cosmological Argument</a:t>
            </a:r>
          </a:p>
        </p:txBody>
      </p:sp>
    </p:spTree>
    <p:extLst>
      <p:ext uri="{BB962C8B-B14F-4D97-AF65-F5344CB8AC3E}">
        <p14:creationId xmlns:p14="http://schemas.microsoft.com/office/powerpoint/2010/main" val="32500775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Germany to give $662 million in aid to Holocaust survivors - ABC News">
            <a:extLst>
              <a:ext uri="{FF2B5EF4-FFF2-40B4-BE49-F238E27FC236}">
                <a16:creationId xmlns:a16="http://schemas.microsoft.com/office/drawing/2014/main" id="{F5613A1A-0578-4EBC-9A42-761B18099B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909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6AC787A-905B-41FB-8693-A5292B334842}"/>
              </a:ext>
            </a:extLst>
          </p:cNvPr>
          <p:cNvSpPr txBox="1"/>
          <p:nvPr/>
        </p:nvSpPr>
        <p:spPr>
          <a:xfrm>
            <a:off x="353667"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b="1" dirty="0">
                <a:latin typeface="+mj-lt"/>
                <a:ea typeface="+mj-ea"/>
                <a:cs typeface="+mj-cs"/>
              </a:rPr>
              <a:t>Two Equal, Balancing Forces is Difficult for Objective Morality</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751128"/>
      </p:ext>
    </p:extLst>
  </p:cSld>
  <p:clrMapOvr>
    <a:overrideClrMapping bg1="dk1" tx1="lt1" bg2="dk2" tx2="lt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The Crucifixion of Jesus - Facts About His Death on the Cross">
            <a:extLst>
              <a:ext uri="{FF2B5EF4-FFF2-40B4-BE49-F238E27FC236}">
                <a16:creationId xmlns:a16="http://schemas.microsoft.com/office/drawing/2014/main" id="{2CE21E0D-0748-4968-9445-A2A2E751CA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11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A3A3CD5-81BF-46B3-B123-B49A8177A25C}"/>
              </a:ext>
            </a:extLst>
          </p:cNvPr>
          <p:cNvSpPr txBox="1"/>
          <p:nvPr/>
        </p:nvSpPr>
        <p:spPr>
          <a:xfrm>
            <a:off x="523875" y="42595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500" b="1" dirty="0">
                <a:solidFill>
                  <a:schemeClr val="tx1">
                    <a:lumMod val="85000"/>
                    <a:lumOff val="15000"/>
                  </a:schemeClr>
                </a:solidFill>
                <a:latin typeface="+mj-lt"/>
                <a:ea typeface="+mj-ea"/>
                <a:cs typeface="+mj-cs"/>
              </a:rPr>
              <a:t>You Have to Save Yourself in Taoism Still</a:t>
            </a:r>
          </a:p>
        </p:txBody>
      </p:sp>
      <p:cxnSp>
        <p:nvCxnSpPr>
          <p:cNvPr id="76" name="Straight Connector 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3382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The Grave of Lao-tzu's Mother Stock Photo - Image of founder, religion:  40344986">
            <a:extLst>
              <a:ext uri="{FF2B5EF4-FFF2-40B4-BE49-F238E27FC236}">
                <a16:creationId xmlns:a16="http://schemas.microsoft.com/office/drawing/2014/main" id="{B26AA78D-9A1F-47C2-828D-495DCCD581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0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6EE79AA-D7D7-47B8-9943-5F5D20D4A5F1}"/>
              </a:ext>
            </a:extLst>
          </p:cNvPr>
          <p:cNvSpPr txBox="1"/>
          <p:nvPr/>
        </p:nvSpPr>
        <p:spPr>
          <a:xfrm>
            <a:off x="2103121" y="4727173"/>
            <a:ext cx="7985759"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mj-lt"/>
                <a:ea typeface="+mj-ea"/>
                <a:cs typeface="+mj-cs"/>
              </a:rPr>
              <a:t>Lao Tzu is Still Dead and Buried Here</a:t>
            </a:r>
          </a:p>
        </p:txBody>
      </p:sp>
      <p:sp>
        <p:nvSpPr>
          <p:cNvPr id="75"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10452986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196" name="Picture 4" descr="The Resurrection of Jesus Christ: Infallible Proofs | Answers in Genesis">
            <a:extLst>
              <a:ext uri="{FF2B5EF4-FFF2-40B4-BE49-F238E27FC236}">
                <a16:creationId xmlns:a16="http://schemas.microsoft.com/office/drawing/2014/main" id="{0B8599C6-4B04-4C16-9461-BC3221BAA9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34" r="-1" b="-1"/>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92" name="Freeform: Shape 191">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56AC787A-905B-41FB-8693-A5292B334842}"/>
              </a:ext>
            </a:extLst>
          </p:cNvPr>
          <p:cNvSpPr txBox="1"/>
          <p:nvPr/>
        </p:nvSpPr>
        <p:spPr>
          <a:xfrm>
            <a:off x="472149" y="4438632"/>
            <a:ext cx="9565028" cy="1495240"/>
          </a:xfrm>
          <a:prstGeom prst="rect">
            <a:avLst/>
          </a:prstGeom>
        </p:spPr>
        <p:txBody>
          <a:bodyPr vert="horz" lIns="91440" tIns="45720" rIns="91440" bIns="45720" rtlCol="0">
            <a:noAutofit/>
          </a:bodyPr>
          <a:lstStyle/>
          <a:p>
            <a:pPr>
              <a:lnSpc>
                <a:spcPct val="90000"/>
              </a:lnSpc>
              <a:spcBef>
                <a:spcPct val="0"/>
              </a:spcBef>
              <a:spcAft>
                <a:spcPts val="600"/>
              </a:spcAft>
            </a:pPr>
            <a:r>
              <a:rPr lang="en-US" sz="5000" b="1" dirty="0"/>
              <a:t>Jesus Claims to be the Way, </a:t>
            </a:r>
          </a:p>
          <a:p>
            <a:pPr>
              <a:lnSpc>
                <a:spcPct val="90000"/>
              </a:lnSpc>
              <a:spcBef>
                <a:spcPct val="0"/>
              </a:spcBef>
              <a:spcAft>
                <a:spcPts val="600"/>
              </a:spcAft>
            </a:pPr>
            <a:r>
              <a:rPr lang="en-US" sz="5000" b="1" dirty="0"/>
              <a:t>and Rose from the Dead to Prove It</a:t>
            </a:r>
          </a:p>
        </p:txBody>
      </p:sp>
    </p:spTree>
    <p:extLst>
      <p:ext uri="{BB962C8B-B14F-4D97-AF65-F5344CB8AC3E}">
        <p14:creationId xmlns:p14="http://schemas.microsoft.com/office/powerpoint/2010/main" val="2104387640"/>
      </p:ext>
    </p:extLst>
  </p:cSld>
  <p:clrMapOvr>
    <a:overrideClrMapping bg1="dk1" tx1="lt1" bg2="dk2" tx2="lt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5446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s Abraham the Father of Three Faiths? Inspecting Ibrahim in Islam • ABWE">
            <a:extLst>
              <a:ext uri="{FF2B5EF4-FFF2-40B4-BE49-F238E27FC236}">
                <a16:creationId xmlns:a16="http://schemas.microsoft.com/office/drawing/2014/main" id="{877319ED-FDFA-48E7-BAD0-5E1F43F92C07}"/>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5730"/>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056464C-179A-4741-AD39-D5270884F620}"/>
              </a:ext>
            </a:extLst>
          </p:cNvPr>
          <p:cNvSpPr txBox="1"/>
          <p:nvPr/>
        </p:nvSpPr>
        <p:spPr>
          <a:xfrm>
            <a:off x="836676" y="1936352"/>
            <a:ext cx="10515600" cy="4176897"/>
          </a:xfrm>
          <a:prstGeom prst="rect">
            <a:avLst/>
          </a:prstGeom>
        </p:spPr>
        <p:txBody>
          <a:bodyPr vert="horz" lIns="91440" tIns="45720" rIns="91440" bIns="45720" rtlCol="0">
            <a:normAutofit/>
          </a:bodyPr>
          <a:lstStyle/>
          <a:p>
            <a:pPr>
              <a:lnSpc>
                <a:spcPct val="90000"/>
              </a:lnSpc>
              <a:spcBef>
                <a:spcPct val="0"/>
              </a:spcBef>
              <a:spcAft>
                <a:spcPts val="600"/>
              </a:spcAft>
            </a:pPr>
            <a:r>
              <a:rPr lang="en-US" sz="6000" b="1" dirty="0">
                <a:solidFill>
                  <a:srgbClr val="FFFFFF"/>
                </a:solidFill>
              </a:rPr>
              <a:t>The Religion of Islam</a:t>
            </a:r>
          </a:p>
        </p:txBody>
      </p:sp>
    </p:spTree>
    <p:extLst>
      <p:ext uri="{BB962C8B-B14F-4D97-AF65-F5344CB8AC3E}">
        <p14:creationId xmlns:p14="http://schemas.microsoft.com/office/powerpoint/2010/main" val="910247954"/>
      </p:ext>
    </p:extLst>
  </p:cSld>
  <p:clrMapOvr>
    <a:overrideClrMapping bg1="dk1" tx1="lt1" bg2="dk2"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e Notion of the “Muslim World” | Facts about the Muslims &amp; the Religion  of Islam - Toll-free hotline 1-877-WHY-ISLAM">
            <a:extLst>
              <a:ext uri="{FF2B5EF4-FFF2-40B4-BE49-F238E27FC236}">
                <a16:creationId xmlns:a16="http://schemas.microsoft.com/office/drawing/2014/main" id="{0EEB1CF4-4A98-4F07-B1B4-0367CD5ADF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0E15A1A-CDE1-4DBA-A86C-B9A30B7C4C27}"/>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solidFill>
                  <a:schemeClr val="tx1">
                    <a:lumMod val="85000"/>
                    <a:lumOff val="15000"/>
                  </a:schemeClr>
                </a:solidFill>
                <a:latin typeface="+mj-lt"/>
                <a:ea typeface="+mj-ea"/>
                <a:cs typeface="+mj-cs"/>
              </a:rPr>
              <a:t>Islam is the Second Largest Religion in the World</a:t>
            </a:r>
          </a:p>
        </p:txBody>
      </p:sp>
      <p:cxnSp>
        <p:nvCxnSpPr>
          <p:cNvPr id="137" name="Straight Connector 1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396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Hinduism is a way of Life - Goa Chronicle">
            <a:extLst>
              <a:ext uri="{FF2B5EF4-FFF2-40B4-BE49-F238E27FC236}">
                <a16:creationId xmlns:a16="http://schemas.microsoft.com/office/drawing/2014/main" id="{AC1BD2A4-FBD8-4E2E-AE89-7CE93B5696B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5218" y="644229"/>
            <a:ext cx="4814202" cy="2560320"/>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6 of the Best Books About Judaism for Anyone Who Wants to Learn">
            <a:extLst>
              <a:ext uri="{FF2B5EF4-FFF2-40B4-BE49-F238E27FC236}">
                <a16:creationId xmlns:a16="http://schemas.microsoft.com/office/drawing/2014/main" id="{8B83FF1F-A985-48E9-A328-D7CF9F9A0B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07277" y="644229"/>
            <a:ext cx="4876863" cy="2560320"/>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Why Is Christianity So “Exclusive”? | Cold Case Christianity">
            <a:extLst>
              <a:ext uri="{FF2B5EF4-FFF2-40B4-BE49-F238E27FC236}">
                <a16:creationId xmlns:a16="http://schemas.microsoft.com/office/drawing/2014/main" id="{1E73D7F9-B1D2-488C-A0EF-D62BAB36FF1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5217" y="3653451"/>
            <a:ext cx="4814202" cy="2560320"/>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slam And Democracy: Are They Antithetical? – Analysis – Eurasia Review">
            <a:extLst>
              <a:ext uri="{FF2B5EF4-FFF2-40B4-BE49-F238E27FC236}">
                <a16:creationId xmlns:a16="http://schemas.microsoft.com/office/drawing/2014/main" id="{7330765D-3DAA-464D-8F85-EABD1C5DD69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92580" y="3672788"/>
            <a:ext cx="4891560"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716834"/>
      </p:ext>
    </p:extLst>
  </p:cSld>
  <p:clrMapOvr>
    <a:overrideClrMapping bg1="dk1" tx1="lt1" bg2="dk2" tx2="lt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D35AE2F-5E3A-49D9-8DE1-8A333BA40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slam | Top 10 Things Westerners Should Do | Travel to Islamic Nation">
            <a:extLst>
              <a:ext uri="{FF2B5EF4-FFF2-40B4-BE49-F238E27FC236}">
                <a16:creationId xmlns:a16="http://schemas.microsoft.com/office/drawing/2014/main" id="{7FB6C68B-90AB-4BBE-BDB9-C79AF155D707}"/>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4042" r="-1" b="11350"/>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827A5B-4F2C-4892-B48D-C0CB8C99FD3F}"/>
              </a:ext>
            </a:extLst>
          </p:cNvPr>
          <p:cNvSpPr txBox="1"/>
          <p:nvPr/>
        </p:nvSpPr>
        <p:spPr>
          <a:xfrm>
            <a:off x="1522476" y="944912"/>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dirty="0">
                <a:solidFill>
                  <a:srgbClr val="FFFFFF"/>
                </a:solidFill>
                <a:latin typeface="+mj-lt"/>
                <a:ea typeface="+mj-ea"/>
                <a:cs typeface="+mj-cs"/>
              </a:rPr>
              <a:t>Islam is the Dominating Religion in 50 Countries</a:t>
            </a:r>
          </a:p>
        </p:txBody>
      </p:sp>
      <p:sp>
        <p:nvSpPr>
          <p:cNvPr id="73" name="Rectangle 2">
            <a:extLst>
              <a:ext uri="{FF2B5EF4-FFF2-40B4-BE49-F238E27FC236}">
                <a16:creationId xmlns:a16="http://schemas.microsoft.com/office/drawing/2014/main" id="{98072727-1E1A-4B8C-8839-AAB69FA2E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
            <a:extLst>
              <a:ext uri="{FF2B5EF4-FFF2-40B4-BE49-F238E27FC236}">
                <a16:creationId xmlns:a16="http://schemas.microsoft.com/office/drawing/2014/main" id="{79EB4626-023C-436D-9F57-9EB460809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902700 h 5416094"/>
              <a:gd name="connsiteX1" fmla="*/ 902700 w 10515600"/>
              <a:gd name="connsiteY1" fmla="*/ 0 h 5416094"/>
              <a:gd name="connsiteX2" fmla="*/ 1746919 w 10515600"/>
              <a:gd name="connsiteY2" fmla="*/ 0 h 5416094"/>
              <a:gd name="connsiteX3" fmla="*/ 2329833 w 10515600"/>
              <a:gd name="connsiteY3" fmla="*/ 0 h 5416094"/>
              <a:gd name="connsiteX4" fmla="*/ 2825644 w 10515600"/>
              <a:gd name="connsiteY4" fmla="*/ 0 h 5416094"/>
              <a:gd name="connsiteX5" fmla="*/ 3582762 w 10515600"/>
              <a:gd name="connsiteY5" fmla="*/ 0 h 5416094"/>
              <a:gd name="connsiteX6" fmla="*/ 4165675 w 10515600"/>
              <a:gd name="connsiteY6" fmla="*/ 0 h 5416094"/>
              <a:gd name="connsiteX7" fmla="*/ 5009894 w 10515600"/>
              <a:gd name="connsiteY7" fmla="*/ 0 h 5416094"/>
              <a:gd name="connsiteX8" fmla="*/ 5505706 w 10515600"/>
              <a:gd name="connsiteY8" fmla="*/ 0 h 5416094"/>
              <a:gd name="connsiteX9" fmla="*/ 6349925 w 10515600"/>
              <a:gd name="connsiteY9" fmla="*/ 0 h 5416094"/>
              <a:gd name="connsiteX10" fmla="*/ 6758634 w 10515600"/>
              <a:gd name="connsiteY10" fmla="*/ 0 h 5416094"/>
              <a:gd name="connsiteX11" fmla="*/ 7428650 w 10515600"/>
              <a:gd name="connsiteY11" fmla="*/ 0 h 5416094"/>
              <a:gd name="connsiteX12" fmla="*/ 8098665 w 10515600"/>
              <a:gd name="connsiteY12" fmla="*/ 0 h 5416094"/>
              <a:gd name="connsiteX13" fmla="*/ 8681579 w 10515600"/>
              <a:gd name="connsiteY13" fmla="*/ 0 h 5416094"/>
              <a:gd name="connsiteX14" fmla="*/ 9612900 w 10515600"/>
              <a:gd name="connsiteY14" fmla="*/ 0 h 5416094"/>
              <a:gd name="connsiteX15" fmla="*/ 10515600 w 10515600"/>
              <a:gd name="connsiteY15" fmla="*/ 902700 h 5416094"/>
              <a:gd name="connsiteX16" fmla="*/ 10515600 w 10515600"/>
              <a:gd name="connsiteY16" fmla="*/ 1504482 h 5416094"/>
              <a:gd name="connsiteX17" fmla="*/ 10515600 w 10515600"/>
              <a:gd name="connsiteY17" fmla="*/ 2178479 h 5416094"/>
              <a:gd name="connsiteX18" fmla="*/ 10515600 w 10515600"/>
              <a:gd name="connsiteY18" fmla="*/ 2780261 h 5416094"/>
              <a:gd name="connsiteX19" fmla="*/ 10515600 w 10515600"/>
              <a:gd name="connsiteY19" fmla="*/ 3273722 h 5416094"/>
              <a:gd name="connsiteX20" fmla="*/ 10515600 w 10515600"/>
              <a:gd name="connsiteY20" fmla="*/ 3803291 h 5416094"/>
              <a:gd name="connsiteX21" fmla="*/ 10515600 w 10515600"/>
              <a:gd name="connsiteY21" fmla="*/ 4513394 h 5416094"/>
              <a:gd name="connsiteX22" fmla="*/ 9612900 w 10515600"/>
              <a:gd name="connsiteY22" fmla="*/ 5416094 h 5416094"/>
              <a:gd name="connsiteX23" fmla="*/ 9117089 w 10515600"/>
              <a:gd name="connsiteY23" fmla="*/ 5416094 h 5416094"/>
              <a:gd name="connsiteX24" fmla="*/ 8708379 w 10515600"/>
              <a:gd name="connsiteY24" fmla="*/ 5416094 h 5416094"/>
              <a:gd name="connsiteX25" fmla="*/ 8299670 w 10515600"/>
              <a:gd name="connsiteY25" fmla="*/ 5416094 h 5416094"/>
              <a:gd name="connsiteX26" fmla="*/ 7629654 w 10515600"/>
              <a:gd name="connsiteY26" fmla="*/ 5416094 h 5416094"/>
              <a:gd name="connsiteX27" fmla="*/ 7133843 w 10515600"/>
              <a:gd name="connsiteY27" fmla="*/ 5416094 h 5416094"/>
              <a:gd name="connsiteX28" fmla="*/ 6376726 w 10515600"/>
              <a:gd name="connsiteY28" fmla="*/ 5416094 h 5416094"/>
              <a:gd name="connsiteX29" fmla="*/ 5880914 w 10515600"/>
              <a:gd name="connsiteY29" fmla="*/ 5416094 h 5416094"/>
              <a:gd name="connsiteX30" fmla="*/ 5123797 w 10515600"/>
              <a:gd name="connsiteY30" fmla="*/ 5416094 h 5416094"/>
              <a:gd name="connsiteX31" fmla="*/ 4715088 w 10515600"/>
              <a:gd name="connsiteY31" fmla="*/ 5416094 h 5416094"/>
              <a:gd name="connsiteX32" fmla="*/ 3957970 w 10515600"/>
              <a:gd name="connsiteY32" fmla="*/ 5416094 h 5416094"/>
              <a:gd name="connsiteX33" fmla="*/ 3462159 w 10515600"/>
              <a:gd name="connsiteY33" fmla="*/ 5416094 h 5416094"/>
              <a:gd name="connsiteX34" fmla="*/ 3053449 w 10515600"/>
              <a:gd name="connsiteY34" fmla="*/ 5416094 h 5416094"/>
              <a:gd name="connsiteX35" fmla="*/ 2557638 w 10515600"/>
              <a:gd name="connsiteY35" fmla="*/ 5416094 h 5416094"/>
              <a:gd name="connsiteX36" fmla="*/ 1800521 w 10515600"/>
              <a:gd name="connsiteY36" fmla="*/ 5416094 h 5416094"/>
              <a:gd name="connsiteX37" fmla="*/ 902700 w 10515600"/>
              <a:gd name="connsiteY37" fmla="*/ 5416094 h 5416094"/>
              <a:gd name="connsiteX38" fmla="*/ 0 w 10515600"/>
              <a:gd name="connsiteY38" fmla="*/ 4513394 h 5416094"/>
              <a:gd name="connsiteX39" fmla="*/ 0 w 10515600"/>
              <a:gd name="connsiteY39" fmla="*/ 3911612 h 5416094"/>
              <a:gd name="connsiteX40" fmla="*/ 0 w 10515600"/>
              <a:gd name="connsiteY40" fmla="*/ 3309829 h 5416094"/>
              <a:gd name="connsiteX41" fmla="*/ 0 w 10515600"/>
              <a:gd name="connsiteY41" fmla="*/ 2780261 h 5416094"/>
              <a:gd name="connsiteX42" fmla="*/ 0 w 10515600"/>
              <a:gd name="connsiteY42" fmla="*/ 2106265 h 5416094"/>
              <a:gd name="connsiteX43" fmla="*/ 0 w 10515600"/>
              <a:gd name="connsiteY43" fmla="*/ 1504482 h 5416094"/>
              <a:gd name="connsiteX44" fmla="*/ 0 w 10515600"/>
              <a:gd name="connsiteY44" fmla="*/ 90270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5600" h="5416094" extrusionOk="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noFill/>
          <a:ln w="47625" cap="rnd">
            <a:solidFill>
              <a:srgbClr val="FFFFFF">
                <a:alpha val="80000"/>
              </a:srgbClr>
            </a:soli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479245"/>
      </p:ext>
    </p:extLst>
  </p:cSld>
  <p:clrMapOvr>
    <a:overrideClrMapping bg1="dk1" tx1="lt1" bg2="dk2" tx2="lt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War Between ISIS and al-Qaeda for Supremacy of the Global Jihadist  Movement | The Washington Institute">
            <a:extLst>
              <a:ext uri="{FF2B5EF4-FFF2-40B4-BE49-F238E27FC236}">
                <a16:creationId xmlns:a16="http://schemas.microsoft.com/office/drawing/2014/main" id="{D33E3917-DB20-413E-BECA-33631E07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91" r="909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787670B-B3FB-4BBF-9728-8AF27444C236}"/>
              </a:ext>
            </a:extLst>
          </p:cNvPr>
          <p:cNvSpPr txBox="1"/>
          <p:nvPr/>
        </p:nvSpPr>
        <p:spPr>
          <a:xfrm>
            <a:off x="217941" y="2978020"/>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1" dirty="0">
                <a:latin typeface="+mj-lt"/>
                <a:ea typeface="+mj-ea"/>
                <a:cs typeface="+mj-cs"/>
              </a:rPr>
              <a:t>Many see Muslims as potential terrorists, which isn’t a fair profile</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275898"/>
      </p:ext>
    </p:extLst>
  </p:cSld>
  <p:clrMapOvr>
    <a:overrideClrMapping bg1="dk1" tx1="lt1" bg2="dk2" tx2="lt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What Americans really think about Muslims and Islam">
            <a:extLst>
              <a:ext uri="{FF2B5EF4-FFF2-40B4-BE49-F238E27FC236}">
                <a16:creationId xmlns:a16="http://schemas.microsoft.com/office/drawing/2014/main" id="{503A55E2-25AB-43B0-B9E8-60432DEA8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A325AB0F-54AF-41FE-92B3-8FDF8D61B1C4}"/>
              </a:ext>
            </a:extLst>
          </p:cNvPr>
          <p:cNvSpPr txBox="1"/>
          <p:nvPr/>
        </p:nvSpPr>
        <p:spPr>
          <a:xfrm>
            <a:off x="635974" y="4486583"/>
            <a:ext cx="8856059" cy="133682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b="1" dirty="0">
                <a:solidFill>
                  <a:srgbClr val="FFFFFF"/>
                </a:solidFill>
                <a:latin typeface="+mj-lt"/>
                <a:ea typeface="+mj-ea"/>
                <a:cs typeface="+mj-cs"/>
              </a:rPr>
              <a:t>The Vast Majority of Muslims, Especially in America, Are Peaceful</a:t>
            </a:r>
            <a:endParaRPr lang="en-US" sz="5000" dirty="0">
              <a:solidFill>
                <a:srgbClr val="FFFFFF"/>
              </a:solidFill>
              <a:latin typeface="+mj-lt"/>
              <a:ea typeface="+mj-ea"/>
              <a:cs typeface="+mj-cs"/>
            </a:endParaRPr>
          </a:p>
        </p:txBody>
      </p:sp>
    </p:spTree>
    <p:extLst>
      <p:ext uri="{BB962C8B-B14F-4D97-AF65-F5344CB8AC3E}">
        <p14:creationId xmlns:p14="http://schemas.microsoft.com/office/powerpoint/2010/main" val="245373925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52" name="Picture 8" descr="Muslim Mosque Islam - Free image on Pixabay">
            <a:extLst>
              <a:ext uri="{FF2B5EF4-FFF2-40B4-BE49-F238E27FC236}">
                <a16:creationId xmlns:a16="http://schemas.microsoft.com/office/drawing/2014/main" id="{D42D283D-EAA3-4B2F-9121-E07D229B59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5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1EF8B9-AC56-44E0-8EF0-CB2054F1BA4E}"/>
              </a:ext>
            </a:extLst>
          </p:cNvPr>
          <p:cNvSpPr txBox="1"/>
          <p:nvPr/>
        </p:nvSpPr>
        <p:spPr>
          <a:xfrm>
            <a:off x="189689" y="5320142"/>
            <a:ext cx="11812621"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b="1" dirty="0">
                <a:solidFill>
                  <a:schemeClr val="tx1">
                    <a:lumMod val="85000"/>
                    <a:lumOff val="15000"/>
                  </a:schemeClr>
                </a:solidFill>
                <a:latin typeface="+mj-lt"/>
                <a:ea typeface="+mj-ea"/>
                <a:cs typeface="+mj-cs"/>
              </a:rPr>
              <a:t>The 10-15% radicals around the world give the rest the profile</a:t>
            </a:r>
            <a:endParaRPr lang="en-US" sz="3600" dirty="0">
              <a:solidFill>
                <a:schemeClr val="tx1">
                  <a:lumMod val="85000"/>
                  <a:lumOff val="15000"/>
                </a:schemeClr>
              </a:solidFill>
              <a:latin typeface="+mj-lt"/>
              <a:ea typeface="+mj-ea"/>
              <a:cs typeface="+mj-cs"/>
            </a:endParaRPr>
          </a:p>
        </p:txBody>
      </p:sp>
      <p:cxnSp>
        <p:nvCxnSpPr>
          <p:cNvPr id="79" name="Straight Connector 7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9542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Islam And Democracy: Are They Antithetical? – Analysis – Eurasia Review">
            <a:extLst>
              <a:ext uri="{FF2B5EF4-FFF2-40B4-BE49-F238E27FC236}">
                <a16:creationId xmlns:a16="http://schemas.microsoft.com/office/drawing/2014/main" id="{40C9FA3C-61C8-48E9-9CC3-693004E1EA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88"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7D3CC9-C30B-484D-BE15-C493006F1564}"/>
              </a:ext>
            </a:extLst>
          </p:cNvPr>
          <p:cNvSpPr txBox="1"/>
          <p:nvPr/>
        </p:nvSpPr>
        <p:spPr>
          <a:xfrm>
            <a:off x="640080" y="581714"/>
            <a:ext cx="2752354" cy="2709275"/>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lnSpc>
                <a:spcPct val="90000"/>
              </a:lnSpc>
              <a:spcBef>
                <a:spcPct val="0"/>
              </a:spcBef>
              <a:spcAft>
                <a:spcPts val="600"/>
              </a:spcAft>
            </a:pPr>
            <a:r>
              <a:rPr lang="en-US" sz="3000" b="1" dirty="0">
                <a:solidFill>
                  <a:srgbClr val="262626"/>
                </a:solidFill>
                <a:latin typeface="+mj-lt"/>
                <a:ea typeface="+mj-ea"/>
                <a:cs typeface="+mj-cs"/>
              </a:rPr>
              <a:t>What do Muslims Believe? Here are the basics</a:t>
            </a:r>
            <a:endParaRPr lang="en-US" sz="3000" dirty="0">
              <a:solidFill>
                <a:srgbClr val="262626"/>
              </a:solidFill>
              <a:latin typeface="+mj-lt"/>
              <a:ea typeface="+mj-ea"/>
              <a:cs typeface="+mj-cs"/>
            </a:endParaRPr>
          </a:p>
        </p:txBody>
      </p:sp>
    </p:spTree>
    <p:extLst>
      <p:ext uri="{BB962C8B-B14F-4D97-AF65-F5344CB8AC3E}">
        <p14:creationId xmlns:p14="http://schemas.microsoft.com/office/powerpoint/2010/main" val="323791109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8" name="Picture 6" descr="100+ Free Muslim Background &amp; Ramadan Images">
            <a:extLst>
              <a:ext uri="{FF2B5EF4-FFF2-40B4-BE49-F238E27FC236}">
                <a16:creationId xmlns:a16="http://schemas.microsoft.com/office/drawing/2014/main" id="{940DD896-E550-4C42-88AD-DDD1FD897E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1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0" name="Freeform: Shape 138">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04864E0D-347C-4297-BBE7-74096816C4C0}"/>
              </a:ext>
            </a:extLst>
          </p:cNvPr>
          <p:cNvSpPr txBox="1"/>
          <p:nvPr/>
        </p:nvSpPr>
        <p:spPr>
          <a:xfrm>
            <a:off x="364592" y="4173166"/>
            <a:ext cx="8856059" cy="197370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500" b="1" dirty="0">
                <a:solidFill>
                  <a:srgbClr val="FFFFFF"/>
                </a:solidFill>
                <a:latin typeface="+mj-lt"/>
                <a:ea typeface="+mj-ea"/>
                <a:cs typeface="+mj-cs"/>
              </a:rPr>
              <a:t>The Five Pillars Are Central to the Islamic Faith</a:t>
            </a:r>
            <a:endParaRPr lang="en-US" sz="6500" dirty="0">
              <a:solidFill>
                <a:srgbClr val="FFFFFF"/>
              </a:solidFill>
              <a:latin typeface="+mj-lt"/>
              <a:ea typeface="+mj-ea"/>
              <a:cs typeface="+mj-cs"/>
            </a:endParaRPr>
          </a:p>
        </p:txBody>
      </p:sp>
    </p:spTree>
    <p:extLst>
      <p:ext uri="{BB962C8B-B14F-4D97-AF65-F5344CB8AC3E}">
        <p14:creationId xmlns:p14="http://schemas.microsoft.com/office/powerpoint/2010/main" val="20957175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Background Islamic Hd Free Download - SlideBackground">
            <a:extLst>
              <a:ext uri="{FF2B5EF4-FFF2-40B4-BE49-F238E27FC236}">
                <a16:creationId xmlns:a16="http://schemas.microsoft.com/office/drawing/2014/main" id="{B55A7441-A0F5-4858-96A7-B0BBD9F37202}"/>
              </a:ext>
            </a:extLst>
          </p:cNvPr>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3409" b="65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1" name="Rectangle 72">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4" name="TextBox 3">
            <a:extLst>
              <a:ext uri="{FF2B5EF4-FFF2-40B4-BE49-F238E27FC236}">
                <a16:creationId xmlns:a16="http://schemas.microsoft.com/office/drawing/2014/main" id="{33CBFA1E-D109-4D6B-920A-8D057541B13A}"/>
              </a:ext>
            </a:extLst>
          </p:cNvPr>
          <p:cNvSpPr txBox="1"/>
          <p:nvPr/>
        </p:nvSpPr>
        <p:spPr>
          <a:xfrm>
            <a:off x="1995340" y="1931054"/>
            <a:ext cx="8201319" cy="2857191"/>
          </a:xfrm>
          <a:prstGeom prst="rect">
            <a:avLst/>
          </a:prstGeom>
        </p:spPr>
        <p:txBody>
          <a:bodyPr vert="horz" lIns="91440" tIns="45720" rIns="91440" bIns="45720" rtlCol="0" anchor="ctr">
            <a:noAutofit/>
          </a:bodyPr>
          <a:lstStyle/>
          <a:p>
            <a:pPr algn="ctr"/>
            <a:r>
              <a:rPr lang="en-US" sz="6000" dirty="0"/>
              <a:t>1. Affirmation (Shahada): "There is no God but Allah, and Muhammad is his messenger."</a:t>
            </a:r>
          </a:p>
        </p:txBody>
      </p:sp>
      <p:sp>
        <p:nvSpPr>
          <p:cNvPr id="9222" name="Rectangle 74">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1401728636"/>
      </p:ext>
    </p:extLst>
  </p:cSld>
  <p:clrMapOvr>
    <a:overrideClrMapping bg1="dk1" tx1="lt1" bg2="dk2" tx2="lt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The 5 Times Namaz (Muslim Prayer) with Meaning &amp; Significance">
            <a:extLst>
              <a:ext uri="{FF2B5EF4-FFF2-40B4-BE49-F238E27FC236}">
                <a16:creationId xmlns:a16="http://schemas.microsoft.com/office/drawing/2014/main" id="{F2585E7D-DD50-48ED-97CD-9E88F498C9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67" r="9091" b="951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419D8D-6BCF-4C2F-8152-3554C232AE94}"/>
              </a:ext>
            </a:extLst>
          </p:cNvPr>
          <p:cNvSpPr txBox="1"/>
          <p:nvPr/>
        </p:nvSpPr>
        <p:spPr>
          <a:xfrm>
            <a:off x="518999" y="494165"/>
            <a:ext cx="4014090" cy="5089511"/>
          </a:xfrm>
          <a:prstGeom prst="rect">
            <a:avLst/>
          </a:prstGeom>
        </p:spPr>
        <p:txBody>
          <a:bodyPr vert="horz" lIns="91440" tIns="45720" rIns="91440" bIns="45720" rtlCol="0">
            <a:noAutofit/>
          </a:bodyPr>
          <a:lstStyle/>
          <a:p>
            <a:pPr algn="ctr"/>
            <a:r>
              <a:rPr lang="en-US" sz="4600" dirty="0"/>
              <a:t>2. Prayer </a:t>
            </a:r>
          </a:p>
          <a:p>
            <a:pPr algn="ctr"/>
            <a:r>
              <a:rPr lang="en-US" sz="4600" dirty="0"/>
              <a:t>(As-Salah): Muslims are required to pray five times a day, kneeling and facing Mecca.</a:t>
            </a:r>
          </a:p>
        </p:txBody>
      </p:sp>
    </p:spTree>
    <p:extLst>
      <p:ext uri="{BB962C8B-B14F-4D97-AF65-F5344CB8AC3E}">
        <p14:creationId xmlns:p14="http://schemas.microsoft.com/office/powerpoint/2010/main" val="7085042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The Peace and Joy Found In Helping Others | Finding True Happiness">
            <a:extLst>
              <a:ext uri="{FF2B5EF4-FFF2-40B4-BE49-F238E27FC236}">
                <a16:creationId xmlns:a16="http://schemas.microsoft.com/office/drawing/2014/main" id="{F38A1D9B-C0BE-4CF9-9ECE-028A7DBD4322}"/>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7587" b="5875"/>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158C54-AC39-449A-85B4-0011E912AA70}"/>
              </a:ext>
            </a:extLst>
          </p:cNvPr>
          <p:cNvSpPr txBox="1"/>
          <p:nvPr/>
        </p:nvSpPr>
        <p:spPr>
          <a:xfrm>
            <a:off x="841248" y="3502152"/>
            <a:ext cx="10506456" cy="2670048"/>
          </a:xfrm>
          <a:prstGeom prst="rect">
            <a:avLst/>
          </a:prstGeom>
        </p:spPr>
        <p:txBody>
          <a:bodyPr vert="horz" lIns="91440" tIns="45720" rIns="91440" bIns="45720" rtlCol="0">
            <a:normAutofit/>
          </a:bodyPr>
          <a:lstStyle/>
          <a:p>
            <a:pPr>
              <a:lnSpc>
                <a:spcPct val="90000"/>
              </a:lnSpc>
              <a:spcAft>
                <a:spcPts val="600"/>
              </a:spcAft>
            </a:pPr>
            <a:r>
              <a:rPr lang="en-US" sz="5500" dirty="0"/>
              <a:t>3. Almsgiving (Zakah): A worthy Muslim must give 2.5 percent of his income to the poor.</a:t>
            </a:r>
          </a:p>
        </p:txBody>
      </p:sp>
    </p:spTree>
    <p:extLst>
      <p:ext uri="{BB962C8B-B14F-4D97-AF65-F5344CB8AC3E}">
        <p14:creationId xmlns:p14="http://schemas.microsoft.com/office/powerpoint/2010/main" val="525149997"/>
      </p:ext>
    </p:extLst>
  </p:cSld>
  <p:clrMapOvr>
    <a:overrideClrMapping bg1="dk1" tx1="lt1" bg2="dk2"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0" name="Picture 2" descr="Ramadan Information Sheet - Islamic Networks Group (ING)">
            <a:extLst>
              <a:ext uri="{FF2B5EF4-FFF2-40B4-BE49-F238E27FC236}">
                <a16:creationId xmlns:a16="http://schemas.microsoft.com/office/drawing/2014/main" id="{AC061B0F-0200-420E-99AF-9676125858CC}"/>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6667"/>
          <a:stretch/>
        </p:blipFill>
        <p:spPr bwMode="auto">
          <a:xfrm>
            <a:off x="20" y="1"/>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D8ED73A-4A32-49A4-82EF-EFC90F8F5F28}"/>
              </a:ext>
            </a:extLst>
          </p:cNvPr>
          <p:cNvSpPr txBox="1"/>
          <p:nvPr/>
        </p:nvSpPr>
        <p:spPr>
          <a:xfrm>
            <a:off x="841248" y="3162171"/>
            <a:ext cx="10509504" cy="2905686"/>
          </a:xfrm>
          <a:prstGeom prst="rect">
            <a:avLst/>
          </a:prstGeom>
        </p:spPr>
        <p:txBody>
          <a:bodyPr vert="horz" lIns="91440" tIns="45720" rIns="91440" bIns="45720" rtlCol="0">
            <a:normAutofit/>
          </a:bodyPr>
          <a:lstStyle/>
          <a:p>
            <a:pPr>
              <a:lnSpc>
                <a:spcPct val="90000"/>
              </a:lnSpc>
              <a:spcAft>
                <a:spcPts val="600"/>
              </a:spcAft>
            </a:pPr>
            <a:r>
              <a:rPr lang="en-US" sz="5000" dirty="0">
                <a:solidFill>
                  <a:srgbClr val="FFFFFF"/>
                </a:solidFill>
              </a:rPr>
              <a:t>4. The Fast (Siyam): Faithful Muslims fast from dawn to dusk every day during the ninth month of the Islamic lunar calendar, Ramadan.</a:t>
            </a:r>
          </a:p>
        </p:txBody>
      </p:sp>
    </p:spTree>
    <p:extLst>
      <p:ext uri="{BB962C8B-B14F-4D97-AF65-F5344CB8AC3E}">
        <p14:creationId xmlns:p14="http://schemas.microsoft.com/office/powerpoint/2010/main" val="3886998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Eternity and God | The Bee Revelation">
            <a:extLst>
              <a:ext uri="{FF2B5EF4-FFF2-40B4-BE49-F238E27FC236}">
                <a16:creationId xmlns:a16="http://schemas.microsoft.com/office/drawing/2014/main" id="{997756B2-1DD1-4AB2-A331-B38510F28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26094"/>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4B00196-B187-4396-8DE7-0994AF5D3F1F}"/>
              </a:ext>
            </a:extLst>
          </p:cNvPr>
          <p:cNvSpPr txBox="1"/>
          <p:nvPr/>
        </p:nvSpPr>
        <p:spPr>
          <a:xfrm>
            <a:off x="523875" y="5317240"/>
            <a:ext cx="11210925"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w="22225">
                  <a:solidFill>
                    <a:prstClr val="black"/>
                  </a:solidFill>
                  <a:miter lim="800000"/>
                </a:ln>
                <a:solidFill>
                  <a:prstClr val="black">
                    <a:lumMod val="85000"/>
                    <a:lumOff val="15000"/>
                  </a:prstClr>
                </a:solidFill>
                <a:effectLst/>
                <a:uLnTx/>
                <a:uFillTx/>
                <a:latin typeface="Calibri Light" panose="020F0302020204030204"/>
                <a:ea typeface="+mn-ea"/>
                <a:cs typeface="+mn-cs"/>
              </a:rPr>
              <a:t>Eternity is On the Line: It’s Worth the Search</a:t>
            </a:r>
          </a:p>
        </p:txBody>
      </p:sp>
      <p:cxnSp>
        <p:nvCxnSpPr>
          <p:cNvPr id="82" name="Straight Connector 8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24809F-3535-4F4F-9C4E-2F49D75007C8}"/>
              </a:ext>
            </a:extLst>
          </p:cNvPr>
          <p:cNvSpPr txBox="1"/>
          <p:nvPr/>
        </p:nvSpPr>
        <p:spPr>
          <a:xfrm>
            <a:off x="514976" y="2047328"/>
            <a:ext cx="3953501" cy="307239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000" b="0" i="0"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197585022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314" name="Picture 2" descr="Mecca | Definition, History, Pilgrimage, Population, Kaaba, City, &amp; Facts |  Britannica">
            <a:extLst>
              <a:ext uri="{FF2B5EF4-FFF2-40B4-BE49-F238E27FC236}">
                <a16:creationId xmlns:a16="http://schemas.microsoft.com/office/drawing/2014/main" id="{0EE08B59-19A1-4069-B09A-9A3BC3E6B7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968" r="-1" b="12"/>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209436B-6AB5-4E02-B8FC-344C413BDAB1}"/>
              </a:ext>
            </a:extLst>
          </p:cNvPr>
          <p:cNvSpPr txBox="1"/>
          <p:nvPr/>
        </p:nvSpPr>
        <p:spPr>
          <a:xfrm>
            <a:off x="394327" y="4098164"/>
            <a:ext cx="9565028" cy="2188020"/>
          </a:xfrm>
          <a:prstGeom prst="rect">
            <a:avLst/>
          </a:prstGeom>
        </p:spPr>
        <p:txBody>
          <a:bodyPr vert="horz" lIns="91440" tIns="45720" rIns="91440" bIns="45720" rtlCol="0">
            <a:noAutofit/>
          </a:bodyPr>
          <a:lstStyle/>
          <a:p>
            <a:r>
              <a:rPr lang="en-US" sz="4500" dirty="0"/>
              <a:t>5. The Pilgrimage (Al-Hajj): Muslims are expected to journey to Mecca at least once in their lifetime.</a:t>
            </a:r>
          </a:p>
        </p:txBody>
      </p:sp>
    </p:spTree>
    <p:extLst>
      <p:ext uri="{BB962C8B-B14F-4D97-AF65-F5344CB8AC3E}">
        <p14:creationId xmlns:p14="http://schemas.microsoft.com/office/powerpoint/2010/main" val="4197698314"/>
      </p:ext>
    </p:extLst>
  </p:cSld>
  <p:clrMapOvr>
    <a:overrideClrMapping bg1="dk1" tx1="lt1" bg2="dk2" tx2="lt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60687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4" descr="Islamic Wallpaper HD Download: Islamic Wallpaper Hd For Mobile">
            <a:extLst>
              <a:ext uri="{FF2B5EF4-FFF2-40B4-BE49-F238E27FC236}">
                <a16:creationId xmlns:a16="http://schemas.microsoft.com/office/drawing/2014/main" id="{645775B6-676C-4C31-8828-9A5347C26E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6" r="-1" b="-1"/>
          <a:stretch/>
        </p:blipFill>
        <p:spPr bwMode="auto">
          <a:xfrm>
            <a:off x="606719" y="-1"/>
            <a:ext cx="11585281" cy="6857999"/>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2D5F670-A93B-466F-B076-A8F5D5CD5E3A}"/>
              </a:ext>
            </a:extLst>
          </p:cNvPr>
          <p:cNvSpPr txBox="1"/>
          <p:nvPr/>
        </p:nvSpPr>
        <p:spPr>
          <a:xfrm>
            <a:off x="924764" y="2198452"/>
            <a:ext cx="4177342" cy="418576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dirty="0">
                <a:solidFill>
                  <a:schemeClr val="bg1"/>
                </a:solidFill>
                <a:latin typeface="+mj-lt"/>
                <a:ea typeface="+mj-ea"/>
                <a:cs typeface="+mj-cs"/>
              </a:rPr>
              <a:t>Now that you have the overview, here are the details, beginning with history</a:t>
            </a:r>
          </a:p>
        </p:txBody>
      </p:sp>
      <p:sp>
        <p:nvSpPr>
          <p:cNvPr id="97" name="Rectangle 96">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00"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Rectangle 12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8589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ancient poems that explain today - BBC Culture">
            <a:extLst>
              <a:ext uri="{FF2B5EF4-FFF2-40B4-BE49-F238E27FC236}">
                <a16:creationId xmlns:a16="http://schemas.microsoft.com/office/drawing/2014/main" id="{E1D53133-0D7C-5B8B-C9B9-A649717467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16" t="9091" r="25640"/>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87931C5-10C5-9C15-FF86-00158F6C30B2}"/>
              </a:ext>
            </a:extLst>
          </p:cNvPr>
          <p:cNvSpPr txBox="1"/>
          <p:nvPr/>
        </p:nvSpPr>
        <p:spPr>
          <a:xfrm>
            <a:off x="398174" y="2688870"/>
            <a:ext cx="4074446" cy="3877299"/>
          </a:xfrm>
          <a:prstGeom prst="rect">
            <a:avLst/>
          </a:prstGeom>
        </p:spPr>
        <p:txBody>
          <a:bodyPr vert="horz" lIns="91440" tIns="45720" rIns="91440" bIns="45720" rtlCol="0" anchor="t">
            <a:noAutofit/>
          </a:bodyPr>
          <a:lstStyle/>
          <a:p>
            <a:pPr>
              <a:lnSpc>
                <a:spcPct val="90000"/>
              </a:lnSpc>
              <a:spcAft>
                <a:spcPts val="600"/>
              </a:spcAft>
            </a:pPr>
            <a:r>
              <a:rPr lang="en-US" sz="4500" dirty="0"/>
              <a:t>Muhammad was born in A.D. 570 in the town of Mecca located in what we now call Saudi Arabia</a:t>
            </a:r>
          </a:p>
        </p:txBody>
      </p:sp>
      <p:sp>
        <p:nvSpPr>
          <p:cNvPr id="11" name="TextBox 10">
            <a:extLst>
              <a:ext uri="{FF2B5EF4-FFF2-40B4-BE49-F238E27FC236}">
                <a16:creationId xmlns:a16="http://schemas.microsoft.com/office/drawing/2014/main" id="{10ADD24C-257E-A543-2C04-5B7B58FD96DE}"/>
              </a:ext>
            </a:extLst>
          </p:cNvPr>
          <p:cNvSpPr txBox="1"/>
          <p:nvPr/>
        </p:nvSpPr>
        <p:spPr>
          <a:xfrm>
            <a:off x="398174" y="1361872"/>
            <a:ext cx="5594064" cy="1063320"/>
          </a:xfrm>
          <a:prstGeom prst="rect">
            <a:avLst/>
          </a:prstGeom>
        </p:spPr>
        <p:txBody>
          <a:bodyPr vert="horz" lIns="91440" tIns="45720" rIns="91440" bIns="45720" rtlCol="0" anchor="t">
            <a:noAutofit/>
          </a:bodyPr>
          <a:lstStyle/>
          <a:p>
            <a:pPr>
              <a:lnSpc>
                <a:spcPct val="90000"/>
              </a:lnSpc>
              <a:spcAft>
                <a:spcPts val="600"/>
              </a:spcAft>
            </a:pPr>
            <a:r>
              <a:rPr lang="en-US" sz="6000" b="1" dirty="0"/>
              <a:t>History of Islam</a:t>
            </a:r>
          </a:p>
        </p:txBody>
      </p:sp>
    </p:spTree>
    <p:extLst>
      <p:ext uri="{BB962C8B-B14F-4D97-AF65-F5344CB8AC3E}">
        <p14:creationId xmlns:p14="http://schemas.microsoft.com/office/powerpoint/2010/main" val="448569574"/>
      </p:ext>
    </p:extLst>
  </p:cSld>
  <p:clrMapOvr>
    <a:overrideClrMapping bg1="dk1" tx1="lt1" bg2="dk2" tx2="lt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ecca">
            <a:extLst>
              <a:ext uri="{FF2B5EF4-FFF2-40B4-BE49-F238E27FC236}">
                <a16:creationId xmlns:a16="http://schemas.microsoft.com/office/drawing/2014/main" id="{DF16B17E-BAF6-52A8-FC0F-87940569934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3271" b="5502"/>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48720B4-25CA-6510-7058-B79F9D0CB680}"/>
              </a:ext>
            </a:extLst>
          </p:cNvPr>
          <p:cNvSpPr txBox="1"/>
          <p:nvPr/>
        </p:nvSpPr>
        <p:spPr>
          <a:xfrm>
            <a:off x="841248" y="3502152"/>
            <a:ext cx="10506456" cy="2670048"/>
          </a:xfrm>
          <a:prstGeom prst="rect">
            <a:avLst/>
          </a:prstGeom>
        </p:spPr>
        <p:txBody>
          <a:bodyPr vert="horz" lIns="91440" tIns="45720" rIns="91440" bIns="45720" rtlCol="0">
            <a:normAutofit/>
          </a:bodyPr>
          <a:lstStyle/>
          <a:p>
            <a:pPr>
              <a:lnSpc>
                <a:spcPct val="90000"/>
              </a:lnSpc>
              <a:spcBef>
                <a:spcPct val="0"/>
              </a:spcBef>
              <a:spcAft>
                <a:spcPts val="600"/>
              </a:spcAft>
            </a:pPr>
            <a:r>
              <a:rPr lang="en-US" sz="5000" dirty="0"/>
              <a:t>They (incorrectly) believe Mecca was an ancient site of worship (Back to Abraham) for the true God</a:t>
            </a:r>
          </a:p>
        </p:txBody>
      </p:sp>
      <p:sp>
        <p:nvSpPr>
          <p:cNvPr id="9" name="TextBox 8">
            <a:extLst>
              <a:ext uri="{FF2B5EF4-FFF2-40B4-BE49-F238E27FC236}">
                <a16:creationId xmlns:a16="http://schemas.microsoft.com/office/drawing/2014/main" id="{C3FC28C1-86BE-17CF-A63E-598DF2554AE3}"/>
              </a:ext>
            </a:extLst>
          </p:cNvPr>
          <p:cNvSpPr txBox="1"/>
          <p:nvPr/>
        </p:nvSpPr>
        <p:spPr>
          <a:xfrm>
            <a:off x="841248" y="2232066"/>
            <a:ext cx="10506456" cy="765837"/>
          </a:xfrm>
          <a:prstGeom prst="rect">
            <a:avLst/>
          </a:prstGeom>
        </p:spPr>
        <p:txBody>
          <a:bodyPr vert="horz" lIns="91440" tIns="45720" rIns="91440" bIns="45720" rtlCol="0">
            <a:noAutofit/>
          </a:bodyPr>
          <a:lstStyle/>
          <a:p>
            <a:pPr>
              <a:lnSpc>
                <a:spcPct val="90000"/>
              </a:lnSpc>
              <a:spcBef>
                <a:spcPct val="0"/>
              </a:spcBef>
              <a:spcAft>
                <a:spcPts val="600"/>
              </a:spcAft>
            </a:pPr>
            <a:r>
              <a:rPr lang="en-US" sz="5500" b="1" dirty="0"/>
              <a:t>Mecca is Central</a:t>
            </a:r>
          </a:p>
        </p:txBody>
      </p:sp>
    </p:spTree>
    <p:extLst>
      <p:ext uri="{BB962C8B-B14F-4D97-AF65-F5344CB8AC3E}">
        <p14:creationId xmlns:p14="http://schemas.microsoft.com/office/powerpoint/2010/main" val="3567372995"/>
      </p:ext>
    </p:extLst>
  </p:cSld>
  <p:clrMapOvr>
    <a:overrideClrMapping bg1="dk1" tx1="lt1" bg2="dk2" tx2="lt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Kabaa covered with new Kiswa worth 22 million riyals - EgyptToday">
            <a:extLst>
              <a:ext uri="{FF2B5EF4-FFF2-40B4-BE49-F238E27FC236}">
                <a16:creationId xmlns:a16="http://schemas.microsoft.com/office/drawing/2014/main" id="{9A208858-FB63-F85E-8B0D-86A5E41E83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857" b="13346"/>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Rounded Corners 7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B01FE639-BAA0-3336-D887-F22395123B27}"/>
              </a:ext>
            </a:extLst>
          </p:cNvPr>
          <p:cNvSpPr txBox="1"/>
          <p:nvPr/>
        </p:nvSpPr>
        <p:spPr>
          <a:xfrm>
            <a:off x="245915" y="5008783"/>
            <a:ext cx="11058144" cy="1306417"/>
          </a:xfrm>
          <a:prstGeom prst="rect">
            <a:avLst/>
          </a:prstGeom>
        </p:spPr>
        <p:txBody>
          <a:bodyPr vert="horz" lIns="91440" tIns="45720" rIns="91440" bIns="45720" rtlCol="0">
            <a:noAutofit/>
          </a:bodyPr>
          <a:lstStyle/>
          <a:p>
            <a:pPr>
              <a:lnSpc>
                <a:spcPct val="90000"/>
              </a:lnSpc>
              <a:spcBef>
                <a:spcPct val="0"/>
              </a:spcBef>
              <a:spcAft>
                <a:spcPts val="600"/>
              </a:spcAft>
            </a:pPr>
            <a:r>
              <a:rPr lang="en-US" sz="4200" b="1" dirty="0"/>
              <a:t>They believe Abraham and Ishmael established the Kabaa before they fell into idolatry</a:t>
            </a:r>
          </a:p>
        </p:txBody>
      </p:sp>
    </p:spTree>
    <p:extLst>
      <p:ext uri="{BB962C8B-B14F-4D97-AF65-F5344CB8AC3E}">
        <p14:creationId xmlns:p14="http://schemas.microsoft.com/office/powerpoint/2010/main" val="261571048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Muhammad - Prophet, Life &amp; Story - Biography">
            <a:extLst>
              <a:ext uri="{FF2B5EF4-FFF2-40B4-BE49-F238E27FC236}">
                <a16:creationId xmlns:a16="http://schemas.microsoft.com/office/drawing/2014/main" id="{61EBC697-B7C3-2811-768D-E5E8B16AFC1F}"/>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D59BE46-E5FA-10CD-5C2F-2DE0AD0B4D92}"/>
              </a:ext>
            </a:extLst>
          </p:cNvPr>
          <p:cNvSpPr txBox="1"/>
          <p:nvPr/>
        </p:nvSpPr>
        <p:spPr>
          <a:xfrm>
            <a:off x="841248" y="3502152"/>
            <a:ext cx="10506456" cy="2670048"/>
          </a:xfrm>
          <a:prstGeom prst="rect">
            <a:avLst/>
          </a:prstGeom>
        </p:spPr>
        <p:txBody>
          <a:bodyPr vert="horz" lIns="91440" tIns="45720" rIns="91440" bIns="45720" rtlCol="0">
            <a:normAutofit/>
          </a:bodyPr>
          <a:lstStyle/>
          <a:p>
            <a:pPr>
              <a:lnSpc>
                <a:spcPct val="90000"/>
              </a:lnSpc>
              <a:spcAft>
                <a:spcPts val="600"/>
              </a:spcAft>
            </a:pPr>
            <a:r>
              <a:rPr lang="en-US" sz="4500" dirty="0"/>
              <a:t>Muhammad was born to Abdullah &amp; Amina of the Banu Hashim clan but was orphaned and raised by his uncle</a:t>
            </a:r>
          </a:p>
        </p:txBody>
      </p:sp>
    </p:spTree>
    <p:extLst>
      <p:ext uri="{BB962C8B-B14F-4D97-AF65-F5344CB8AC3E}">
        <p14:creationId xmlns:p14="http://schemas.microsoft.com/office/powerpoint/2010/main" val="2280559408"/>
      </p:ext>
    </p:extLst>
  </p:cSld>
  <p:clrMapOvr>
    <a:overrideClrMapping bg1="dk1" tx1="lt1" bg2="dk2" tx2="lt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rophet Muhammad's Migration from Mecca to Medina | islam and ihsan">
            <a:extLst>
              <a:ext uri="{FF2B5EF4-FFF2-40B4-BE49-F238E27FC236}">
                <a16:creationId xmlns:a16="http://schemas.microsoft.com/office/drawing/2014/main" id="{49CC667F-7F78-5CEB-5BAC-2503EEE4AF1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11334" r="3778"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DDEC5B-5E88-4CA3-2986-E1B7B1CE1547}"/>
              </a:ext>
            </a:extLst>
          </p:cNvPr>
          <p:cNvSpPr txBox="1"/>
          <p:nvPr/>
        </p:nvSpPr>
        <p:spPr>
          <a:xfrm>
            <a:off x="817123" y="1926624"/>
            <a:ext cx="10212421" cy="4176897"/>
          </a:xfrm>
          <a:prstGeom prst="rect">
            <a:avLst/>
          </a:prstGeom>
        </p:spPr>
        <p:txBody>
          <a:bodyPr vert="horz" lIns="91440" tIns="45720" rIns="91440" bIns="45720" rtlCol="0">
            <a:normAutofit/>
          </a:bodyPr>
          <a:lstStyle/>
          <a:p>
            <a:pPr>
              <a:lnSpc>
                <a:spcPct val="90000"/>
              </a:lnSpc>
              <a:spcAft>
                <a:spcPts val="600"/>
              </a:spcAft>
            </a:pPr>
            <a:r>
              <a:rPr lang="en-US" sz="5000" b="1" dirty="0">
                <a:solidFill>
                  <a:srgbClr val="FFFFFF"/>
                </a:solidFill>
              </a:rPr>
              <a:t>He married and became upset with the polytheism of Mecca</a:t>
            </a:r>
          </a:p>
        </p:txBody>
      </p:sp>
    </p:spTree>
    <p:extLst>
      <p:ext uri="{BB962C8B-B14F-4D97-AF65-F5344CB8AC3E}">
        <p14:creationId xmlns:p14="http://schemas.microsoft.com/office/powerpoint/2010/main" val="2192198933"/>
      </p:ext>
    </p:extLst>
  </p:cSld>
  <p:clrMapOvr>
    <a:overrideClrMapping bg1="dk1" tx1="lt1" bg2="dk2" tx2="lt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Mohammed on Mount Hira. From the «Banners of the East» Series - N. Roerich  — Google Arts &amp; Culture">
            <a:extLst>
              <a:ext uri="{FF2B5EF4-FFF2-40B4-BE49-F238E27FC236}">
                <a16:creationId xmlns:a16="http://schemas.microsoft.com/office/drawing/2014/main" id="{9B42AE6F-F1BE-2BBB-C7BA-E1AED0D85F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34" r="1"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707D575-4295-2BCC-D341-E036B4C69604}"/>
              </a:ext>
            </a:extLst>
          </p:cNvPr>
          <p:cNvSpPr txBox="1"/>
          <p:nvPr/>
        </p:nvSpPr>
        <p:spPr>
          <a:xfrm>
            <a:off x="915887" y="870319"/>
            <a:ext cx="4195095" cy="5285550"/>
          </a:xfrm>
          <a:prstGeom prst="rect">
            <a:avLst/>
          </a:prstGeom>
        </p:spPr>
        <p:txBody>
          <a:bodyPr vert="horz" lIns="91440" tIns="45720" rIns="91440" bIns="45720" rtlCol="0" anchor="ctr">
            <a:noAutofit/>
          </a:bodyPr>
          <a:lstStyle/>
          <a:p>
            <a:pPr>
              <a:lnSpc>
                <a:spcPct val="90000"/>
              </a:lnSpc>
              <a:spcAft>
                <a:spcPts val="600"/>
              </a:spcAft>
            </a:pPr>
            <a:r>
              <a:rPr lang="en-US" sz="4800" dirty="0">
                <a:solidFill>
                  <a:schemeClr val="bg1"/>
                </a:solidFill>
              </a:rPr>
              <a:t>He then goes to Mount Hira to meditate and seek answer and claims an angel appeared to him, but he thinks it’s a demon at first</a:t>
            </a:r>
          </a:p>
        </p:txBody>
      </p:sp>
    </p:spTree>
    <p:extLst>
      <p:ext uri="{BB962C8B-B14F-4D97-AF65-F5344CB8AC3E}">
        <p14:creationId xmlns:p14="http://schemas.microsoft.com/office/powerpoint/2010/main" val="251406976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Historical Images: The Cave of Hira, the Place of the First Revelation of  the Holy Qur'an | Simerg Photos">
            <a:extLst>
              <a:ext uri="{FF2B5EF4-FFF2-40B4-BE49-F238E27FC236}">
                <a16:creationId xmlns:a16="http://schemas.microsoft.com/office/drawing/2014/main" id="{798F1686-9422-D3FB-16DD-31125B2496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87" r="3825"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8628BC3-E38A-8AD4-F6A6-AD48D78F6A1D}"/>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dirty="0">
                <a:solidFill>
                  <a:schemeClr val="tx1">
                    <a:lumMod val="85000"/>
                    <a:lumOff val="15000"/>
                  </a:schemeClr>
                </a:solidFill>
                <a:latin typeface="+mj-lt"/>
                <a:ea typeface="+mj-ea"/>
                <a:cs typeface="+mj-cs"/>
              </a:rPr>
              <a:t>Eventually the “Spirit” Convinced him</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745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he Emergence of a New Hinduism – The Diplomat">
            <a:extLst>
              <a:ext uri="{FF2B5EF4-FFF2-40B4-BE49-F238E27FC236}">
                <a16:creationId xmlns:a16="http://schemas.microsoft.com/office/drawing/2014/main" id="{98A19C08-1843-4CD5-B08B-529667AB6D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61" b="976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161A1AB2-DD5F-438C-B00E-A428987DFD1A}"/>
              </a:ext>
            </a:extLst>
          </p:cNvPr>
          <p:cNvSpPr txBox="1"/>
          <p:nvPr/>
        </p:nvSpPr>
        <p:spPr>
          <a:xfrm>
            <a:off x="442414" y="4248500"/>
            <a:ext cx="9392250" cy="175346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2000" dirty="0">
                <a:solidFill>
                  <a:srgbClr val="FFFFFF"/>
                </a:solidFill>
                <a:latin typeface="+mj-lt"/>
                <a:ea typeface="+mj-ea"/>
                <a:cs typeface="+mj-cs"/>
              </a:rPr>
              <a:t>1. Hinduism</a:t>
            </a:r>
          </a:p>
        </p:txBody>
      </p:sp>
    </p:spTree>
    <p:extLst>
      <p:ext uri="{BB962C8B-B14F-4D97-AF65-F5344CB8AC3E}">
        <p14:creationId xmlns:p14="http://schemas.microsoft.com/office/powerpoint/2010/main" val="360688831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islam-background | Facts about the Muslims &amp; the Religion of Islam -  Toll-free hotline 1-877-WHY-ISLAM">
            <a:extLst>
              <a:ext uri="{FF2B5EF4-FFF2-40B4-BE49-F238E27FC236}">
                <a16:creationId xmlns:a16="http://schemas.microsoft.com/office/drawing/2014/main" id="{BB6FFFC6-7964-CCDB-C19E-DEFCC65E82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12" r="1"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5C3BC6C-D18C-40C9-6B2A-EE9958EC1F89}"/>
              </a:ext>
            </a:extLst>
          </p:cNvPr>
          <p:cNvSpPr txBox="1"/>
          <p:nvPr/>
        </p:nvSpPr>
        <p:spPr>
          <a:xfrm>
            <a:off x="856821" y="589967"/>
            <a:ext cx="4313227" cy="5984179"/>
          </a:xfrm>
          <a:prstGeom prst="rect">
            <a:avLst/>
          </a:prstGeom>
        </p:spPr>
        <p:txBody>
          <a:bodyPr vert="horz" lIns="91440" tIns="45720" rIns="91440" bIns="45720" rtlCol="0" anchor="ctr">
            <a:noAutofit/>
          </a:bodyPr>
          <a:lstStyle/>
          <a:p>
            <a:pPr algn="ctr">
              <a:lnSpc>
                <a:spcPct val="90000"/>
              </a:lnSpc>
              <a:spcAft>
                <a:spcPts val="600"/>
              </a:spcAft>
            </a:pPr>
            <a:r>
              <a:rPr lang="en-US" sz="2600" dirty="0">
                <a:solidFill>
                  <a:schemeClr val="bg1"/>
                </a:solidFill>
              </a:rPr>
              <a:t>“there came to him an Angel in the form of a man. the Angel said to him: "Recite!" and he said: "I am not a reciter," whereupon, as he himself told it, "the Angel took me and whelmed me in his embrace until he had reached the limit of mine endurance. then he released me and said:' Recite! ‘I said: 'I am not a reciter,' and again he took me and whelmed me in his embrace, and again when he reached the limit of mine endurance…</a:t>
            </a:r>
          </a:p>
        </p:txBody>
      </p:sp>
    </p:spTree>
    <p:extLst>
      <p:ext uri="{BB962C8B-B14F-4D97-AF65-F5344CB8AC3E}">
        <p14:creationId xmlns:p14="http://schemas.microsoft.com/office/powerpoint/2010/main" val="8786252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islam-background | Facts about the Muslims &amp; the Religion of Islam -  Toll-free hotline 1-877-WHY-ISLAM">
            <a:extLst>
              <a:ext uri="{FF2B5EF4-FFF2-40B4-BE49-F238E27FC236}">
                <a16:creationId xmlns:a16="http://schemas.microsoft.com/office/drawing/2014/main" id="{BB6FFFC6-7964-CCDB-C19E-DEFCC65E82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12" r="1"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5C3BC6C-D18C-40C9-6B2A-EE9958EC1F89}"/>
              </a:ext>
            </a:extLst>
          </p:cNvPr>
          <p:cNvSpPr txBox="1"/>
          <p:nvPr/>
        </p:nvSpPr>
        <p:spPr>
          <a:xfrm>
            <a:off x="856821" y="436908"/>
            <a:ext cx="4313227" cy="5984179"/>
          </a:xfrm>
          <a:prstGeom prst="rect">
            <a:avLst/>
          </a:prstGeom>
        </p:spPr>
        <p:txBody>
          <a:bodyPr vert="horz" lIns="91440" tIns="45720" rIns="91440" bIns="45720" rtlCol="0" anchor="ctr">
            <a:normAutofit/>
          </a:bodyPr>
          <a:lstStyle/>
          <a:p>
            <a:pPr algn="ctr">
              <a:lnSpc>
                <a:spcPct val="90000"/>
              </a:lnSpc>
              <a:spcAft>
                <a:spcPts val="600"/>
              </a:spcAft>
            </a:pPr>
            <a:r>
              <a:rPr lang="en-US" sz="2800" dirty="0">
                <a:solidFill>
                  <a:schemeClr val="bg1"/>
                </a:solidFill>
              </a:rPr>
              <a:t>he released me and said: 'recite!', and again </a:t>
            </a:r>
            <a:r>
              <a:rPr lang="en-US" sz="2800" b="1" dirty="0">
                <a:solidFill>
                  <a:schemeClr val="bg1"/>
                </a:solidFill>
              </a:rPr>
              <a:t>I</a:t>
            </a:r>
            <a:r>
              <a:rPr lang="en-US" sz="2800" dirty="0">
                <a:solidFill>
                  <a:schemeClr val="bg1"/>
                </a:solidFill>
              </a:rPr>
              <a:t> said '</a:t>
            </a:r>
            <a:r>
              <a:rPr lang="en-US" sz="2800" b="1" dirty="0">
                <a:solidFill>
                  <a:schemeClr val="bg1"/>
                </a:solidFill>
              </a:rPr>
              <a:t>I</a:t>
            </a:r>
            <a:r>
              <a:rPr lang="en-US" sz="2800" dirty="0">
                <a:solidFill>
                  <a:schemeClr val="bg1"/>
                </a:solidFill>
              </a:rPr>
              <a:t> am not a reciter.' then a third time he whelmed me as before, then …released me and said: "Recite in the name of thy Lord who created! He created man from a clot of blood. recite; and thy Lord is the Most bountiful, He who hath taught by the pen, taught man what he knew not". (Quran Alaq :96)</a:t>
            </a:r>
          </a:p>
        </p:txBody>
      </p:sp>
    </p:spTree>
    <p:extLst>
      <p:ext uri="{BB962C8B-B14F-4D97-AF65-F5344CB8AC3E}">
        <p14:creationId xmlns:p14="http://schemas.microsoft.com/office/powerpoint/2010/main" val="299077714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islam-background | Facts about the Muslims &amp; the Religion of Islam -  Toll-free hotline 1-877-WHY-ISLAM">
            <a:extLst>
              <a:ext uri="{FF2B5EF4-FFF2-40B4-BE49-F238E27FC236}">
                <a16:creationId xmlns:a16="http://schemas.microsoft.com/office/drawing/2014/main" id="{BB6FFFC6-7964-CCDB-C19E-DEFCC65E82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12" r="1"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5C3BC6C-D18C-40C9-6B2A-EE9958EC1F89}"/>
              </a:ext>
            </a:extLst>
          </p:cNvPr>
          <p:cNvSpPr txBox="1"/>
          <p:nvPr/>
        </p:nvSpPr>
        <p:spPr>
          <a:xfrm>
            <a:off x="856821" y="436908"/>
            <a:ext cx="4313227" cy="5984179"/>
          </a:xfrm>
          <a:prstGeom prst="rect">
            <a:avLst/>
          </a:prstGeom>
        </p:spPr>
        <p:txBody>
          <a:bodyPr vert="horz" lIns="91440" tIns="45720" rIns="91440" bIns="45720" rtlCol="0" anchor="ctr">
            <a:normAutofit fontScale="92500" lnSpcReduction="10000"/>
          </a:bodyPr>
          <a:lstStyle/>
          <a:p>
            <a:pPr algn="ctr"/>
            <a:r>
              <a:rPr lang="en-US" sz="2800" dirty="0">
                <a:solidFill>
                  <a:schemeClr val="bg1"/>
                </a:solidFill>
              </a:rPr>
              <a:t>“The inspiration ceased to come to the Messenger of God for a while, and he was deeply grieved. He began to go to the tops of mountain crags, in order to fling himself from them; but every time he reached the summit of a mountain, Gabriel appeared to him and said to him, ‘You are the Prophet of God.’ Thereupon his anxiety would subside and he would come back to himself.“ </a:t>
            </a:r>
            <a:r>
              <a:rPr lang="en-US" sz="1800" dirty="0">
                <a:solidFill>
                  <a:schemeClr val="bg1"/>
                </a:solidFill>
              </a:rPr>
              <a:t>(</a:t>
            </a:r>
            <a:r>
              <a:rPr lang="en-US" sz="1800" b="1" dirty="0">
                <a:solidFill>
                  <a:schemeClr val="bg1"/>
                </a:solidFill>
              </a:rPr>
              <a:t>History of Tabari [1155], translated by W. Montgomery Watt, vol. 6, p. 76.</a:t>
            </a:r>
            <a:r>
              <a:rPr lang="en-US" sz="1800" dirty="0">
                <a:solidFill>
                  <a:schemeClr val="bg1"/>
                </a:solidFill>
              </a:rPr>
              <a:t>)</a:t>
            </a:r>
          </a:p>
        </p:txBody>
      </p:sp>
    </p:spTree>
    <p:extLst>
      <p:ext uri="{BB962C8B-B14F-4D97-AF65-F5344CB8AC3E}">
        <p14:creationId xmlns:p14="http://schemas.microsoft.com/office/powerpoint/2010/main" val="427025617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59A3DB9-EE7D-4798-881E-074BF0311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0353A7B-B248-4CE7-83DC-BBAAC9B40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he World's Muslims: Religion, Politics and Society | Pew Research Center">
            <a:extLst>
              <a:ext uri="{FF2B5EF4-FFF2-40B4-BE49-F238E27FC236}">
                <a16:creationId xmlns:a16="http://schemas.microsoft.com/office/drawing/2014/main" id="{DF581A67-CD75-7593-F3CC-A1335D078731}"/>
              </a:ext>
            </a:extLst>
          </p:cNvPr>
          <p:cNvPicPr>
            <a:picLocks noChangeAspect="1" noChangeArrowheads="1"/>
          </p:cNvPicPr>
          <p:nvPr/>
        </p:nvPicPr>
        <p:blipFill rotWithShape="1">
          <a:blip r:embed="rId2">
            <a:alphaModFix amt="55000"/>
            <a:extLst>
              <a:ext uri="{28A0092B-C50C-407E-A947-70E740481C1C}">
                <a14:useLocalDpi xmlns:a14="http://schemas.microsoft.com/office/drawing/2010/main" val="0"/>
              </a:ext>
            </a:extLst>
          </a:blip>
          <a:srcRect l="10293" r="6111" b="1"/>
          <a:stretch/>
        </p:blipFill>
        <p:spPr bwMode="auto">
          <a:xfrm>
            <a:off x="20" y="10"/>
            <a:ext cx="12198076"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DC966D94-1B7E-4ACD-9EB6-7214DDFD6B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2029937"/>
            <a:ext cx="346062" cy="765249"/>
            <a:chOff x="68916" y="2029937"/>
            <a:chExt cx="346062" cy="765249"/>
          </a:xfrm>
        </p:grpSpPr>
        <p:sp>
          <p:nvSpPr>
            <p:cNvPr id="76" name="Rectangle 2">
              <a:extLst>
                <a:ext uri="{FF2B5EF4-FFF2-40B4-BE49-F238E27FC236}">
                  <a16:creationId xmlns:a16="http://schemas.microsoft.com/office/drawing/2014/main" id="{687F7B32-D818-4742-B106-B86934089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144" y="2029937"/>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59">
              <a:extLst>
                <a:ext uri="{FF2B5EF4-FFF2-40B4-BE49-F238E27FC236}">
                  <a16:creationId xmlns:a16="http://schemas.microsoft.com/office/drawing/2014/main" id="{6AE6060E-1814-4F25-9FE2-90409865C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144" y="2206442"/>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2">
              <a:extLst>
                <a:ext uri="{FF2B5EF4-FFF2-40B4-BE49-F238E27FC236}">
                  <a16:creationId xmlns:a16="http://schemas.microsoft.com/office/drawing/2014/main" id="{4A5D8FDF-F46F-41F3-83D8-89A83E158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144" y="238294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4">
              <a:extLst>
                <a:ext uri="{FF2B5EF4-FFF2-40B4-BE49-F238E27FC236}">
                  <a16:creationId xmlns:a16="http://schemas.microsoft.com/office/drawing/2014/main" id="{50B0099B-6A05-458D-8D65-EF293FF2A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144" y="255945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6">
              <a:extLst>
                <a:ext uri="{FF2B5EF4-FFF2-40B4-BE49-F238E27FC236}">
                  <a16:creationId xmlns:a16="http://schemas.microsoft.com/office/drawing/2014/main" id="{47763543-B023-430A-B60F-F3A8540BB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144" y="2735959"/>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4D65B6E4-7D36-4D15-8EB9-F67A34AB9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1030" y="2029937"/>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FC0A8A81-3BB1-469A-B8AF-0A57C966A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1030" y="2206442"/>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2">
              <a:extLst>
                <a:ext uri="{FF2B5EF4-FFF2-40B4-BE49-F238E27FC236}">
                  <a16:creationId xmlns:a16="http://schemas.microsoft.com/office/drawing/2014/main" id="{E8BE9977-545A-4F44-A213-96ADBF776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1030" y="238294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887E2B7-810C-476E-94EF-CDABCBF2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1030" y="255945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6236C21A-EA15-4316-A685-3BE68CADD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1030" y="2735959"/>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2">
              <a:extLst>
                <a:ext uri="{FF2B5EF4-FFF2-40B4-BE49-F238E27FC236}">
                  <a16:creationId xmlns:a16="http://schemas.microsoft.com/office/drawing/2014/main" id="{58D44858-6372-4B9F-B3B2-312447F0E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916" y="2029937"/>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59">
              <a:extLst>
                <a:ext uri="{FF2B5EF4-FFF2-40B4-BE49-F238E27FC236}">
                  <a16:creationId xmlns:a16="http://schemas.microsoft.com/office/drawing/2014/main" id="{753327C4-C04D-4967-98EE-B4C55355F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916" y="2206442"/>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2">
              <a:extLst>
                <a:ext uri="{FF2B5EF4-FFF2-40B4-BE49-F238E27FC236}">
                  <a16:creationId xmlns:a16="http://schemas.microsoft.com/office/drawing/2014/main" id="{F5131B34-7695-4EF8-99BB-A8E1FD507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916" y="238294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4">
              <a:extLst>
                <a:ext uri="{FF2B5EF4-FFF2-40B4-BE49-F238E27FC236}">
                  <a16:creationId xmlns:a16="http://schemas.microsoft.com/office/drawing/2014/main" id="{B5AF9EA1-7B5A-46D7-B2F5-EE87B3E42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916" y="255945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6">
              <a:extLst>
                <a:ext uri="{FF2B5EF4-FFF2-40B4-BE49-F238E27FC236}">
                  <a16:creationId xmlns:a16="http://schemas.microsoft.com/office/drawing/2014/main" id="{45C15713-468D-4345-AE27-F415F4A11B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916" y="2735959"/>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Rectangle 91">
            <a:extLst>
              <a:ext uri="{FF2B5EF4-FFF2-40B4-BE49-F238E27FC236}">
                <a16:creationId xmlns:a16="http://schemas.microsoft.com/office/drawing/2014/main" id="{C1F12EE2-E42B-4EC0-82D3-A65F7CCD8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283022"/>
            <a:ext cx="12182856" cy="3574975"/>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45874C-B331-01E6-04A3-7A9ACA3FFAA2}"/>
              </a:ext>
            </a:extLst>
          </p:cNvPr>
          <p:cNvSpPr txBox="1"/>
          <p:nvPr/>
        </p:nvSpPr>
        <p:spPr>
          <a:xfrm>
            <a:off x="829580" y="3591425"/>
            <a:ext cx="9778189" cy="2601556"/>
          </a:xfrm>
          <a:prstGeom prst="rect">
            <a:avLst/>
          </a:prstGeom>
        </p:spPr>
        <p:txBody>
          <a:bodyPr vert="horz" lIns="91440" tIns="45720" rIns="91440" bIns="45720" rtlCol="0" anchor="ctr">
            <a:normAutofit/>
          </a:bodyPr>
          <a:lstStyle/>
          <a:p>
            <a:pPr>
              <a:lnSpc>
                <a:spcPct val="90000"/>
              </a:lnSpc>
              <a:spcAft>
                <a:spcPts val="600"/>
              </a:spcAft>
            </a:pPr>
            <a:r>
              <a:rPr lang="en-US" sz="5000" b="1" dirty="0">
                <a:solidFill>
                  <a:schemeClr val="bg1"/>
                </a:solidFill>
              </a:rPr>
              <a:t>Muhammad becomes a messenger of Monotheism and People Begin to Follow him and his teachings</a:t>
            </a:r>
          </a:p>
        </p:txBody>
      </p:sp>
      <p:sp>
        <p:nvSpPr>
          <p:cNvPr id="94" name="Rectangle 93">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29580" y="6501384"/>
            <a:ext cx="10303059"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7331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Isra Miraj: The Night Journey Of Prophet Muhammad (PBUH)">
            <a:extLst>
              <a:ext uri="{FF2B5EF4-FFF2-40B4-BE49-F238E27FC236}">
                <a16:creationId xmlns:a16="http://schemas.microsoft.com/office/drawing/2014/main" id="{D3EC5464-8F43-2DF0-D8A8-2FD63895C9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4" r="4059" b="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0DD1FC1-AFA3-43E4-79DD-F46E8FB177A6}"/>
              </a:ext>
            </a:extLst>
          </p:cNvPr>
          <p:cNvSpPr txBox="1"/>
          <p:nvPr/>
        </p:nvSpPr>
        <p:spPr>
          <a:xfrm>
            <a:off x="590814" y="545882"/>
            <a:ext cx="3824445" cy="3773010"/>
          </a:xfrm>
          <a:prstGeom prst="rect">
            <a:avLst/>
          </a:prstGeom>
        </p:spPr>
        <p:txBody>
          <a:bodyPr vert="horz" lIns="91440" tIns="45720" rIns="91440" bIns="45720" rtlCol="0">
            <a:noAutofit/>
          </a:bodyPr>
          <a:lstStyle/>
          <a:p>
            <a:pPr algn="ctr">
              <a:lnSpc>
                <a:spcPct val="90000"/>
              </a:lnSpc>
              <a:spcAft>
                <a:spcPts val="600"/>
              </a:spcAft>
            </a:pPr>
            <a:r>
              <a:rPr lang="en-US" sz="4400" dirty="0"/>
              <a:t>Isra comes soon after they claim Muhammad rode a winged steed to Jerusalem, then it took him from there to heaven.</a:t>
            </a:r>
          </a:p>
        </p:txBody>
      </p:sp>
    </p:spTree>
    <p:extLst>
      <p:ext uri="{BB962C8B-B14F-4D97-AF65-F5344CB8AC3E}">
        <p14:creationId xmlns:p14="http://schemas.microsoft.com/office/powerpoint/2010/main" val="11163491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0" name="Picture 6" descr="42 Islamic Wallpapers &amp; Backgrounds For FREE | Wallpapers.com">
            <a:extLst>
              <a:ext uri="{FF2B5EF4-FFF2-40B4-BE49-F238E27FC236}">
                <a16:creationId xmlns:a16="http://schemas.microsoft.com/office/drawing/2014/main" id="{F7F467FA-701D-7806-7EDE-0C702E3EE230}"/>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3199" b="680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8E7EE6F-22A5-5087-4771-7614B03135E9}"/>
              </a:ext>
            </a:extLst>
          </p:cNvPr>
          <p:cNvSpPr txBox="1"/>
          <p:nvPr/>
        </p:nvSpPr>
        <p:spPr>
          <a:xfrm>
            <a:off x="841248" y="3502152"/>
            <a:ext cx="10506456" cy="2670048"/>
          </a:xfrm>
          <a:prstGeom prst="rect">
            <a:avLst/>
          </a:prstGeom>
        </p:spPr>
        <p:txBody>
          <a:bodyPr vert="horz" lIns="91440" tIns="45720" rIns="91440" bIns="45720" rtlCol="0">
            <a:normAutofit/>
          </a:bodyPr>
          <a:lstStyle/>
          <a:p>
            <a:pPr>
              <a:lnSpc>
                <a:spcPct val="90000"/>
              </a:lnSpc>
              <a:spcAft>
                <a:spcPts val="600"/>
              </a:spcAft>
            </a:pPr>
            <a:r>
              <a:rPr lang="en-US" sz="5500" b="1" dirty="0"/>
              <a:t>Muhammad is said to have traveled through the 1</a:t>
            </a:r>
            <a:r>
              <a:rPr lang="en-US" sz="5500" b="1" baseline="30000" dirty="0"/>
              <a:t>st</a:t>
            </a:r>
            <a:r>
              <a:rPr lang="en-US" sz="5500" b="1" dirty="0"/>
              <a:t>, 2</a:t>
            </a:r>
            <a:r>
              <a:rPr lang="en-US" sz="5500" b="1" baseline="30000" dirty="0"/>
              <a:t>nd</a:t>
            </a:r>
            <a:r>
              <a:rPr lang="en-US" sz="5500" b="1" dirty="0"/>
              <a:t>, 3</a:t>
            </a:r>
            <a:r>
              <a:rPr lang="en-US" sz="5500" b="1" baseline="30000" dirty="0"/>
              <a:t>rd</a:t>
            </a:r>
            <a:r>
              <a:rPr lang="en-US" sz="5500" b="1" dirty="0"/>
              <a:t>, 4</a:t>
            </a:r>
            <a:r>
              <a:rPr lang="en-US" sz="5500" b="1" baseline="30000" dirty="0"/>
              <a:t>th</a:t>
            </a:r>
            <a:r>
              <a:rPr lang="en-US" sz="5500" b="1" dirty="0"/>
              <a:t>, 5</a:t>
            </a:r>
            <a:r>
              <a:rPr lang="en-US" sz="5500" b="1" baseline="30000" dirty="0"/>
              <a:t>th</a:t>
            </a:r>
            <a:r>
              <a:rPr lang="en-US" sz="5500" b="1" dirty="0"/>
              <a:t>, 6</a:t>
            </a:r>
            <a:r>
              <a:rPr lang="en-US" sz="5500" b="1" baseline="30000" dirty="0"/>
              <a:t>th</a:t>
            </a:r>
            <a:r>
              <a:rPr lang="en-US" sz="5500" b="1" dirty="0"/>
              <a:t>, and 7</a:t>
            </a:r>
            <a:r>
              <a:rPr lang="en-US" sz="5500" b="1" baseline="30000" dirty="0"/>
              <a:t>th</a:t>
            </a:r>
            <a:r>
              <a:rPr lang="en-US" sz="5500" b="1" dirty="0"/>
              <a:t> Heaven</a:t>
            </a:r>
          </a:p>
        </p:txBody>
      </p:sp>
    </p:spTree>
    <p:extLst>
      <p:ext uri="{BB962C8B-B14F-4D97-AF65-F5344CB8AC3E}">
        <p14:creationId xmlns:p14="http://schemas.microsoft.com/office/powerpoint/2010/main" val="1032678255"/>
      </p:ext>
    </p:extLst>
  </p:cSld>
  <p:clrMapOvr>
    <a:overrideClrMapping bg1="dk1" tx1="lt1" bg2="dk2" tx2="lt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Isra and Miraj: The Miraculous Night Journey">
            <a:extLst>
              <a:ext uri="{FF2B5EF4-FFF2-40B4-BE49-F238E27FC236}">
                <a16:creationId xmlns:a16="http://schemas.microsoft.com/office/drawing/2014/main" id="{26C9AECC-7604-2C3B-BE34-BC74B587A6E2}"/>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7035" b="17965"/>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A2B32E7-0022-9AD8-1F2A-6C5E71D69E94}"/>
              </a:ext>
            </a:extLst>
          </p:cNvPr>
          <p:cNvSpPr txBox="1"/>
          <p:nvPr/>
        </p:nvSpPr>
        <p:spPr>
          <a:xfrm>
            <a:off x="301557" y="3502152"/>
            <a:ext cx="11046147" cy="2670048"/>
          </a:xfrm>
          <a:prstGeom prst="rect">
            <a:avLst/>
          </a:prstGeom>
        </p:spPr>
        <p:txBody>
          <a:bodyPr vert="horz" lIns="91440" tIns="45720" rIns="91440" bIns="45720" rtlCol="0">
            <a:noAutofit/>
          </a:bodyPr>
          <a:lstStyle/>
          <a:p>
            <a:pPr marL="685800" indent="-228600">
              <a:lnSpc>
                <a:spcPct val="90000"/>
              </a:lnSpc>
              <a:spcAft>
                <a:spcPts val="600"/>
              </a:spcAft>
              <a:buFont typeface="Arial" panose="020B0604020202020204" pitchFamily="34" charset="0"/>
              <a:buChar char="•"/>
            </a:pPr>
            <a:r>
              <a:rPr lang="en-US" sz="2500" dirty="0"/>
              <a:t>First heaven = Adam</a:t>
            </a:r>
          </a:p>
          <a:p>
            <a:pPr marL="685800" indent="-228600">
              <a:lnSpc>
                <a:spcPct val="90000"/>
              </a:lnSpc>
              <a:spcAft>
                <a:spcPts val="600"/>
              </a:spcAft>
              <a:buFont typeface="Arial" panose="020B0604020202020204" pitchFamily="34" charset="0"/>
              <a:buChar char="•"/>
            </a:pPr>
            <a:r>
              <a:rPr lang="en-US" sz="2500" dirty="0"/>
              <a:t>Second heaven = John the Baptist &amp; Jesus  </a:t>
            </a:r>
          </a:p>
          <a:p>
            <a:pPr marL="685800" indent="-228600">
              <a:lnSpc>
                <a:spcPct val="90000"/>
              </a:lnSpc>
              <a:spcAft>
                <a:spcPts val="600"/>
              </a:spcAft>
              <a:buFont typeface="Arial" panose="020B0604020202020204" pitchFamily="34" charset="0"/>
              <a:buChar char="•"/>
            </a:pPr>
            <a:r>
              <a:rPr lang="en-US" sz="2500" dirty="0"/>
              <a:t>Third heaven = Joseph </a:t>
            </a:r>
          </a:p>
          <a:p>
            <a:pPr marL="685800" indent="-228600">
              <a:lnSpc>
                <a:spcPct val="90000"/>
              </a:lnSpc>
              <a:spcAft>
                <a:spcPts val="600"/>
              </a:spcAft>
              <a:buFont typeface="Arial" panose="020B0604020202020204" pitchFamily="34" charset="0"/>
              <a:buChar char="•"/>
            </a:pPr>
            <a:r>
              <a:rPr lang="en-US" sz="2500" dirty="0"/>
              <a:t>Fourth heaven = Idris </a:t>
            </a:r>
          </a:p>
          <a:p>
            <a:pPr marL="685800" indent="-228600">
              <a:lnSpc>
                <a:spcPct val="90000"/>
              </a:lnSpc>
              <a:spcAft>
                <a:spcPts val="600"/>
              </a:spcAft>
              <a:buFont typeface="Arial" panose="020B0604020202020204" pitchFamily="34" charset="0"/>
              <a:buChar char="•"/>
            </a:pPr>
            <a:r>
              <a:rPr lang="en-US" sz="2500" dirty="0"/>
              <a:t>Fifth heaven = Aaron</a:t>
            </a:r>
          </a:p>
          <a:p>
            <a:pPr marL="685800" indent="-228600">
              <a:lnSpc>
                <a:spcPct val="90000"/>
              </a:lnSpc>
              <a:spcAft>
                <a:spcPts val="600"/>
              </a:spcAft>
              <a:buFont typeface="Arial" panose="020B0604020202020204" pitchFamily="34" charset="0"/>
              <a:buChar char="•"/>
            </a:pPr>
            <a:r>
              <a:rPr lang="en-US" sz="2500" dirty="0"/>
              <a:t>Sixth heaven = Moses </a:t>
            </a:r>
          </a:p>
          <a:p>
            <a:pPr marL="685800" indent="-228600">
              <a:lnSpc>
                <a:spcPct val="90000"/>
              </a:lnSpc>
              <a:spcAft>
                <a:spcPts val="600"/>
              </a:spcAft>
              <a:buFont typeface="Arial" panose="020B0604020202020204" pitchFamily="34" charset="0"/>
              <a:buChar char="•"/>
            </a:pPr>
            <a:r>
              <a:rPr lang="en-US" sz="2500" dirty="0"/>
              <a:t>Seventh heaven = Abraham </a:t>
            </a:r>
          </a:p>
        </p:txBody>
      </p:sp>
      <p:sp>
        <p:nvSpPr>
          <p:cNvPr id="11" name="TextBox 10">
            <a:extLst>
              <a:ext uri="{FF2B5EF4-FFF2-40B4-BE49-F238E27FC236}">
                <a16:creationId xmlns:a16="http://schemas.microsoft.com/office/drawing/2014/main" id="{54D4CB10-C904-EBE2-7377-3AF327D22060}"/>
              </a:ext>
            </a:extLst>
          </p:cNvPr>
          <p:cNvSpPr txBox="1"/>
          <p:nvPr/>
        </p:nvSpPr>
        <p:spPr>
          <a:xfrm>
            <a:off x="841248" y="2210963"/>
            <a:ext cx="10506456" cy="908908"/>
          </a:xfrm>
          <a:prstGeom prst="rect">
            <a:avLst/>
          </a:prstGeom>
        </p:spPr>
        <p:txBody>
          <a:bodyPr vert="horz" lIns="91440" tIns="45720" rIns="91440" bIns="45720" rtlCol="0">
            <a:normAutofit/>
          </a:bodyPr>
          <a:lstStyle/>
          <a:p>
            <a:pPr>
              <a:lnSpc>
                <a:spcPct val="90000"/>
              </a:lnSpc>
              <a:spcAft>
                <a:spcPts val="600"/>
              </a:spcAft>
            </a:pPr>
            <a:r>
              <a:rPr lang="en-US" sz="5500" b="1" dirty="0"/>
              <a:t>Who he meets in “Heaven”</a:t>
            </a:r>
          </a:p>
        </p:txBody>
      </p:sp>
    </p:spTree>
    <p:extLst>
      <p:ext uri="{BB962C8B-B14F-4D97-AF65-F5344CB8AC3E}">
        <p14:creationId xmlns:p14="http://schemas.microsoft.com/office/powerpoint/2010/main" val="3122481456"/>
      </p:ext>
    </p:extLst>
  </p:cSld>
  <p:clrMapOvr>
    <a:overrideClrMapping bg1="dk1" tx1="lt1" bg2="dk2" tx2="lt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Sidratu'l-Muntaha (The Lote-Tree of the Furthest Limit) - Fethullah Gülen's  Official Web Site">
            <a:extLst>
              <a:ext uri="{FF2B5EF4-FFF2-40B4-BE49-F238E27FC236}">
                <a16:creationId xmlns:a16="http://schemas.microsoft.com/office/drawing/2014/main" id="{07B5D34A-1A5C-2894-0F23-70C0D2FCF2B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19408" r="8591"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C3EC8CA-97CF-B915-BD33-42F6535B6EB2}"/>
              </a:ext>
            </a:extLst>
          </p:cNvPr>
          <p:cNvSpPr txBox="1"/>
          <p:nvPr/>
        </p:nvSpPr>
        <p:spPr>
          <a:xfrm>
            <a:off x="841248" y="3457210"/>
            <a:ext cx="10506456" cy="2670048"/>
          </a:xfrm>
          <a:prstGeom prst="rect">
            <a:avLst/>
          </a:prstGeom>
        </p:spPr>
        <p:txBody>
          <a:bodyPr vert="horz" lIns="91440" tIns="45720" rIns="91440" bIns="45720" rtlCol="0">
            <a:normAutofit/>
          </a:bodyPr>
          <a:lstStyle/>
          <a:p>
            <a:pPr>
              <a:lnSpc>
                <a:spcPct val="90000"/>
              </a:lnSpc>
              <a:spcAft>
                <a:spcPts val="600"/>
              </a:spcAft>
            </a:pPr>
            <a:r>
              <a:rPr lang="en-US" sz="4200" dirty="0"/>
              <a:t>Muhammad then ascends to The Lote Tree of the Utmost Boundary) there ran four rivers from there, two hidden (that were in paradise), two visible (The Nile and the Euphrates)</a:t>
            </a:r>
          </a:p>
        </p:txBody>
      </p:sp>
    </p:spTree>
    <p:extLst>
      <p:ext uri="{BB962C8B-B14F-4D97-AF65-F5344CB8AC3E}">
        <p14:creationId xmlns:p14="http://schemas.microsoft.com/office/powerpoint/2010/main" val="2838615669"/>
      </p:ext>
    </p:extLst>
  </p:cSld>
  <p:clrMapOvr>
    <a:overrideClrMapping bg1="dk1" tx1="lt1" bg2="dk2" tx2="lt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The 5 Times Namaz (Muslim Prayer) with Meaning &amp; Significance">
            <a:extLst>
              <a:ext uri="{FF2B5EF4-FFF2-40B4-BE49-F238E27FC236}">
                <a16:creationId xmlns:a16="http://schemas.microsoft.com/office/drawing/2014/main" id="{0A487B97-4994-7EB4-BA96-DA635951FF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5312"/>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FEE2E3-7195-96F6-CCDB-A89921996784}"/>
              </a:ext>
            </a:extLst>
          </p:cNvPr>
          <p:cNvSpPr txBox="1"/>
          <p:nvPr/>
        </p:nvSpPr>
        <p:spPr>
          <a:xfrm>
            <a:off x="963773" y="1022907"/>
            <a:ext cx="4099324" cy="5118299"/>
          </a:xfrm>
          <a:prstGeom prst="rect">
            <a:avLst/>
          </a:prstGeom>
        </p:spPr>
        <p:txBody>
          <a:bodyPr vert="horz" lIns="91440" tIns="45720" rIns="91440" bIns="45720" rtlCol="0" anchor="ctr">
            <a:noAutofit/>
          </a:bodyPr>
          <a:lstStyle/>
          <a:p>
            <a:pPr algn="ctr">
              <a:lnSpc>
                <a:spcPct val="90000"/>
              </a:lnSpc>
              <a:spcAft>
                <a:spcPts val="600"/>
              </a:spcAft>
            </a:pPr>
            <a:r>
              <a:rPr lang="en-US" sz="5000" dirty="0">
                <a:solidFill>
                  <a:schemeClr val="bg1"/>
                </a:solidFill>
              </a:rPr>
              <a:t>Muhammad is told to pray 50 times a day… but Moses keeps sending him back to get it lowered until it’s down to five times</a:t>
            </a:r>
          </a:p>
        </p:txBody>
      </p:sp>
    </p:spTree>
    <p:extLst>
      <p:ext uri="{BB962C8B-B14F-4D97-AF65-F5344CB8AC3E}">
        <p14:creationId xmlns:p14="http://schemas.microsoft.com/office/powerpoint/2010/main" val="22654675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F4A0603B-FFE9-F5D3-D7CC-45FB84F731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6" r="-1" b="-1"/>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D505056-87A6-F468-966E-CE17FCAE60A9}"/>
              </a:ext>
            </a:extLst>
          </p:cNvPr>
          <p:cNvSpPr txBox="1"/>
          <p:nvPr/>
        </p:nvSpPr>
        <p:spPr>
          <a:xfrm>
            <a:off x="316505" y="4280916"/>
            <a:ext cx="9440337" cy="1748159"/>
          </a:xfrm>
          <a:prstGeom prst="rect">
            <a:avLst/>
          </a:prstGeom>
        </p:spPr>
        <p:txBody>
          <a:bodyPr vert="horz" lIns="91440" tIns="45720" rIns="91440" bIns="45720" rtlCol="0">
            <a:noAutofit/>
          </a:bodyPr>
          <a:lstStyle/>
          <a:p>
            <a:pPr>
              <a:lnSpc>
                <a:spcPct val="90000"/>
              </a:lnSpc>
              <a:spcAft>
                <a:spcPts val="600"/>
              </a:spcAft>
            </a:pPr>
            <a:r>
              <a:rPr lang="en-US" sz="4200" b="1" dirty="0"/>
              <a:t>The people of Mecca begin to turn on Muhammad for his teachings and he flees to Medina with his followers (Hijra) </a:t>
            </a:r>
          </a:p>
        </p:txBody>
      </p:sp>
    </p:spTree>
    <p:extLst>
      <p:ext uri="{BB962C8B-B14F-4D97-AF65-F5344CB8AC3E}">
        <p14:creationId xmlns:p14="http://schemas.microsoft.com/office/powerpoint/2010/main" val="326441580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indu Scriptures, Concepts &amp; Rituals">
            <a:extLst>
              <a:ext uri="{FF2B5EF4-FFF2-40B4-BE49-F238E27FC236}">
                <a16:creationId xmlns:a16="http://schemas.microsoft.com/office/drawing/2014/main" id="{D99B0123-8147-4709-8DED-F3D0E084AF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5364"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4A50F75-B461-450B-8BF8-546AB9C4E4F1}"/>
              </a:ext>
            </a:extLst>
          </p:cNvPr>
          <p:cNvSpPr txBox="1"/>
          <p:nvPr/>
        </p:nvSpPr>
        <p:spPr>
          <a:xfrm>
            <a:off x="481029" y="826853"/>
            <a:ext cx="5190197" cy="348760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500" dirty="0">
                <a:latin typeface="+mj-lt"/>
                <a:ea typeface="+mj-ea"/>
                <a:cs typeface="+mj-cs"/>
              </a:rPr>
              <a:t>Began a few hundred years after the Tower of Babel 1,700 BC</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D8AC289-8D23-42F0-AA0B-D03C022E2027}"/>
              </a:ext>
            </a:extLst>
          </p:cNvPr>
          <p:cNvSpPr txBox="1"/>
          <p:nvPr/>
        </p:nvSpPr>
        <p:spPr>
          <a:xfrm>
            <a:off x="481029" y="4797670"/>
            <a:ext cx="4920871" cy="174943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500" dirty="0">
                <a:latin typeface="+mj-lt"/>
                <a:ea typeface="+mj-ea"/>
                <a:cs typeface="+mj-cs"/>
              </a:rPr>
              <a:t>Roughly the time of Abraham</a:t>
            </a:r>
          </a:p>
        </p:txBody>
      </p:sp>
    </p:spTree>
    <p:extLst>
      <p:ext uri="{BB962C8B-B14F-4D97-AF65-F5344CB8AC3E}">
        <p14:creationId xmlns:p14="http://schemas.microsoft.com/office/powerpoint/2010/main" val="3082780700"/>
      </p:ext>
    </p:extLst>
  </p:cSld>
  <p:clrMapOvr>
    <a:overrideClrMapping bg1="dk1" tx1="lt1" bg2="dk2" tx2="lt2" accent1="accent1" accent2="accent2" accent3="accent3" accent4="accent4" accent5="accent5" accent6="accent6" hlink="hlink" folHlink="folHlink"/>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Medina and Athena: Restoring a Lost Legacy - Article - Renovatio">
            <a:extLst>
              <a:ext uri="{FF2B5EF4-FFF2-40B4-BE49-F238E27FC236}">
                <a16:creationId xmlns:a16="http://schemas.microsoft.com/office/drawing/2014/main" id="{CB0692EF-83AD-4D5F-FC1B-85F170C431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70" r="909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87DD7C0-ED3F-CFA8-A74F-2B25CAF03E9A}"/>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100" b="1" dirty="0">
                <a:latin typeface="+mj-lt"/>
                <a:ea typeface="+mj-ea"/>
                <a:cs typeface="+mj-cs"/>
              </a:rPr>
              <a:t>Muhammad became known as the prophet of Medina</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875353"/>
      </p:ext>
    </p:extLst>
  </p:cSld>
  <p:clrMapOvr>
    <a:overrideClrMapping bg1="dk1" tx1="lt1" bg2="dk2" tx2="lt2" accent1="accent1" accent2="accent2" accent3="accent3" accent4="accent4" accent5="accent5" accent6="accent6" hlink="hlink" folHlink="folHlink"/>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Why ISIS' Forerunners Lost">
            <a:extLst>
              <a:ext uri="{FF2B5EF4-FFF2-40B4-BE49-F238E27FC236}">
                <a16:creationId xmlns:a16="http://schemas.microsoft.com/office/drawing/2014/main" id="{C6EE61CF-152E-CAE4-C981-E6B3EBAC51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54A1530-76C0-83F4-6C40-36D74DE2358A}"/>
              </a:ext>
            </a:extLst>
          </p:cNvPr>
          <p:cNvSpPr txBox="1"/>
          <p:nvPr/>
        </p:nvSpPr>
        <p:spPr>
          <a:xfrm>
            <a:off x="523875" y="42595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chemeClr val="tx1">
                    <a:lumMod val="85000"/>
                    <a:lumOff val="15000"/>
                  </a:schemeClr>
                </a:solidFill>
                <a:latin typeface="+mj-lt"/>
                <a:ea typeface="+mj-ea"/>
                <a:cs typeface="+mj-cs"/>
              </a:rPr>
              <a:t>Muhammad and his followers begin to raid Meccan caravans</a:t>
            </a:r>
          </a:p>
        </p:txBody>
      </p:sp>
      <p:cxnSp>
        <p:nvCxnSpPr>
          <p:cNvPr id="137" name="Straight Connector 1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19220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Quiz: Do You Know These Facts About the Battle of Badr?">
            <a:extLst>
              <a:ext uri="{FF2B5EF4-FFF2-40B4-BE49-F238E27FC236}">
                <a16:creationId xmlns:a16="http://schemas.microsoft.com/office/drawing/2014/main" id="{BF279AF9-10A3-4349-B51A-82CFC7E14E9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5125" b="732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40CBCC-E8EB-EDB5-02D7-1A0AE6687B1A}"/>
              </a:ext>
            </a:extLst>
          </p:cNvPr>
          <p:cNvSpPr txBox="1"/>
          <p:nvPr/>
        </p:nvSpPr>
        <p:spPr>
          <a:xfrm>
            <a:off x="838200" y="2004446"/>
            <a:ext cx="10515600" cy="4176897"/>
          </a:xfrm>
          <a:prstGeom prst="rect">
            <a:avLst/>
          </a:prstGeom>
        </p:spPr>
        <p:txBody>
          <a:bodyPr vert="horz" lIns="91440" tIns="45720" rIns="91440" bIns="45720" rtlCol="0">
            <a:normAutofit/>
          </a:bodyPr>
          <a:lstStyle/>
          <a:p>
            <a:pPr>
              <a:lnSpc>
                <a:spcPct val="90000"/>
              </a:lnSpc>
              <a:spcAft>
                <a:spcPts val="600"/>
              </a:spcAft>
            </a:pPr>
            <a:r>
              <a:rPr lang="en-US" sz="4800" b="1" dirty="0">
                <a:solidFill>
                  <a:srgbClr val="FFFFFF"/>
                </a:solidFill>
              </a:rPr>
              <a:t>Three major battles were fought between Muhammad and Mecca: The Battles of Badr (AD 624) Uhud (AD 625) and Trench (AD 627)</a:t>
            </a:r>
          </a:p>
        </p:txBody>
      </p:sp>
    </p:spTree>
    <p:extLst>
      <p:ext uri="{BB962C8B-B14F-4D97-AF65-F5344CB8AC3E}">
        <p14:creationId xmlns:p14="http://schemas.microsoft.com/office/powerpoint/2010/main" val="2497834966"/>
      </p:ext>
    </p:extLst>
  </p:cSld>
  <p:clrMapOvr>
    <a:overrideClrMapping bg1="dk1" tx1="lt1" bg2="dk2" tx2="lt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Quiz: Do You Know These Facts About the Battle of Badr?">
            <a:extLst>
              <a:ext uri="{FF2B5EF4-FFF2-40B4-BE49-F238E27FC236}">
                <a16:creationId xmlns:a16="http://schemas.microsoft.com/office/drawing/2014/main" id="{BF279AF9-10A3-4349-B51A-82CFC7E14E9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5125" b="732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40CBCC-E8EB-EDB5-02D7-1A0AE6687B1A}"/>
              </a:ext>
            </a:extLst>
          </p:cNvPr>
          <p:cNvSpPr txBox="1"/>
          <p:nvPr/>
        </p:nvSpPr>
        <p:spPr>
          <a:xfrm>
            <a:off x="838200" y="2004446"/>
            <a:ext cx="10515600" cy="4176897"/>
          </a:xfrm>
          <a:prstGeom prst="rect">
            <a:avLst/>
          </a:prstGeom>
        </p:spPr>
        <p:txBody>
          <a:bodyPr vert="horz" lIns="91440" tIns="45720" rIns="91440" bIns="45720" rtlCol="0">
            <a:normAutofit/>
          </a:bodyPr>
          <a:lstStyle/>
          <a:p>
            <a:pPr>
              <a:lnSpc>
                <a:spcPct val="90000"/>
              </a:lnSpc>
              <a:spcAft>
                <a:spcPts val="600"/>
              </a:spcAft>
            </a:pPr>
            <a:r>
              <a:rPr lang="en-US" sz="4800" b="1" dirty="0">
                <a:solidFill>
                  <a:srgbClr val="FFFFFF"/>
                </a:solidFill>
              </a:rPr>
              <a:t>They win some, lose some, and after a while Muhammad turns on the Jews and beheads almost all the Jewish men</a:t>
            </a:r>
          </a:p>
        </p:txBody>
      </p:sp>
    </p:spTree>
    <p:extLst>
      <p:ext uri="{BB962C8B-B14F-4D97-AF65-F5344CB8AC3E}">
        <p14:creationId xmlns:p14="http://schemas.microsoft.com/office/powerpoint/2010/main" val="1278181987"/>
      </p:ext>
    </p:extLst>
  </p:cSld>
  <p:clrMapOvr>
    <a:overrideClrMapping bg1="dk1" tx1="lt1" bg2="dk2" tx2="lt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Prophet Muhammad's Hudaybiyyah Treaty: Lesson For Muslims Coping With  Ayodhya?">
            <a:extLst>
              <a:ext uri="{FF2B5EF4-FFF2-40B4-BE49-F238E27FC236}">
                <a16:creationId xmlns:a16="http://schemas.microsoft.com/office/drawing/2014/main" id="{CAF8F348-9EA4-847E-E43D-9785F6B707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3AEAE73-B93D-51F4-72A7-F012BC9638DC}"/>
              </a:ext>
            </a:extLst>
          </p:cNvPr>
          <p:cNvSpPr txBox="1"/>
          <p:nvPr/>
        </p:nvSpPr>
        <p:spPr>
          <a:xfrm>
            <a:off x="239182" y="2978020"/>
            <a:ext cx="10918443"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1" dirty="0">
                <a:latin typeface="+mj-lt"/>
                <a:ea typeface="+mj-ea"/>
                <a:cs typeface="+mj-cs"/>
              </a:rPr>
              <a:t>In the end Muhammad takes over Mecca and clears the other idols from the city</a:t>
            </a:r>
          </a:p>
        </p:txBody>
      </p:sp>
      <p:sp>
        <p:nvSpPr>
          <p:cNvPr id="139" name="Rectangle: Rounded Corners 13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508990"/>
      </p:ext>
    </p:extLst>
  </p:cSld>
  <p:clrMapOvr>
    <a:overrideClrMapping bg1="dk1" tx1="lt1" bg2="dk2" tx2="lt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THE FINALITY OF PROPHECY: HOW MUHAMMAD BECAME THE LAST PROPHET | Ithaca  Area United Jewish Community">
            <a:extLst>
              <a:ext uri="{FF2B5EF4-FFF2-40B4-BE49-F238E27FC236}">
                <a16:creationId xmlns:a16="http://schemas.microsoft.com/office/drawing/2014/main" id="{9618405D-32BD-AE9A-2675-699DFF047D83}"/>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3806" r="730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C62CF25-AD2C-E6F8-D050-225D9E17E6B1}"/>
              </a:ext>
            </a:extLst>
          </p:cNvPr>
          <p:cNvSpPr txBox="1"/>
          <p:nvPr/>
        </p:nvSpPr>
        <p:spPr>
          <a:xfrm>
            <a:off x="841248" y="2315377"/>
            <a:ext cx="10506456" cy="809093"/>
          </a:xfrm>
          <a:prstGeom prst="rect">
            <a:avLst/>
          </a:prstGeom>
        </p:spPr>
        <p:txBody>
          <a:bodyPr vert="horz" lIns="91440" tIns="45720" rIns="91440" bIns="45720" rtlCol="0">
            <a:normAutofit/>
          </a:bodyPr>
          <a:lstStyle/>
          <a:p>
            <a:pPr>
              <a:lnSpc>
                <a:spcPct val="90000"/>
              </a:lnSpc>
              <a:spcBef>
                <a:spcPct val="0"/>
              </a:spcBef>
              <a:spcAft>
                <a:spcPts val="600"/>
              </a:spcAft>
            </a:pPr>
            <a:r>
              <a:rPr lang="en-US" sz="5000" b="1" dirty="0"/>
              <a:t>Muhammad ends up with many wives</a:t>
            </a:r>
          </a:p>
        </p:txBody>
      </p:sp>
      <p:sp>
        <p:nvSpPr>
          <p:cNvPr id="7" name="TextBox 6">
            <a:extLst>
              <a:ext uri="{FF2B5EF4-FFF2-40B4-BE49-F238E27FC236}">
                <a16:creationId xmlns:a16="http://schemas.microsoft.com/office/drawing/2014/main" id="{E90CFA82-2AA8-D9BF-8358-2ADA817695D7}"/>
              </a:ext>
            </a:extLst>
          </p:cNvPr>
          <p:cNvSpPr txBox="1"/>
          <p:nvPr/>
        </p:nvSpPr>
        <p:spPr>
          <a:xfrm>
            <a:off x="841248" y="3598511"/>
            <a:ext cx="10506456" cy="1947422"/>
          </a:xfrm>
          <a:prstGeom prst="rect">
            <a:avLst/>
          </a:prstGeom>
        </p:spPr>
        <p:txBody>
          <a:bodyPr vert="horz" lIns="91440" tIns="45720" rIns="91440" bIns="45720" rtlCol="0">
            <a:normAutofit/>
          </a:bodyPr>
          <a:lstStyle/>
          <a:p>
            <a:pPr>
              <a:lnSpc>
                <a:spcPct val="90000"/>
              </a:lnSpc>
              <a:spcBef>
                <a:spcPct val="0"/>
              </a:spcBef>
              <a:spcAft>
                <a:spcPts val="600"/>
              </a:spcAft>
            </a:pPr>
            <a:r>
              <a:rPr lang="en-US" sz="5000" b="1" dirty="0"/>
              <a:t>Several of them are questionable… </a:t>
            </a:r>
          </a:p>
          <a:p>
            <a:pPr>
              <a:lnSpc>
                <a:spcPct val="90000"/>
              </a:lnSpc>
              <a:spcBef>
                <a:spcPct val="0"/>
              </a:spcBef>
              <a:spcAft>
                <a:spcPts val="600"/>
              </a:spcAft>
            </a:pPr>
            <a:r>
              <a:rPr lang="en-US" sz="5000" b="1" dirty="0"/>
              <a:t>Aisha, Zaynab, etc.</a:t>
            </a:r>
          </a:p>
        </p:txBody>
      </p:sp>
    </p:spTree>
    <p:extLst>
      <p:ext uri="{BB962C8B-B14F-4D97-AF65-F5344CB8AC3E}">
        <p14:creationId xmlns:p14="http://schemas.microsoft.com/office/powerpoint/2010/main" val="2852125234"/>
      </p:ext>
    </p:extLst>
  </p:cSld>
  <p:clrMapOvr>
    <a:overrideClrMapping bg1="dk1" tx1="lt1" bg2="dk2" tx2="lt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Islamic Conquests in the 7th-9th Centuries (Illustration) - World History  Encyclopedia">
            <a:extLst>
              <a:ext uri="{FF2B5EF4-FFF2-40B4-BE49-F238E27FC236}">
                <a16:creationId xmlns:a16="http://schemas.microsoft.com/office/drawing/2014/main" id="{0B545676-9020-B579-9A28-6842AC8295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0" t="2110" r="2868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CEB2FD7-E59F-C254-CA80-F4C488D5E15C}"/>
              </a:ext>
            </a:extLst>
          </p:cNvPr>
          <p:cNvSpPr txBox="1"/>
          <p:nvPr/>
        </p:nvSpPr>
        <p:spPr>
          <a:xfrm>
            <a:off x="477980" y="1174322"/>
            <a:ext cx="4376121" cy="315217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latin typeface="+mj-lt"/>
                <a:ea typeface="+mj-ea"/>
                <a:cs typeface="+mj-cs"/>
              </a:rPr>
              <a:t>The New Islamic Empire Grew as Muhammad Brought Tribes Under His Control</a:t>
            </a: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909965"/>
      </p:ext>
    </p:extLst>
  </p:cSld>
  <p:clrMapOvr>
    <a:overrideClrMapping bg1="dk1" tx1="lt1" bg2="dk2" tx2="lt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The Grave &amp; Tomb of the Prophet Muhammad ﷺ (The Sacred Chamber)">
            <a:extLst>
              <a:ext uri="{FF2B5EF4-FFF2-40B4-BE49-F238E27FC236}">
                <a16:creationId xmlns:a16="http://schemas.microsoft.com/office/drawing/2014/main" id="{F20DC3CF-2D8E-C184-99A5-2CB5BACC664E}"/>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10550" r="5007"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B95D24-B895-B4F0-F55F-FDFB586E5077}"/>
              </a:ext>
            </a:extLst>
          </p:cNvPr>
          <p:cNvSpPr txBox="1"/>
          <p:nvPr/>
        </p:nvSpPr>
        <p:spPr>
          <a:xfrm>
            <a:off x="838200" y="2004446"/>
            <a:ext cx="10515600" cy="4176897"/>
          </a:xfrm>
          <a:prstGeom prst="rect">
            <a:avLst/>
          </a:prstGeom>
        </p:spPr>
        <p:txBody>
          <a:bodyPr vert="horz" lIns="91440" tIns="45720" rIns="91440" bIns="45720" rtlCol="0">
            <a:normAutofit/>
          </a:bodyPr>
          <a:lstStyle/>
          <a:p>
            <a:pPr>
              <a:lnSpc>
                <a:spcPct val="90000"/>
              </a:lnSpc>
              <a:spcBef>
                <a:spcPct val="0"/>
              </a:spcBef>
              <a:spcAft>
                <a:spcPts val="600"/>
              </a:spcAft>
            </a:pPr>
            <a:r>
              <a:rPr lang="en-US" sz="6000" b="1" dirty="0">
                <a:solidFill>
                  <a:srgbClr val="FFFFFF"/>
                </a:solidFill>
              </a:rPr>
              <a:t>Muhammad later dies and the Islamic Empire is led by others</a:t>
            </a:r>
          </a:p>
        </p:txBody>
      </p:sp>
    </p:spTree>
    <p:extLst>
      <p:ext uri="{BB962C8B-B14F-4D97-AF65-F5344CB8AC3E}">
        <p14:creationId xmlns:p14="http://schemas.microsoft.com/office/powerpoint/2010/main" val="406171604"/>
      </p:ext>
    </p:extLst>
  </p:cSld>
  <p:clrMapOvr>
    <a:overrideClrMapping bg1="dk1" tx1="lt1" bg2="dk2" tx2="lt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04018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9 Scientific Facts In The Quran That Will Surprise You">
            <a:extLst>
              <a:ext uri="{FF2B5EF4-FFF2-40B4-BE49-F238E27FC236}">
                <a16:creationId xmlns:a16="http://schemas.microsoft.com/office/drawing/2014/main" id="{9305B21C-07F1-A3F9-F952-DB5F0AE10D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77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61392D-B5C9-D529-7F1C-61DFC0C5E43B}"/>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solidFill>
                  <a:schemeClr val="tx1">
                    <a:lumMod val="85000"/>
                    <a:lumOff val="15000"/>
                  </a:schemeClr>
                </a:solidFill>
                <a:latin typeface="+mj-lt"/>
                <a:ea typeface="+mj-ea"/>
                <a:cs typeface="+mj-cs"/>
              </a:rPr>
              <a:t>The Quran is the “Bible” of the Muslim Faith</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49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Study in India: Education in India">
            <a:extLst>
              <a:ext uri="{FF2B5EF4-FFF2-40B4-BE49-F238E27FC236}">
                <a16:creationId xmlns:a16="http://schemas.microsoft.com/office/drawing/2014/main" id="{C9C823BC-BB6A-4128-8B9A-B806A4788C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87" t="9091" r="6970" b="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27C4092-0E40-4AD9-9776-7F9F17796D97}"/>
              </a:ext>
            </a:extLst>
          </p:cNvPr>
          <p:cNvSpPr txBox="1"/>
          <p:nvPr/>
        </p:nvSpPr>
        <p:spPr>
          <a:xfrm>
            <a:off x="404553" y="3249038"/>
            <a:ext cx="9078562" cy="223049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500" b="1" dirty="0">
                <a:latin typeface="+mj-lt"/>
                <a:ea typeface="+mj-ea"/>
                <a:cs typeface="+mj-cs"/>
              </a:rPr>
              <a:t>Began in India, Largely Stayed in India</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813587"/>
      </p:ext>
    </p:extLst>
  </p:cSld>
  <p:clrMapOvr>
    <a:overrideClrMapping bg1="dk1" tx1="lt1" bg2="dk2" tx2="lt2" accent1="accent1" accent2="accent2" accent3="accent3" accent4="accent4" accent5="accent5" accent6="accent6" hlink="hlink" folHlink="folHlink"/>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ew Evidence For The Authenticity Of The Quran">
            <a:extLst>
              <a:ext uri="{FF2B5EF4-FFF2-40B4-BE49-F238E27FC236}">
                <a16:creationId xmlns:a16="http://schemas.microsoft.com/office/drawing/2014/main" id="{248385AC-3EED-ED89-D7A6-C11A4A1C12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2329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DCB7999-9B58-FDA2-B662-344DAF48A3A0}"/>
              </a:ext>
            </a:extLst>
          </p:cNvPr>
          <p:cNvSpPr txBox="1"/>
          <p:nvPr/>
        </p:nvSpPr>
        <p:spPr>
          <a:xfrm>
            <a:off x="477980" y="771988"/>
            <a:ext cx="4745773" cy="355450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latin typeface="+mj-lt"/>
                <a:ea typeface="+mj-ea"/>
                <a:cs typeface="+mj-cs"/>
              </a:rPr>
              <a:t>Roughly Half the Length of the New Testament, written after the life of Muhammad</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19F2D8-3DDA-E0A2-6207-08472F3EC830}"/>
              </a:ext>
            </a:extLst>
          </p:cNvPr>
          <p:cNvSpPr txBox="1"/>
          <p:nvPr/>
        </p:nvSpPr>
        <p:spPr>
          <a:xfrm>
            <a:off x="477978" y="4640354"/>
            <a:ext cx="5618021" cy="167406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b="1" dirty="0">
                <a:latin typeface="+mj-lt"/>
                <a:ea typeface="+mj-ea"/>
                <a:cs typeface="+mj-cs"/>
              </a:rPr>
              <a:t>His teachings were originally memorized</a:t>
            </a:r>
          </a:p>
        </p:txBody>
      </p:sp>
    </p:spTree>
    <p:extLst>
      <p:ext uri="{BB962C8B-B14F-4D97-AF65-F5344CB8AC3E}">
        <p14:creationId xmlns:p14="http://schemas.microsoft.com/office/powerpoint/2010/main" val="3290517848"/>
      </p:ext>
    </p:extLst>
  </p:cSld>
  <p:clrMapOvr>
    <a:overrideClrMapping bg1="dk1" tx1="lt1" bg2="dk2" tx2="lt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One of the world's oldest Quran manuscripts found in UK | News | Al Jazeera">
            <a:extLst>
              <a:ext uri="{FF2B5EF4-FFF2-40B4-BE49-F238E27FC236}">
                <a16:creationId xmlns:a16="http://schemas.microsoft.com/office/drawing/2014/main" id="{39BAF349-EF96-B069-8813-782AE9D066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82" t="9091" r="1109"/>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1015752-3C47-F65E-05A1-DF948FDFAC7E}"/>
              </a:ext>
            </a:extLst>
          </p:cNvPr>
          <p:cNvSpPr txBox="1"/>
          <p:nvPr/>
        </p:nvSpPr>
        <p:spPr>
          <a:xfrm>
            <a:off x="353667"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b="1" dirty="0">
                <a:latin typeface="+mj-lt"/>
                <a:ea typeface="+mj-ea"/>
                <a:cs typeface="+mj-cs"/>
              </a:rPr>
              <a:t>The Quran was originally written in Arabic</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16136"/>
      </p:ext>
    </p:extLst>
  </p:cSld>
  <p:clrMapOvr>
    <a:overrideClrMapping bg1="dk1" tx1="lt1" bg2="dk2" tx2="lt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Muhammad and Jesus: How Christian Apocrypha Informed the Quran - Owlcation">
            <a:extLst>
              <a:ext uri="{FF2B5EF4-FFF2-40B4-BE49-F238E27FC236}">
                <a16:creationId xmlns:a16="http://schemas.microsoft.com/office/drawing/2014/main" id="{1930ED53-D3A9-8C13-D72A-4D508C4BD1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8FA3663-691F-68F2-FC4F-2FE210998F16}"/>
              </a:ext>
            </a:extLst>
          </p:cNvPr>
          <p:cNvSpPr txBox="1"/>
          <p:nvPr/>
        </p:nvSpPr>
        <p:spPr>
          <a:xfrm>
            <a:off x="345137" y="4182894"/>
            <a:ext cx="9732718" cy="193580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500" b="1" dirty="0">
                <a:solidFill>
                  <a:srgbClr val="FFFFFF"/>
                </a:solidFill>
                <a:latin typeface="+mj-lt"/>
                <a:ea typeface="+mj-ea"/>
                <a:cs typeface="+mj-cs"/>
              </a:rPr>
              <a:t>Muhammad claims to have received the Quran, memorized it, taught it to others, and after he died, they wrote it down because people who memorized it began to die and they were worried they lose pieces.</a:t>
            </a:r>
          </a:p>
        </p:txBody>
      </p:sp>
    </p:spTree>
    <p:extLst>
      <p:ext uri="{BB962C8B-B14F-4D97-AF65-F5344CB8AC3E}">
        <p14:creationId xmlns:p14="http://schemas.microsoft.com/office/powerpoint/2010/main" val="60816379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Oldest Quran still a matter of controversy | Daily Sabah">
            <a:extLst>
              <a:ext uri="{FF2B5EF4-FFF2-40B4-BE49-F238E27FC236}">
                <a16:creationId xmlns:a16="http://schemas.microsoft.com/office/drawing/2014/main" id="{5B81D3E1-B160-AAEB-B74D-4003E7322A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9" t="9091" r="8222"/>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8FA3663-691F-68F2-FC4F-2FE210998F16}"/>
              </a:ext>
            </a:extLst>
          </p:cNvPr>
          <p:cNvSpPr txBox="1"/>
          <p:nvPr/>
        </p:nvSpPr>
        <p:spPr>
          <a:xfrm>
            <a:off x="353667" y="3881336"/>
            <a:ext cx="9078562" cy="159819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1" dirty="0">
                <a:latin typeface="+mj-lt"/>
                <a:ea typeface="+mj-ea"/>
                <a:cs typeface="+mj-cs"/>
              </a:rPr>
              <a:t>Eventually the written Qurans start to disagree with each other…</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782683"/>
      </p:ext>
    </p:extLst>
  </p:cSld>
  <p:clrMapOvr>
    <a:overrideClrMapping bg1="dk1" tx1="lt1" bg2="dk2" tx2="lt2" accent1="accent1" accent2="accent2" accent3="accent3" accent4="accent4" accent5="accent5" accent6="accent6" hlink="hlink" folHlink="folHlink"/>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Virginia School Board Members Call for Books to Be Burned">
            <a:extLst>
              <a:ext uri="{FF2B5EF4-FFF2-40B4-BE49-F238E27FC236}">
                <a16:creationId xmlns:a16="http://schemas.microsoft.com/office/drawing/2014/main" id="{649007D5-7D4B-62F1-C02F-B34C3E19FE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9" r="13818" b="786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D25A0FE-B684-FB3D-D602-0E0FD69F4E5F}"/>
              </a:ext>
            </a:extLst>
          </p:cNvPr>
          <p:cNvSpPr txBox="1"/>
          <p:nvPr/>
        </p:nvSpPr>
        <p:spPr>
          <a:xfrm>
            <a:off x="481029" y="1070433"/>
            <a:ext cx="3977640" cy="3353341"/>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400" b="1" dirty="0">
                <a:latin typeface="+mj-lt"/>
                <a:ea typeface="+mj-ea"/>
                <a:cs typeface="+mj-cs"/>
              </a:rPr>
              <a:t>Uthman then rules the Muslims and collects, burns, and creates a master copy</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B660BE6-E7B7-D8DE-DEC0-0A07DD7E98DC}"/>
              </a:ext>
            </a:extLst>
          </p:cNvPr>
          <p:cNvSpPr txBox="1"/>
          <p:nvPr/>
        </p:nvSpPr>
        <p:spPr>
          <a:xfrm>
            <a:off x="481029" y="4754047"/>
            <a:ext cx="3977640" cy="143694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latin typeface="+mj-lt"/>
                <a:ea typeface="+mj-ea"/>
                <a:cs typeface="+mj-cs"/>
              </a:rPr>
              <a:t>Muslims then used this copy</a:t>
            </a:r>
          </a:p>
        </p:txBody>
      </p:sp>
    </p:spTree>
    <p:extLst>
      <p:ext uri="{BB962C8B-B14F-4D97-AF65-F5344CB8AC3E}">
        <p14:creationId xmlns:p14="http://schemas.microsoft.com/office/powerpoint/2010/main" val="3496566468"/>
      </p:ext>
    </p:extLst>
  </p:cSld>
  <p:clrMapOvr>
    <a:overrideClrMapping bg1="dk1" tx1="lt1" bg2="dk2" tx2="lt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Why Successful People Know Being Wrong Is Often the Right Thing To Do |  Inc.com">
            <a:extLst>
              <a:ext uri="{FF2B5EF4-FFF2-40B4-BE49-F238E27FC236}">
                <a16:creationId xmlns:a16="http://schemas.microsoft.com/office/drawing/2014/main" id="{F798B513-4A57-3902-6871-04D6E6CAF1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A3BE5C-4742-5547-16D5-BB60594B952F}"/>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800" b="1" dirty="0">
                <a:solidFill>
                  <a:schemeClr val="tx1">
                    <a:lumMod val="85000"/>
                    <a:lumOff val="15000"/>
                  </a:schemeClr>
                </a:solidFill>
                <a:latin typeface="+mj-lt"/>
                <a:ea typeface="+mj-ea"/>
                <a:cs typeface="+mj-cs"/>
              </a:rPr>
              <a:t>If Uthman may have got it right or wrong… we’re not sure.</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33088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Religious War Is Already Here (Again) - iHLS">
            <a:extLst>
              <a:ext uri="{FF2B5EF4-FFF2-40B4-BE49-F238E27FC236}">
                <a16:creationId xmlns:a16="http://schemas.microsoft.com/office/drawing/2014/main" id="{0E753BB6-CF0B-0B93-51EC-EAE68A0BCD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41" t="26157" r="650"/>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74F1B96-F006-2358-0597-A847E4B41557}"/>
              </a:ext>
            </a:extLst>
          </p:cNvPr>
          <p:cNvSpPr txBox="1"/>
          <p:nvPr/>
        </p:nvSpPr>
        <p:spPr>
          <a:xfrm>
            <a:off x="353667"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1" dirty="0">
                <a:latin typeface="+mj-lt"/>
                <a:ea typeface="+mj-ea"/>
                <a:cs typeface="+mj-cs"/>
              </a:rPr>
              <a:t>We do know many who originally memorized it though died before it was written down</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464246"/>
      </p:ext>
    </p:extLst>
  </p:cSld>
  <p:clrMapOvr>
    <a:overrideClrMapping bg1="dk1" tx1="lt1" bg2="dk2" tx2="lt2" accent1="accent1" accent2="accent2" accent3="accent3" accent4="accent4" accent5="accent5" accent6="accent6" hlink="hlink" folHlink="folHlink"/>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Do We Understand the Diversity Within Islam and Christianity?">
            <a:extLst>
              <a:ext uri="{FF2B5EF4-FFF2-40B4-BE49-F238E27FC236}">
                <a16:creationId xmlns:a16="http://schemas.microsoft.com/office/drawing/2014/main" id="{F2733429-34F8-7BB8-EF72-97E2FFF5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9" r="1707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32C7F3-451E-51ED-6929-769422F1586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solidFill>
                  <a:schemeClr val="tx1">
                    <a:lumMod val="85000"/>
                    <a:lumOff val="15000"/>
                  </a:schemeClr>
                </a:solidFill>
                <a:latin typeface="+mj-lt"/>
                <a:ea typeface="+mj-ea"/>
                <a:cs typeface="+mj-cs"/>
              </a:rPr>
              <a:t>How do the books compare?</a:t>
            </a:r>
          </a:p>
        </p:txBody>
      </p:sp>
      <p:cxnSp>
        <p:nvCxnSpPr>
          <p:cNvPr id="137" name="Straight Connector 1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52569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11911858"/>
              </p:ext>
            </p:extLst>
          </p:nvPr>
        </p:nvGraphicFramePr>
        <p:xfrm>
          <a:off x="710119" y="151706"/>
          <a:ext cx="11019714" cy="6554588"/>
        </p:xfrm>
        <a:graphic>
          <a:graphicData uri="http://schemas.openxmlformats.org/drawingml/2006/table">
            <a:tbl>
              <a:tblPr firstRow="1" bandRow="1">
                <a:tableStyleId>{5C22544A-7EE6-4342-B048-85BDC9FD1C3A}</a:tableStyleId>
              </a:tblPr>
              <a:tblGrid>
                <a:gridCol w="5509857">
                  <a:extLst>
                    <a:ext uri="{9D8B030D-6E8A-4147-A177-3AD203B41FA5}">
                      <a16:colId xmlns:a16="http://schemas.microsoft.com/office/drawing/2014/main" val="20000"/>
                    </a:ext>
                  </a:extLst>
                </a:gridCol>
                <a:gridCol w="5509857">
                  <a:extLst>
                    <a:ext uri="{9D8B030D-6E8A-4147-A177-3AD203B41FA5}">
                      <a16:colId xmlns:a16="http://schemas.microsoft.com/office/drawing/2014/main" val="20001"/>
                    </a:ext>
                  </a:extLst>
                </a:gridCol>
              </a:tblGrid>
              <a:tr h="854828">
                <a:tc>
                  <a:txBody>
                    <a:bodyPr/>
                    <a:lstStyle/>
                    <a:p>
                      <a:r>
                        <a:rPr lang="en-US" sz="5000" dirty="0"/>
                        <a:t>The Bible</a:t>
                      </a:r>
                    </a:p>
                  </a:txBody>
                  <a:tcPr/>
                </a:tc>
                <a:tc>
                  <a:txBody>
                    <a:bodyPr/>
                    <a:lstStyle/>
                    <a:p>
                      <a:r>
                        <a:rPr lang="en-US" sz="5000" dirty="0"/>
                        <a:t>The</a:t>
                      </a:r>
                      <a:r>
                        <a:rPr lang="en-US" sz="5000" baseline="0" dirty="0"/>
                        <a:t> Qur’an </a:t>
                      </a:r>
                      <a:endParaRPr lang="en-US" sz="5000" dirty="0"/>
                    </a:p>
                  </a:txBody>
                  <a:tcPr/>
                </a:tc>
                <a:extLst>
                  <a:ext uri="{0D108BD9-81ED-4DB2-BD59-A6C34878D82A}">
                    <a16:rowId xmlns:a16="http://schemas.microsoft.com/office/drawing/2014/main" val="10000"/>
                  </a:ext>
                </a:extLst>
              </a:tr>
              <a:tr h="1554988">
                <a:tc>
                  <a:txBody>
                    <a:bodyPr/>
                    <a:lstStyle/>
                    <a:p>
                      <a:r>
                        <a:rPr lang="en-US" sz="5000" dirty="0"/>
                        <a:t>Revealed over 1,500 years by God</a:t>
                      </a:r>
                    </a:p>
                  </a:txBody>
                  <a:tcPr/>
                </a:tc>
                <a:tc>
                  <a:txBody>
                    <a:bodyPr/>
                    <a:lstStyle/>
                    <a:p>
                      <a:r>
                        <a:rPr lang="en-US" sz="5000" dirty="0"/>
                        <a:t>Revealed in 20 years by Allah</a:t>
                      </a:r>
                    </a:p>
                  </a:txBody>
                  <a:tcPr/>
                </a:tc>
                <a:extLst>
                  <a:ext uri="{0D108BD9-81ED-4DB2-BD59-A6C34878D82A}">
                    <a16:rowId xmlns:a16="http://schemas.microsoft.com/office/drawing/2014/main" val="10001"/>
                  </a:ext>
                </a:extLst>
              </a:tr>
              <a:tr h="1554988">
                <a:tc>
                  <a:txBody>
                    <a:bodyPr/>
                    <a:lstStyle/>
                    <a:p>
                      <a:r>
                        <a:rPr lang="en-US" sz="5000" dirty="0"/>
                        <a:t>Revealed in three languages</a:t>
                      </a:r>
                    </a:p>
                  </a:txBody>
                  <a:tcPr/>
                </a:tc>
                <a:tc>
                  <a:txBody>
                    <a:bodyPr/>
                    <a:lstStyle/>
                    <a:p>
                      <a:r>
                        <a:rPr lang="en-US" sz="5000" dirty="0"/>
                        <a:t>Revealed in one language </a:t>
                      </a:r>
                    </a:p>
                  </a:txBody>
                  <a:tcPr/>
                </a:tc>
                <a:extLst>
                  <a:ext uri="{0D108BD9-81ED-4DB2-BD59-A6C34878D82A}">
                    <a16:rowId xmlns:a16="http://schemas.microsoft.com/office/drawing/2014/main" val="10002"/>
                  </a:ext>
                </a:extLst>
              </a:tr>
              <a:tr h="1554988">
                <a:tc>
                  <a:txBody>
                    <a:bodyPr/>
                    <a:lstStyle/>
                    <a:p>
                      <a:r>
                        <a:rPr lang="en-US" sz="5000" dirty="0"/>
                        <a:t>Revealed through</a:t>
                      </a:r>
                      <a:r>
                        <a:rPr lang="en-US" sz="5000" baseline="0" dirty="0"/>
                        <a:t> 40+ authors</a:t>
                      </a:r>
                      <a:endParaRPr lang="en-US" sz="5000" dirty="0"/>
                    </a:p>
                  </a:txBody>
                  <a:tcPr/>
                </a:tc>
                <a:tc>
                  <a:txBody>
                    <a:bodyPr/>
                    <a:lstStyle/>
                    <a:p>
                      <a:r>
                        <a:rPr lang="en-US" sz="5000" dirty="0"/>
                        <a:t>Revealed</a:t>
                      </a:r>
                      <a:r>
                        <a:rPr lang="en-US" sz="5000" baseline="0" dirty="0"/>
                        <a:t> through Muhammad </a:t>
                      </a:r>
                      <a:endParaRPr lang="en-US" sz="5000" dirty="0"/>
                    </a:p>
                  </a:txBody>
                  <a:tcPr/>
                </a:tc>
                <a:extLst>
                  <a:ext uri="{0D108BD9-81ED-4DB2-BD59-A6C34878D82A}">
                    <a16:rowId xmlns:a16="http://schemas.microsoft.com/office/drawing/2014/main" val="10003"/>
                  </a:ext>
                </a:extLst>
              </a:tr>
              <a:tr h="831738">
                <a:tc>
                  <a:txBody>
                    <a:bodyPr/>
                    <a:lstStyle/>
                    <a:p>
                      <a:r>
                        <a:rPr lang="en-US" sz="5000" baseline="0" dirty="0"/>
                        <a:t>66 Books in one</a:t>
                      </a:r>
                      <a:endParaRPr lang="en-US" sz="5000" dirty="0"/>
                    </a:p>
                  </a:txBody>
                  <a:tcPr/>
                </a:tc>
                <a:tc>
                  <a:txBody>
                    <a:bodyPr/>
                    <a:lstStyle/>
                    <a:p>
                      <a:r>
                        <a:rPr lang="en-US" sz="5000" dirty="0"/>
                        <a:t>Only one book </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6467479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What are Type I and Type II Errors? - Students 4 Best Evidence">
            <a:extLst>
              <a:ext uri="{FF2B5EF4-FFF2-40B4-BE49-F238E27FC236}">
                <a16:creationId xmlns:a16="http://schemas.microsoft.com/office/drawing/2014/main" id="{7341D5F0-8442-D89C-AD5E-A2D7DAAC8F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28" r="1" b="4913"/>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4B54418-ED6A-C9A1-5A8A-93C71D6E8B79}"/>
              </a:ext>
            </a:extLst>
          </p:cNvPr>
          <p:cNvSpPr txBox="1"/>
          <p:nvPr/>
        </p:nvSpPr>
        <p:spPr>
          <a:xfrm>
            <a:off x="780644" y="693663"/>
            <a:ext cx="4443109" cy="5909310"/>
          </a:xfrm>
          <a:prstGeom prst="rect">
            <a:avLst/>
          </a:prstGeom>
          <a:noFill/>
        </p:spPr>
        <p:txBody>
          <a:bodyPr wrap="square">
            <a:spAutoFit/>
          </a:bodyPr>
          <a:lstStyle/>
          <a:p>
            <a:pPr algn="ctr"/>
            <a:r>
              <a:rPr lang="en-US" sz="4200" dirty="0">
                <a:solidFill>
                  <a:schemeClr val="bg1"/>
                </a:solidFill>
              </a:rPr>
              <a:t>According to the Qur’an, in Surat 7:124 &amp; 12:41, the Egyptians practiced crucifixion at the time of Joseph (Jacob’s son) which isn’t consistent with archeology</a:t>
            </a:r>
          </a:p>
        </p:txBody>
      </p:sp>
    </p:spTree>
    <p:extLst>
      <p:ext uri="{BB962C8B-B14F-4D97-AF65-F5344CB8AC3E}">
        <p14:creationId xmlns:p14="http://schemas.microsoft.com/office/powerpoint/2010/main" val="3244152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eligion after the death of God?: the rise of pantheism and the return to  the source | by Rupert Read | Medium">
            <a:extLst>
              <a:ext uri="{FF2B5EF4-FFF2-40B4-BE49-F238E27FC236}">
                <a16:creationId xmlns:a16="http://schemas.microsoft.com/office/drawing/2014/main" id="{80B46002-B22D-4E5F-92EE-FA78C73F6B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754C801-9B73-472F-BCEB-10A62DD6EA59}"/>
              </a:ext>
            </a:extLst>
          </p:cNvPr>
          <p:cNvSpPr txBox="1"/>
          <p:nvPr/>
        </p:nvSpPr>
        <p:spPr>
          <a:xfrm>
            <a:off x="2103121" y="4727173"/>
            <a:ext cx="7985759"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500" b="1" dirty="0">
                <a:latin typeface="+mj-lt"/>
                <a:ea typeface="+mj-ea"/>
                <a:cs typeface="+mj-cs"/>
              </a:rPr>
              <a:t>Pantheistic in Their Belief</a:t>
            </a:r>
          </a:p>
        </p:txBody>
      </p:sp>
      <p:sp>
        <p:nvSpPr>
          <p:cNvPr id="75"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41131032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0" name="Picture 2" descr="What are Type I and Type II Errors? - Students 4 Best Evidence">
            <a:extLst>
              <a:ext uri="{FF2B5EF4-FFF2-40B4-BE49-F238E27FC236}">
                <a16:creationId xmlns:a16="http://schemas.microsoft.com/office/drawing/2014/main" id="{7341D5F0-8442-D89C-AD5E-A2D7DAAC8F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28" r="1" b="4913"/>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4B54418-ED6A-C9A1-5A8A-93C71D6E8B79}"/>
              </a:ext>
            </a:extLst>
          </p:cNvPr>
          <p:cNvSpPr txBox="1"/>
          <p:nvPr/>
        </p:nvSpPr>
        <p:spPr>
          <a:xfrm>
            <a:off x="791881" y="547748"/>
            <a:ext cx="4412418" cy="5786199"/>
          </a:xfrm>
          <a:prstGeom prst="rect">
            <a:avLst/>
          </a:prstGeom>
          <a:noFill/>
        </p:spPr>
        <p:txBody>
          <a:bodyPr wrap="square">
            <a:spAutoFit/>
          </a:bodyPr>
          <a:lstStyle/>
          <a:p>
            <a:pPr algn="ctr"/>
            <a:r>
              <a:rPr lang="en-US" sz="3700" b="1" dirty="0">
                <a:solidFill>
                  <a:schemeClr val="bg1"/>
                </a:solidFill>
              </a:rPr>
              <a:t>Correct Timeframe: </a:t>
            </a:r>
            <a:r>
              <a:rPr lang="en-US" sz="3700" dirty="0">
                <a:solidFill>
                  <a:schemeClr val="bg1"/>
                </a:solidFill>
              </a:rPr>
              <a:t>Britannica reports the first historical record of Crucifixion at about 519 BC when "Darius I, king of Persia, crucified 3,000 political opponents in Babylon“ It didn’t exist 1,000 years prior</a:t>
            </a:r>
          </a:p>
        </p:txBody>
      </p:sp>
    </p:spTree>
    <p:extLst>
      <p:ext uri="{BB962C8B-B14F-4D97-AF65-F5344CB8AC3E}">
        <p14:creationId xmlns:p14="http://schemas.microsoft.com/office/powerpoint/2010/main" val="175990752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314" name="Picture 2" descr="Common errors in speakers of English as a first language | Cambridge English">
            <a:extLst>
              <a:ext uri="{FF2B5EF4-FFF2-40B4-BE49-F238E27FC236}">
                <a16:creationId xmlns:a16="http://schemas.microsoft.com/office/drawing/2014/main" id="{E0B42B1E-9FF5-BF59-3782-19528FD2B1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89" r="-1" b="10872"/>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4A428B6-F350-CF11-E65E-25FA9C7FECFC}"/>
              </a:ext>
            </a:extLst>
          </p:cNvPr>
          <p:cNvSpPr txBox="1"/>
          <p:nvPr/>
        </p:nvSpPr>
        <p:spPr>
          <a:xfrm>
            <a:off x="287323" y="4251733"/>
            <a:ext cx="9565028" cy="1806526"/>
          </a:xfrm>
          <a:prstGeom prst="rect">
            <a:avLst/>
          </a:prstGeom>
        </p:spPr>
        <p:txBody>
          <a:bodyPr vert="horz" lIns="91440" tIns="45720" rIns="91440" bIns="45720" rtlCol="0">
            <a:noAutofit/>
          </a:bodyPr>
          <a:lstStyle/>
          <a:p>
            <a:pPr>
              <a:lnSpc>
                <a:spcPct val="90000"/>
              </a:lnSpc>
              <a:spcAft>
                <a:spcPts val="600"/>
              </a:spcAft>
            </a:pPr>
            <a:r>
              <a:rPr lang="en-US" sz="4200" dirty="0"/>
              <a:t>The Quran teaches the Christian view of the Trinity is Father, Son, and Mother, which has never been the case</a:t>
            </a:r>
          </a:p>
        </p:txBody>
      </p:sp>
    </p:spTree>
    <p:extLst>
      <p:ext uri="{BB962C8B-B14F-4D97-AF65-F5344CB8AC3E}">
        <p14:creationId xmlns:p14="http://schemas.microsoft.com/office/powerpoint/2010/main" val="2308622436"/>
      </p:ext>
    </p:extLst>
  </p:cSld>
  <p:clrMapOvr>
    <a:overrideClrMapping bg1="dk1" tx1="lt1" bg2="dk2" tx2="lt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4" name="Picture 4" descr="A kairos moment: Prophecy and hope in the time of COVID-19 - Keough School  - University of Notre Dame">
            <a:extLst>
              <a:ext uri="{FF2B5EF4-FFF2-40B4-BE49-F238E27FC236}">
                <a16:creationId xmlns:a16="http://schemas.microsoft.com/office/drawing/2014/main" id="{096126BA-95B9-C653-CDB0-EE44713607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24" b="1647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366" name="Rectangle 7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75CF601-E15D-5F0A-D495-F78844C28DC3}"/>
              </a:ext>
            </a:extLst>
          </p:cNvPr>
          <p:cNvSpPr txBox="1"/>
          <p:nvPr/>
        </p:nvSpPr>
        <p:spPr>
          <a:xfrm>
            <a:off x="523875" y="42595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b="1" dirty="0">
                <a:solidFill>
                  <a:schemeClr val="tx1">
                    <a:lumMod val="85000"/>
                    <a:lumOff val="15000"/>
                  </a:schemeClr>
                </a:solidFill>
                <a:latin typeface="+mj-lt"/>
                <a:ea typeface="+mj-ea"/>
                <a:cs typeface="+mj-cs"/>
              </a:rPr>
              <a:t>The Bible accurately predicts the future, while the Quran doesn’t even try</a:t>
            </a:r>
          </a:p>
        </p:txBody>
      </p:sp>
      <p:cxnSp>
        <p:nvCxnSpPr>
          <p:cNvPr id="15367" name="Straight Connector 7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3471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mosque | Parts, Features, Architecture, &amp; Information | Britannica">
            <a:extLst>
              <a:ext uri="{FF2B5EF4-FFF2-40B4-BE49-F238E27FC236}">
                <a16:creationId xmlns:a16="http://schemas.microsoft.com/office/drawing/2014/main" id="{AC338BD3-92E1-C127-B9F1-62E872D76A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 t="9091" r="2311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E7446C8-F37A-3304-26E4-CAAFB046D56E}"/>
              </a:ext>
            </a:extLst>
          </p:cNvPr>
          <p:cNvSpPr txBox="1"/>
          <p:nvPr/>
        </p:nvSpPr>
        <p:spPr>
          <a:xfrm>
            <a:off x="481029" y="931521"/>
            <a:ext cx="4635720" cy="3511707"/>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sz="4800" b="1" dirty="0">
                <a:latin typeface="+mj-lt"/>
                <a:ea typeface="+mj-ea"/>
                <a:cs typeface="+mj-cs"/>
              </a:rPr>
              <a:t>The Quran says Allah’s Word will never </a:t>
            </a:r>
            <a:r>
              <a:rPr lang="en-US" sz="5200" b="1" dirty="0">
                <a:latin typeface="+mj-lt"/>
                <a:ea typeface="+mj-ea"/>
                <a:cs typeface="+mj-cs"/>
              </a:rPr>
              <a:t>change</a:t>
            </a:r>
            <a:r>
              <a:rPr lang="en-US" sz="4800" b="1" dirty="0">
                <a:latin typeface="+mj-lt"/>
                <a:ea typeface="+mj-ea"/>
                <a:cs typeface="+mj-cs"/>
              </a:rPr>
              <a:t> because God will prevent it from happening</a:t>
            </a: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4305F8E-AEBA-DCFA-1906-168FBDB6DCC3}"/>
              </a:ext>
            </a:extLst>
          </p:cNvPr>
          <p:cNvSpPr txBox="1"/>
          <p:nvPr/>
        </p:nvSpPr>
        <p:spPr>
          <a:xfrm>
            <a:off x="481029" y="4770465"/>
            <a:ext cx="5063737" cy="142527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latin typeface="+mj-lt"/>
                <a:ea typeface="+mj-ea"/>
                <a:cs typeface="+mj-cs"/>
              </a:rPr>
              <a:t>It also says the Bible is God’s Word…</a:t>
            </a:r>
          </a:p>
        </p:txBody>
      </p:sp>
    </p:spTree>
    <p:extLst>
      <p:ext uri="{BB962C8B-B14F-4D97-AF65-F5344CB8AC3E}">
        <p14:creationId xmlns:p14="http://schemas.microsoft.com/office/powerpoint/2010/main" val="1472477607"/>
      </p:ext>
    </p:extLst>
  </p:cSld>
  <p:clrMapOvr>
    <a:overrideClrMapping bg1="dk1" tx1="lt1" bg2="dk2" tx2="lt2" accent1="accent1" accent2="accent2" accent3="accent3" accent4="accent4" accent5="accent5" accent6="accent6" hlink="hlink" folHlink="folHlink"/>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Open Secrets: When I First Understood the Bible - OutreachMagazine.com">
            <a:extLst>
              <a:ext uri="{FF2B5EF4-FFF2-40B4-BE49-F238E27FC236}">
                <a16:creationId xmlns:a16="http://schemas.microsoft.com/office/drawing/2014/main" id="{8BFB2AD6-87D3-F1DB-D046-EF92A3E5DD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00" t="9091" r="6286"/>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512DA14-781C-C774-06DF-335D6DC84BC0}"/>
              </a:ext>
            </a:extLst>
          </p:cNvPr>
          <p:cNvSpPr txBox="1"/>
          <p:nvPr/>
        </p:nvSpPr>
        <p:spPr>
          <a:xfrm>
            <a:off x="372813" y="1270184"/>
            <a:ext cx="4125168" cy="117329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500" b="1" dirty="0"/>
              <a:t>But the Bible says the Quran is wrong…</a:t>
            </a:r>
          </a:p>
        </p:txBody>
      </p:sp>
      <p:sp>
        <p:nvSpPr>
          <p:cNvPr id="10" name="TextBox 9">
            <a:extLst>
              <a:ext uri="{FF2B5EF4-FFF2-40B4-BE49-F238E27FC236}">
                <a16:creationId xmlns:a16="http://schemas.microsoft.com/office/drawing/2014/main" id="{1AADFBE6-E5D7-F4A5-FB24-8ED9944123AF}"/>
              </a:ext>
            </a:extLst>
          </p:cNvPr>
          <p:cNvSpPr txBox="1"/>
          <p:nvPr/>
        </p:nvSpPr>
        <p:spPr>
          <a:xfrm>
            <a:off x="372811" y="2677452"/>
            <a:ext cx="5074677" cy="4045528"/>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3600" dirty="0"/>
              <a:t>If the Quran is right, the Bible is right… If the Bible is right, the Quran is wrong. If the Bible has changed, the Quran is wrong because it says God’s Words don’t change</a:t>
            </a:r>
          </a:p>
        </p:txBody>
      </p:sp>
    </p:spTree>
    <p:extLst>
      <p:ext uri="{BB962C8B-B14F-4D97-AF65-F5344CB8AC3E}">
        <p14:creationId xmlns:p14="http://schemas.microsoft.com/office/powerpoint/2010/main" val="975575833"/>
      </p:ext>
    </p:extLst>
  </p:cSld>
  <p:clrMapOvr>
    <a:overrideClrMapping bg1="dk1" tx1="lt1" bg2="dk2" tx2="lt2" accent1="accent1" accent2="accent2" accent3="accent3" accent4="accent4" accent5="accent5" accent6="accent6" hlink="hlink" folHlink="folHlink"/>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9 Scientific Facts In The Quran That Will Surprise You">
            <a:extLst>
              <a:ext uri="{FF2B5EF4-FFF2-40B4-BE49-F238E27FC236}">
                <a16:creationId xmlns:a16="http://schemas.microsoft.com/office/drawing/2014/main" id="{123FABF4-BD26-1623-BC5A-14E213C43D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14344"/>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5AD4863-C690-E34D-DFB2-10D564F7FC4F}"/>
              </a:ext>
            </a:extLst>
          </p:cNvPr>
          <p:cNvSpPr txBox="1"/>
          <p:nvPr/>
        </p:nvSpPr>
        <p:spPr>
          <a:xfrm>
            <a:off x="268365" y="3062745"/>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800" b="1" dirty="0">
                <a:latin typeface="+mj-lt"/>
                <a:ea typeface="+mj-ea"/>
                <a:cs typeface="+mj-cs"/>
              </a:rPr>
              <a:t>The Evidence Shows the Bible is Correct &amp; The Quran Wrong</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561045"/>
      </p:ext>
    </p:extLst>
  </p:cSld>
  <p:clrMapOvr>
    <a:overrideClrMapping bg1="dk1" tx1="lt1" bg2="dk2" tx2="lt2" accent1="accent1" accent2="accent2" accent3="accent3" accent4="accent4" accent5="accent5" accent6="accent6" hlink="hlink" folHlink="folHlink"/>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57724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brahamic Family House in Abu Dhabi to open in 2022 - Vatican News">
            <a:extLst>
              <a:ext uri="{FF2B5EF4-FFF2-40B4-BE49-F238E27FC236}">
                <a16:creationId xmlns:a16="http://schemas.microsoft.com/office/drawing/2014/main" id="{70944944-7795-2CE5-5EF9-285300F0DC0E}"/>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5"/>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CCBDBC-AAD5-1AF9-549F-88449D6CE9A3}"/>
              </a:ext>
            </a:extLst>
          </p:cNvPr>
          <p:cNvSpPr txBox="1"/>
          <p:nvPr/>
        </p:nvSpPr>
        <p:spPr>
          <a:xfrm>
            <a:off x="1524000" y="1122363"/>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dirty="0">
                <a:solidFill>
                  <a:srgbClr val="FFFFFF"/>
                </a:solidFill>
                <a:latin typeface="+mj-lt"/>
                <a:ea typeface="+mj-ea"/>
                <a:cs typeface="+mj-cs"/>
              </a:rPr>
              <a:t>Christianity vs. Islam</a:t>
            </a:r>
          </a:p>
        </p:txBody>
      </p:sp>
      <p:sp>
        <p:nvSpPr>
          <p:cNvPr id="7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487900"/>
      </p:ext>
    </p:extLst>
  </p:cSld>
  <p:clrMapOvr>
    <a:overrideClrMapping bg1="dk1" tx1="lt1" bg2="dk2" tx2="lt2" accent1="accent1" accent2="accent2" accent3="accent3" accent4="accent4" accent5="accent5" accent6="accent6" hlink="hlink" folHlink="folHlink"/>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slam &amp; Christianity: What's the Difference? - YouTube">
            <a:extLst>
              <a:ext uri="{FF2B5EF4-FFF2-40B4-BE49-F238E27FC236}">
                <a16:creationId xmlns:a16="http://schemas.microsoft.com/office/drawing/2014/main" id="{F1031FF1-E586-BB0C-EEF2-0FA7F65F2C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F614156-89BF-AF90-FDE1-EAD4E245B6B8}"/>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solidFill>
                  <a:schemeClr val="tx1">
                    <a:lumMod val="85000"/>
                    <a:lumOff val="15000"/>
                  </a:schemeClr>
                </a:solidFill>
                <a:latin typeface="+mj-lt"/>
                <a:ea typeface="+mj-ea"/>
                <a:cs typeface="+mj-cs"/>
              </a:rPr>
              <a:t>Many Claim the Two Religions Worship the Same God</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78898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550923-CF20-178E-D9CC-FF0EDEC25E53}"/>
              </a:ext>
            </a:extLst>
          </p:cNvPr>
          <p:cNvSpPr txBox="1"/>
          <p:nvPr/>
        </p:nvSpPr>
        <p:spPr>
          <a:xfrm>
            <a:off x="640080" y="5175115"/>
            <a:ext cx="10911840" cy="142123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1" dirty="0">
                <a:latin typeface="+mj-lt"/>
                <a:ea typeface="+mj-ea"/>
                <a:cs typeface="+mj-cs"/>
              </a:rPr>
              <a:t>Islam claims to worship the God of Abraham, Isaac, and Jacob</a:t>
            </a:r>
          </a:p>
        </p:txBody>
      </p:sp>
      <p:pic>
        <p:nvPicPr>
          <p:cNvPr id="3074" name="Picture 2" descr="25 Interesting Facts about Islam and Muslims - Swedish Nomad">
            <a:extLst>
              <a:ext uri="{FF2B5EF4-FFF2-40B4-BE49-F238E27FC236}">
                <a16:creationId xmlns:a16="http://schemas.microsoft.com/office/drawing/2014/main" id="{7D9791AA-B469-A97A-F788-3E98F75886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71" r="1" b="1"/>
          <a:stretch/>
        </p:blipFill>
        <p:spPr bwMode="auto">
          <a:xfrm>
            <a:off x="640080" y="183831"/>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94111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How much stuff is there in the universe? | New Scientist">
            <a:extLst>
              <a:ext uri="{FF2B5EF4-FFF2-40B4-BE49-F238E27FC236}">
                <a16:creationId xmlns:a16="http://schemas.microsoft.com/office/drawing/2014/main" id="{91EC1A39-E9DD-4938-A250-1834498D2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4B00196-B187-4396-8DE7-0994AF5D3F1F}"/>
              </a:ext>
            </a:extLst>
          </p:cNvPr>
          <p:cNvSpPr txBox="1"/>
          <p:nvPr/>
        </p:nvSpPr>
        <p:spPr>
          <a:xfrm>
            <a:off x="523875" y="5317240"/>
            <a:ext cx="11210925"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000" b="1" i="0" u="none" strike="noStrike" kern="1200" cap="none" spc="0" normalizeH="0" baseline="0" noProof="0" dirty="0">
                <a:ln w="22225">
                  <a:solidFill>
                    <a:prstClr val="black"/>
                  </a:solidFill>
                  <a:miter lim="800000"/>
                </a:ln>
                <a:solidFill>
                  <a:prstClr val="black">
                    <a:lumMod val="85000"/>
                    <a:lumOff val="15000"/>
                  </a:prstClr>
                </a:solidFill>
                <a:effectLst/>
                <a:uLnTx/>
                <a:uFillTx/>
                <a:latin typeface="Calibri Light" panose="020F0302020204030204"/>
                <a:ea typeface="+mn-ea"/>
                <a:cs typeface="+mn-cs"/>
              </a:rPr>
              <a:t>Many Claim to Be the Only Way</a:t>
            </a:r>
          </a:p>
        </p:txBody>
      </p:sp>
      <p:cxnSp>
        <p:nvCxnSpPr>
          <p:cNvPr id="82" name="Straight Connector 8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24809F-3535-4F4F-9C4E-2F49D75007C8}"/>
              </a:ext>
            </a:extLst>
          </p:cNvPr>
          <p:cNvSpPr txBox="1"/>
          <p:nvPr/>
        </p:nvSpPr>
        <p:spPr>
          <a:xfrm>
            <a:off x="514976" y="2047328"/>
            <a:ext cx="3953501" cy="307239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000" b="0" i="0"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20808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The Concept of Brahman in Vedas is Beyond any Concept of Absolute">
            <a:extLst>
              <a:ext uri="{FF2B5EF4-FFF2-40B4-BE49-F238E27FC236}">
                <a16:creationId xmlns:a16="http://schemas.microsoft.com/office/drawing/2014/main" id="{6FAE9EE3-F800-40C1-9410-5B0BB7DF19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8" t="11067" r="4593"/>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754C801-9B73-472F-BCEB-10A62DD6EA59}"/>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000" b="1" dirty="0">
                <a:latin typeface="+mj-lt"/>
                <a:ea typeface="+mj-ea"/>
                <a:cs typeface="+mj-cs"/>
              </a:rPr>
              <a:t>Brahman is the name of the impersonal “god” </a:t>
            </a:r>
          </a:p>
        </p:txBody>
      </p:sp>
      <p:sp>
        <p:nvSpPr>
          <p:cNvPr id="77" name="Rectangle: Rounded Corners 7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501934"/>
      </p:ext>
    </p:extLst>
  </p:cSld>
  <p:clrMapOvr>
    <a:overrideClrMapping bg1="dk1" tx1="lt1" bg2="dk2" tx2="lt2" accent1="accent1" accent2="accent2" accent3="accent3" accent4="accent4" accent5="accent5" accent6="accent6" hlink="hlink" folHlink="folHlink"/>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F5A212-5F73-6269-3C8A-F3A1D4DE86FF}"/>
              </a:ext>
            </a:extLst>
          </p:cNvPr>
          <p:cNvSpPr/>
          <p:nvPr/>
        </p:nvSpPr>
        <p:spPr>
          <a:xfrm>
            <a:off x="347730" y="1478278"/>
            <a:ext cx="8487177" cy="4708981"/>
          </a:xfrm>
          <a:prstGeom prst="rect">
            <a:avLst/>
          </a:prstGeom>
        </p:spPr>
        <p:txBody>
          <a:bodyPr wrap="square">
            <a:spAutoFit/>
          </a:bodyPr>
          <a:lstStyle/>
          <a:p>
            <a:pPr algn="ctr"/>
            <a:r>
              <a:rPr lang="en-US" sz="5000" b="0" i="0" dirty="0">
                <a:solidFill>
                  <a:schemeClr val="bg1"/>
                </a:solidFill>
                <a:effectLst/>
                <a:latin typeface="Times New Roman" panose="02020603050405020304" pitchFamily="18" charset="0"/>
                <a:cs typeface="Times New Roman" panose="02020603050405020304" pitchFamily="18" charset="0"/>
              </a:rPr>
              <a:t>“I stand in religious solidarity with Muslims because they, like me, a Christian, are people of the book. And as Pope Francis stated last week, we worship the same God.” - L. Hawkins</a:t>
            </a:r>
            <a:endParaRPr lang="en-US" sz="5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73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Muslim Mosque Islam - Free image on Pixabay">
            <a:extLst>
              <a:ext uri="{FF2B5EF4-FFF2-40B4-BE49-F238E27FC236}">
                <a16:creationId xmlns:a16="http://schemas.microsoft.com/office/drawing/2014/main" id="{AD49FEA0-F07C-2B58-C05F-615DAD22DE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0" r="-1" b="-1"/>
          <a:stretch/>
        </p:blipFill>
        <p:spPr bwMode="auto">
          <a:xfrm>
            <a:off x="606719" y="-1"/>
            <a:ext cx="11585281" cy="6857999"/>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81"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Rectangle 10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DB60993-B308-B1D7-2ABE-5F0F6B5AAA9D}"/>
              </a:ext>
            </a:extLst>
          </p:cNvPr>
          <p:cNvSpPr/>
          <p:nvPr/>
        </p:nvSpPr>
        <p:spPr>
          <a:xfrm>
            <a:off x="862389" y="612012"/>
            <a:ext cx="4302091" cy="5940088"/>
          </a:xfrm>
          <a:prstGeom prst="rect">
            <a:avLst/>
          </a:prstGeom>
        </p:spPr>
        <p:txBody>
          <a:bodyPr wrap="square">
            <a:spAutoFit/>
          </a:bodyPr>
          <a:lstStyle/>
          <a:p>
            <a:pPr algn="ctr"/>
            <a:r>
              <a:rPr lang="en-US" sz="3800" b="0" i="0" dirty="0">
                <a:solidFill>
                  <a:schemeClr val="bg1"/>
                </a:solidFill>
                <a:effectLst/>
                <a:latin typeface="Times New Roman" panose="02020603050405020304" pitchFamily="18" charset="0"/>
                <a:cs typeface="Times New Roman" panose="02020603050405020304" pitchFamily="18" charset="0"/>
              </a:rPr>
              <a:t>“I stand in religious solidarity with Muslims because they, like me, a Christian, are people of the book. And as Pope Francis stated last week, we worship the same God.” - L. Hawkins</a:t>
            </a:r>
            <a:endParaRPr lang="en-US" sz="3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48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Stargazers. “If people sat outside and looked at… | by Eddy | Medium">
            <a:extLst>
              <a:ext uri="{FF2B5EF4-FFF2-40B4-BE49-F238E27FC236}">
                <a16:creationId xmlns:a16="http://schemas.microsoft.com/office/drawing/2014/main" id="{6348CD4F-A85E-0DBE-CD6C-35BEF892AF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05" r="7949"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80"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10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9CD380C-E1A0-8DAC-D693-A2C90881F80A}"/>
              </a:ext>
            </a:extLst>
          </p:cNvPr>
          <p:cNvSpPr txBox="1"/>
          <p:nvPr/>
        </p:nvSpPr>
        <p:spPr>
          <a:xfrm>
            <a:off x="829283" y="652982"/>
            <a:ext cx="4394470" cy="5632311"/>
          </a:xfrm>
          <a:prstGeom prst="rect">
            <a:avLst/>
          </a:prstGeom>
          <a:noFill/>
        </p:spPr>
        <p:txBody>
          <a:bodyPr wrap="square">
            <a:spAutoFit/>
          </a:bodyPr>
          <a:lstStyle/>
          <a:p>
            <a:pPr algn="ctr">
              <a:lnSpc>
                <a:spcPct val="90000"/>
              </a:lnSpc>
              <a:spcBef>
                <a:spcPct val="0"/>
              </a:spcBef>
              <a:spcAft>
                <a:spcPts val="600"/>
              </a:spcAft>
            </a:pPr>
            <a:r>
              <a:rPr lang="en-US" sz="5000" b="1" dirty="0">
                <a:solidFill>
                  <a:schemeClr val="bg1"/>
                </a:solidFill>
              </a:rPr>
              <a:t>Are they the same or different Gods? Is there a clear dividing line between them or enough similarities?</a:t>
            </a:r>
          </a:p>
        </p:txBody>
      </p:sp>
    </p:spTree>
    <p:extLst>
      <p:ext uri="{BB962C8B-B14F-4D97-AF65-F5344CB8AC3E}">
        <p14:creationId xmlns:p14="http://schemas.microsoft.com/office/powerpoint/2010/main" val="105973565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The Powerful, Life-Transforming Lessons Jesus Taught His Disciples">
            <a:extLst>
              <a:ext uri="{FF2B5EF4-FFF2-40B4-BE49-F238E27FC236}">
                <a16:creationId xmlns:a16="http://schemas.microsoft.com/office/drawing/2014/main" id="{4E73F303-260B-1518-FBAE-4BFF4D0808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64" b="616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E64AEF1-4B82-0A1B-24E2-B8B23D35234E}"/>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dirty="0">
                <a:solidFill>
                  <a:schemeClr val="tx1">
                    <a:lumMod val="85000"/>
                    <a:lumOff val="15000"/>
                  </a:schemeClr>
                </a:solidFill>
                <a:latin typeface="+mj-lt"/>
                <a:ea typeface="+mj-ea"/>
                <a:cs typeface="+mj-cs"/>
              </a:rPr>
              <a:t>The Answer Lies in the Person of Jesus</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34798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194" name="Picture 2" descr="Holy Quran Pictures | Download Free Images on Unsplash">
            <a:extLst>
              <a:ext uri="{FF2B5EF4-FFF2-40B4-BE49-F238E27FC236}">
                <a16:creationId xmlns:a16="http://schemas.microsoft.com/office/drawing/2014/main" id="{8F3022A5-309F-5B2A-7C1B-9C266DCA66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39" r="-1" b="2269"/>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A6DBD602-3E11-8950-141A-3A9B15C6AD12}"/>
              </a:ext>
            </a:extLst>
          </p:cNvPr>
          <p:cNvSpPr txBox="1"/>
          <p:nvPr/>
        </p:nvSpPr>
        <p:spPr>
          <a:xfrm>
            <a:off x="209502" y="4253806"/>
            <a:ext cx="9868353" cy="2032378"/>
          </a:xfrm>
          <a:prstGeom prst="rect">
            <a:avLst/>
          </a:prstGeom>
        </p:spPr>
        <p:txBody>
          <a:bodyPr vert="horz" lIns="91440" tIns="45720" rIns="91440" bIns="45720" rtlCol="0">
            <a:noAutofit/>
          </a:bodyPr>
          <a:lstStyle/>
          <a:p>
            <a:r>
              <a:rPr lang="en-US" sz="2900" dirty="0"/>
              <a:t>“So believe in Allah and His Messengers. Do not say, Three gods: Allah, Isa, and his mother.” It is better than you stop saying these things. Affirming the Divine Unity [is] better. Allah is only One God. He is too Glorious to have a son!” Tafsir Al-</a:t>
            </a:r>
            <a:r>
              <a:rPr lang="en-US" sz="2900" dirty="0" err="1"/>
              <a:t>Jalalayn</a:t>
            </a:r>
            <a:r>
              <a:rPr lang="en-US" sz="2900" dirty="0"/>
              <a:t> </a:t>
            </a:r>
          </a:p>
        </p:txBody>
      </p:sp>
    </p:spTree>
    <p:extLst>
      <p:ext uri="{BB962C8B-B14F-4D97-AF65-F5344CB8AC3E}">
        <p14:creationId xmlns:p14="http://schemas.microsoft.com/office/powerpoint/2010/main" val="1757305134"/>
      </p:ext>
    </p:extLst>
  </p:cSld>
  <p:clrMapOvr>
    <a:overrideClrMapping bg1="dk1" tx1="lt1" bg2="dk2" tx2="lt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he sublime names of Prophet Muhammad (ﷺ)">
            <a:extLst>
              <a:ext uri="{FF2B5EF4-FFF2-40B4-BE49-F238E27FC236}">
                <a16:creationId xmlns:a16="http://schemas.microsoft.com/office/drawing/2014/main" id="{019E56B7-F3A6-7968-25A5-7E4AFC634064}"/>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1425" r="-1" b="4283"/>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C0115D-ED19-E6E2-9F3A-AB4045D21060}"/>
              </a:ext>
            </a:extLst>
          </p:cNvPr>
          <p:cNvSpPr txBox="1"/>
          <p:nvPr/>
        </p:nvSpPr>
        <p:spPr>
          <a:xfrm>
            <a:off x="1527048" y="1124712"/>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dirty="0">
                <a:solidFill>
                  <a:srgbClr val="FFFFFF"/>
                </a:solidFill>
                <a:latin typeface="+mj-lt"/>
                <a:ea typeface="+mj-ea"/>
                <a:cs typeface="+mj-cs"/>
              </a:rPr>
              <a:t>In Islam, Jesus is merely a prophet of Allah like Muhammad and others</a:t>
            </a:r>
          </a:p>
        </p:txBody>
      </p:sp>
      <p:sp>
        <p:nvSpPr>
          <p:cNvPr id="137"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204440"/>
      </p:ext>
    </p:extLst>
  </p:cSld>
  <p:clrMapOvr>
    <a:overrideClrMapping bg1="dk1" tx1="lt1" bg2="dk2" tx2="lt2" accent1="accent1" accent2="accent2" accent3="accent3" accent4="accent4" accent5="accent5" accent6="accent6" hlink="hlink" folHlink="folHlink"/>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Bethlehem Christmas Wallpapers - Top Free Bethlehem Christmas Backgrounds -  WallpaperAccess">
            <a:extLst>
              <a:ext uri="{FF2B5EF4-FFF2-40B4-BE49-F238E27FC236}">
                <a16:creationId xmlns:a16="http://schemas.microsoft.com/office/drawing/2014/main" id="{84C3F795-4433-D437-A981-F4236A91743E}"/>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25"/>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48676B-72AD-80C6-A17B-F61DDAC28029}"/>
              </a:ext>
            </a:extLst>
          </p:cNvPr>
          <p:cNvSpPr txBox="1"/>
          <p:nvPr/>
        </p:nvSpPr>
        <p:spPr>
          <a:xfrm>
            <a:off x="1527048" y="2071991"/>
            <a:ext cx="9144000" cy="211596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dirty="0">
                <a:solidFill>
                  <a:srgbClr val="FFFFFF"/>
                </a:solidFill>
                <a:latin typeface="+mj-lt"/>
                <a:ea typeface="+mj-ea"/>
                <a:cs typeface="+mj-cs"/>
              </a:rPr>
              <a:t>Jesus is not the Son of God as the Bible teaches</a:t>
            </a:r>
          </a:p>
        </p:txBody>
      </p:sp>
      <p:sp>
        <p:nvSpPr>
          <p:cNvPr id="73"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818390"/>
      </p:ext>
    </p:extLst>
  </p:cSld>
  <p:clrMapOvr>
    <a:overrideClrMapping bg1="dk1" tx1="lt1" bg2="dk2" tx2="lt2" accent1="accent1" accent2="accent2" accent3="accent3" accent4="accent4" accent5="accent5" accent6="accent6" hlink="hlink" folHlink="folHlink"/>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Never Read the Bible Simply to Know | Desiring God">
            <a:extLst>
              <a:ext uri="{FF2B5EF4-FFF2-40B4-BE49-F238E27FC236}">
                <a16:creationId xmlns:a16="http://schemas.microsoft.com/office/drawing/2014/main" id="{35A6B5B2-43FD-E76B-AEFF-D99233BB6F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89F49AE-D5FF-B8AD-2E30-7D7F7E6C7150}"/>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solidFill>
                  <a:schemeClr val="tx1">
                    <a:lumMod val="85000"/>
                    <a:lumOff val="15000"/>
                  </a:schemeClr>
                </a:solidFill>
                <a:latin typeface="+mj-lt"/>
                <a:ea typeface="+mj-ea"/>
                <a:cs typeface="+mj-cs"/>
              </a:rPr>
              <a:t>The Bible, and Jesus Himself, takes a different stance</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27457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a:extLst>
              <a:ext uri="{FF2B5EF4-FFF2-40B4-BE49-F238E27FC236}">
                <a16:creationId xmlns:a16="http://schemas.microsoft.com/office/drawing/2014/main" id="{0CC7800F-7D89-3BEC-41D1-FF9DA9BCCC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83" b="26066"/>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Rounded Corners 7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44BC9EE4-36E0-24FA-3969-2BDBEDDE7B0D}"/>
              </a:ext>
            </a:extLst>
          </p:cNvPr>
          <p:cNvSpPr txBox="1"/>
          <p:nvPr/>
        </p:nvSpPr>
        <p:spPr>
          <a:xfrm>
            <a:off x="157264" y="5008783"/>
            <a:ext cx="11877471" cy="1306417"/>
          </a:xfrm>
          <a:prstGeom prst="rect">
            <a:avLst/>
          </a:prstGeom>
        </p:spPr>
        <p:txBody>
          <a:bodyPr vert="horz" lIns="91440" tIns="45720" rIns="91440" bIns="45720" rtlCol="0">
            <a:noAutofit/>
          </a:bodyPr>
          <a:lstStyle/>
          <a:p>
            <a:pPr algn="ctr">
              <a:lnSpc>
                <a:spcPct val="90000"/>
              </a:lnSpc>
              <a:spcAft>
                <a:spcPts val="600"/>
              </a:spcAft>
            </a:pPr>
            <a:r>
              <a:rPr lang="en-US" sz="4000" dirty="0"/>
              <a:t>“</a:t>
            </a:r>
            <a:r>
              <a:rPr lang="en-US" sz="4000" b="0" i="0" dirty="0">
                <a:effectLst/>
              </a:rPr>
              <a:t>I told you that you would die in your sins, for unless you believe that I am he you will die in your sins.” Jn. 8:24</a:t>
            </a:r>
            <a:endParaRPr lang="en-US" sz="4000" dirty="0"/>
          </a:p>
        </p:txBody>
      </p:sp>
    </p:spTree>
    <p:extLst>
      <p:ext uri="{BB962C8B-B14F-4D97-AF65-F5344CB8AC3E}">
        <p14:creationId xmlns:p14="http://schemas.microsoft.com/office/powerpoint/2010/main" val="31373498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Why Is Christianity So “Exclusive”? | Cold Case Christianity">
            <a:extLst>
              <a:ext uri="{FF2B5EF4-FFF2-40B4-BE49-F238E27FC236}">
                <a16:creationId xmlns:a16="http://schemas.microsoft.com/office/drawing/2014/main" id="{9AEF89AC-32E8-CFC0-9C42-7A3AB7FE3B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6DE547E-5D2C-4BA9-3FA4-D627C526B30E}"/>
              </a:ext>
            </a:extLst>
          </p:cNvPr>
          <p:cNvSpPr txBox="1"/>
          <p:nvPr/>
        </p:nvSpPr>
        <p:spPr>
          <a:xfrm>
            <a:off x="523875" y="42595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chemeClr val="tx1">
                    <a:lumMod val="85000"/>
                    <a:lumOff val="15000"/>
                  </a:schemeClr>
                </a:solidFill>
                <a:latin typeface="+mj-lt"/>
                <a:ea typeface="+mj-ea"/>
                <a:cs typeface="+mj-cs"/>
              </a:rPr>
              <a:t>Jesus says you must believe He’s God to be saved</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571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EE60A92-5B93-4997-920B-211308EF1412}"/>
              </a:ext>
            </a:extLst>
          </p:cNvPr>
          <p:cNvSpPr txBox="1"/>
          <p:nvPr/>
        </p:nvSpPr>
        <p:spPr>
          <a:xfrm>
            <a:off x="642996" y="4697676"/>
            <a:ext cx="10906008" cy="788724"/>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500" b="1" kern="1200" dirty="0">
                <a:solidFill>
                  <a:schemeClr val="tx1"/>
                </a:solidFill>
                <a:latin typeface="+mj-lt"/>
                <a:ea typeface="+mj-ea"/>
                <a:cs typeface="+mj-cs"/>
              </a:rPr>
              <a:t>Brahman is Personified in Three “gods”</a:t>
            </a:r>
          </a:p>
        </p:txBody>
      </p:sp>
      <p:pic>
        <p:nvPicPr>
          <p:cNvPr id="7176" name="Picture 8" descr="How to Meet Lord Shiva Personally and Face to Face - The Mumbai City">
            <a:extLst>
              <a:ext uri="{FF2B5EF4-FFF2-40B4-BE49-F238E27FC236}">
                <a16:creationId xmlns:a16="http://schemas.microsoft.com/office/drawing/2014/main" id="{58CA7EE4-7233-4C2F-99B2-D1540C98D2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9717"/>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VISHNU ART — ☀ SHRI VISHNU NARAYANA ॐ ☀ “With devotion...">
            <a:extLst>
              <a:ext uri="{FF2B5EF4-FFF2-40B4-BE49-F238E27FC236}">
                <a16:creationId xmlns:a16="http://schemas.microsoft.com/office/drawing/2014/main" id="{C069CF35-7CD3-4368-A9AD-E6C8997E40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8" r="611" b="-5"/>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rtStation - Lord Vishnu | The Protector">
            <a:extLst>
              <a:ext uri="{FF2B5EF4-FFF2-40B4-BE49-F238E27FC236}">
                <a16:creationId xmlns:a16="http://schemas.microsoft.com/office/drawing/2014/main" id="{616DF5E3-C7D2-4B92-92FF-7376C027E1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34" r="8029" b="-4"/>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Straight Connector 79">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3D83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13CAED1-3C9D-4754-B2DD-C6DF53D1DA4B}"/>
              </a:ext>
            </a:extLst>
          </p:cNvPr>
          <p:cNvSpPr txBox="1"/>
          <p:nvPr/>
        </p:nvSpPr>
        <p:spPr>
          <a:xfrm>
            <a:off x="642996" y="5932587"/>
            <a:ext cx="10906008" cy="788724"/>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500" b="1" kern="1200" dirty="0">
                <a:solidFill>
                  <a:schemeClr val="tx1"/>
                </a:solidFill>
                <a:latin typeface="+mj-lt"/>
                <a:ea typeface="+mj-ea"/>
                <a:cs typeface="+mj-cs"/>
              </a:rPr>
              <a:t>Vishnu, Shiva, and Brahma</a:t>
            </a:r>
          </a:p>
        </p:txBody>
      </p:sp>
    </p:spTree>
    <p:extLst>
      <p:ext uri="{BB962C8B-B14F-4D97-AF65-F5344CB8AC3E}">
        <p14:creationId xmlns:p14="http://schemas.microsoft.com/office/powerpoint/2010/main" val="104026948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Opposites Attract Art | Fine Art America">
            <a:extLst>
              <a:ext uri="{FF2B5EF4-FFF2-40B4-BE49-F238E27FC236}">
                <a16:creationId xmlns:a16="http://schemas.microsoft.com/office/drawing/2014/main" id="{BCECDE36-C46D-643F-F254-34CF446D7743}"/>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9919" r="-1" b="19085"/>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2F396B-25D6-5F7D-586A-C706B46A8AB2}"/>
              </a:ext>
            </a:extLst>
          </p:cNvPr>
          <p:cNvSpPr txBox="1"/>
          <p:nvPr/>
        </p:nvSpPr>
        <p:spPr>
          <a:xfrm>
            <a:off x="980969" y="1049566"/>
            <a:ext cx="10227013"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7500" b="1" dirty="0">
                <a:solidFill>
                  <a:srgbClr val="FFFFFF"/>
                </a:solidFill>
                <a:latin typeface="+mj-lt"/>
                <a:ea typeface="+mj-ea"/>
                <a:cs typeface="+mj-cs"/>
              </a:rPr>
              <a:t>Christianity and Islam are Opposites on Many Things</a:t>
            </a:r>
          </a:p>
        </p:txBody>
      </p:sp>
      <p:sp>
        <p:nvSpPr>
          <p:cNvPr id="7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509184"/>
      </p:ext>
    </p:extLst>
  </p:cSld>
  <p:clrMapOvr>
    <a:overrideClrMapping bg1="dk1" tx1="lt1" bg2="dk2" tx2="lt2" accent1="accent1" accent2="accent2" accent3="accent3" accent4="accent4" accent5="accent5" accent6="accent6" hlink="hlink" folHlink="folHlink"/>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Can You Really Lose Salvation?">
            <a:extLst>
              <a:ext uri="{FF2B5EF4-FFF2-40B4-BE49-F238E27FC236}">
                <a16:creationId xmlns:a16="http://schemas.microsoft.com/office/drawing/2014/main" id="{B49ED61B-C17A-B6F5-66D6-3AEE70D54A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15556" b="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41BEFE4-1A3B-2CD7-0A1F-5A04AC77F073}"/>
              </a:ext>
            </a:extLst>
          </p:cNvPr>
          <p:cNvSpPr txBox="1"/>
          <p:nvPr/>
        </p:nvSpPr>
        <p:spPr>
          <a:xfrm>
            <a:off x="204408" y="2928026"/>
            <a:ext cx="9585753" cy="255150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dirty="0">
                <a:latin typeface="+mj-lt"/>
                <a:ea typeface="+mj-ea"/>
                <a:cs typeface="+mj-cs"/>
              </a:rPr>
              <a:t>One says you’re saved by works, the other says by faith</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770175"/>
      </p:ext>
    </p:extLst>
  </p:cSld>
  <p:clrMapOvr>
    <a:overrideClrMapping bg1="dk1" tx1="lt1" bg2="dk2" tx2="lt2" accent1="accent1" accent2="accent2" accent3="accent3" accent4="accent4" accent5="accent5" accent6="accent6" hlink="hlink" folHlink="folHlink"/>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4" descr="The Truth About Salvation – And How To Attain It | Review of Religion">
            <a:extLst>
              <a:ext uri="{FF2B5EF4-FFF2-40B4-BE49-F238E27FC236}">
                <a16:creationId xmlns:a16="http://schemas.microsoft.com/office/drawing/2014/main" id="{B3D40C52-0DC1-4172-ADAC-7ABEF1697DA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6675" r="-1" b="8717"/>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549E82-E6B1-7C90-1882-1B911DA92F90}"/>
              </a:ext>
            </a:extLst>
          </p:cNvPr>
          <p:cNvSpPr txBox="1"/>
          <p:nvPr/>
        </p:nvSpPr>
        <p:spPr>
          <a:xfrm>
            <a:off x="1522476" y="1038568"/>
            <a:ext cx="9144000" cy="306324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500" b="1" dirty="0">
                <a:solidFill>
                  <a:srgbClr val="FFFFFF"/>
                </a:solidFill>
                <a:latin typeface="+mj-lt"/>
                <a:ea typeface="+mj-ea"/>
                <a:cs typeface="+mj-cs"/>
              </a:rPr>
              <a:t>One Says Jesus Died &amp; Rose Again, the Other Denies Both Claims</a:t>
            </a:r>
          </a:p>
        </p:txBody>
      </p:sp>
      <p:sp>
        <p:nvSpPr>
          <p:cNvPr id="75"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368933"/>
      </p:ext>
    </p:extLst>
  </p:cSld>
  <p:clrMapOvr>
    <a:overrideClrMapping bg1="dk1" tx1="lt1" bg2="dk2" tx2="lt2" accent1="accent1" accent2="accent2" accent3="accent3" accent4="accent4" accent5="accent5" accent6="accent6" hlink="hlink" folHlink="folHlink"/>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History">
            <a:extLst>
              <a:ext uri="{FF2B5EF4-FFF2-40B4-BE49-F238E27FC236}">
                <a16:creationId xmlns:a16="http://schemas.microsoft.com/office/drawing/2014/main" id="{421937D0-7D3C-2604-E923-1820A32F81FE}"/>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b="10000"/>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CDFB49-FEAE-6044-A54A-4CE702819F17}"/>
              </a:ext>
            </a:extLst>
          </p:cNvPr>
          <p:cNvSpPr txBox="1"/>
          <p:nvPr/>
        </p:nvSpPr>
        <p:spPr>
          <a:xfrm>
            <a:off x="838200" y="2004446"/>
            <a:ext cx="10017868" cy="4176897"/>
          </a:xfrm>
          <a:prstGeom prst="rect">
            <a:avLst/>
          </a:prstGeom>
        </p:spPr>
        <p:txBody>
          <a:bodyPr vert="horz" lIns="91440" tIns="45720" rIns="91440" bIns="45720" rtlCol="0">
            <a:normAutofit/>
          </a:bodyPr>
          <a:lstStyle/>
          <a:p>
            <a:pPr>
              <a:lnSpc>
                <a:spcPct val="90000"/>
              </a:lnSpc>
              <a:spcBef>
                <a:spcPct val="0"/>
              </a:spcBef>
              <a:spcAft>
                <a:spcPts val="600"/>
              </a:spcAft>
            </a:pPr>
            <a:r>
              <a:rPr lang="en-US" sz="5500" b="1" dirty="0">
                <a:solidFill>
                  <a:srgbClr val="FFFFFF"/>
                </a:solidFill>
              </a:rPr>
              <a:t>All the historical evidence says Jesus died and rose from the dead though, like the Bible says</a:t>
            </a:r>
          </a:p>
        </p:txBody>
      </p:sp>
    </p:spTree>
    <p:extLst>
      <p:ext uri="{BB962C8B-B14F-4D97-AF65-F5344CB8AC3E}">
        <p14:creationId xmlns:p14="http://schemas.microsoft.com/office/powerpoint/2010/main" val="2355318052"/>
      </p:ext>
    </p:extLst>
  </p:cSld>
  <p:clrMapOvr>
    <a:overrideClrMapping bg1="dk1" tx1="lt1" bg2="dk2" tx2="lt2" accent1="accent1" accent2="accent2" accent3="accent3" accent4="accent4" accent5="accent5" accent6="accent6" hlink="hlink" folHlink="folHlink"/>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7 Ways God Is Truly Our Good Father - Topical Studies">
            <a:extLst>
              <a:ext uri="{FF2B5EF4-FFF2-40B4-BE49-F238E27FC236}">
                <a16:creationId xmlns:a16="http://schemas.microsoft.com/office/drawing/2014/main" id="{489464FE-1DC9-D9F5-A1B6-FB818ED44FDF}"/>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3809" r="3301"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4FBFC7E-D882-7F93-0EDF-92901D262FCB}"/>
              </a:ext>
            </a:extLst>
          </p:cNvPr>
          <p:cNvSpPr txBox="1"/>
          <p:nvPr/>
        </p:nvSpPr>
        <p:spPr>
          <a:xfrm>
            <a:off x="836676" y="1936352"/>
            <a:ext cx="10515600" cy="4176897"/>
          </a:xfrm>
          <a:prstGeom prst="rect">
            <a:avLst/>
          </a:prstGeom>
        </p:spPr>
        <p:txBody>
          <a:bodyPr vert="horz" lIns="91440" tIns="45720" rIns="91440" bIns="45720" rtlCol="0">
            <a:normAutofit/>
          </a:bodyPr>
          <a:lstStyle/>
          <a:p>
            <a:pPr>
              <a:lnSpc>
                <a:spcPct val="90000"/>
              </a:lnSpc>
              <a:spcBef>
                <a:spcPct val="0"/>
              </a:spcBef>
              <a:spcAft>
                <a:spcPts val="600"/>
              </a:spcAft>
            </a:pPr>
            <a:r>
              <a:rPr lang="en-US" sz="5000" b="1" dirty="0">
                <a:solidFill>
                  <a:srgbClr val="FFFFFF"/>
                </a:solidFill>
              </a:rPr>
              <a:t>The Bible says God is a loving Father, Islam says the Allah is not…</a:t>
            </a:r>
          </a:p>
        </p:txBody>
      </p:sp>
    </p:spTree>
    <p:extLst>
      <p:ext uri="{BB962C8B-B14F-4D97-AF65-F5344CB8AC3E}">
        <p14:creationId xmlns:p14="http://schemas.microsoft.com/office/powerpoint/2010/main" val="774286136"/>
      </p:ext>
    </p:extLst>
  </p:cSld>
  <p:clrMapOvr>
    <a:overrideClrMapping bg1="dk1" tx1="lt1" bg2="dk2" tx2="lt2" accent1="accent1" accent2="accent2" accent3="accent3" accent4="accent4" accent5="accent5" accent6="accent6" hlink="hlink" folHlink="folHlink"/>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The Grave &amp; Tomb of the Prophet Muhammad ﷺ (The Sacred Chamber)">
            <a:extLst>
              <a:ext uri="{FF2B5EF4-FFF2-40B4-BE49-F238E27FC236}">
                <a16:creationId xmlns:a16="http://schemas.microsoft.com/office/drawing/2014/main" id="{F20DC3CF-2D8E-C184-99A5-2CB5BACC664E}"/>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10550" r="5007"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B95D24-B895-B4F0-F55F-FDFB586E5077}"/>
              </a:ext>
            </a:extLst>
          </p:cNvPr>
          <p:cNvSpPr txBox="1"/>
          <p:nvPr/>
        </p:nvSpPr>
        <p:spPr>
          <a:xfrm>
            <a:off x="838200" y="2004446"/>
            <a:ext cx="10515600" cy="4176897"/>
          </a:xfrm>
          <a:prstGeom prst="rect">
            <a:avLst/>
          </a:prstGeom>
        </p:spPr>
        <p:txBody>
          <a:bodyPr vert="horz" lIns="91440" tIns="45720" rIns="91440" bIns="45720" rtlCol="0">
            <a:normAutofit/>
          </a:bodyPr>
          <a:lstStyle/>
          <a:p>
            <a:pPr>
              <a:lnSpc>
                <a:spcPct val="90000"/>
              </a:lnSpc>
              <a:spcBef>
                <a:spcPct val="0"/>
              </a:spcBef>
              <a:spcAft>
                <a:spcPts val="600"/>
              </a:spcAft>
            </a:pPr>
            <a:r>
              <a:rPr lang="en-US" sz="5000" b="1" dirty="0">
                <a:solidFill>
                  <a:srgbClr val="FFFFFF"/>
                </a:solidFill>
              </a:rPr>
              <a:t>At the end of the day, you can believe a dead prophet, or a living savior who claimed to be God.</a:t>
            </a:r>
          </a:p>
        </p:txBody>
      </p:sp>
    </p:spTree>
    <p:extLst>
      <p:ext uri="{BB962C8B-B14F-4D97-AF65-F5344CB8AC3E}">
        <p14:creationId xmlns:p14="http://schemas.microsoft.com/office/powerpoint/2010/main" val="2639818193"/>
      </p:ext>
    </p:extLst>
  </p:cSld>
  <p:clrMapOvr>
    <a:overrideClrMapping bg1="dk1" tx1="lt1" bg2="dk2" tx2="lt2" accent1="accent1" accent2="accent2" accent3="accent3" accent4="accent4" accent5="accent5" accent6="accent6" hlink="hlink" folHlink="folHlink"/>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97105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5BAB332E-F21A-2EC4-FFE6-CCEFA536D3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1" t="23391" r="6590"/>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A7C88C9-B553-A615-60C8-D9941ADAF7DF}"/>
              </a:ext>
            </a:extLst>
          </p:cNvPr>
          <p:cNvSpPr txBox="1"/>
          <p:nvPr/>
        </p:nvSpPr>
        <p:spPr>
          <a:xfrm>
            <a:off x="404553" y="3072473"/>
            <a:ext cx="9381344"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400" b="1" dirty="0">
                <a:latin typeface="+mj-lt"/>
                <a:ea typeface="+mj-ea"/>
                <a:cs typeface="+mj-cs"/>
              </a:rPr>
              <a:t>The Religion of Judaism</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530977"/>
      </p:ext>
    </p:extLst>
  </p:cSld>
  <p:clrMapOvr>
    <a:overrideClrMapping bg1="dk1" tx1="lt1" bg2="dk2" tx2="lt2" accent1="accent1" accent2="accent2" accent3="accent3" accent4="accent4" accent5="accent5" accent6="accent6" hlink="hlink" folHlink="folHlink"/>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ow Does God's Promise to Abraham Affect the Whole World? -">
            <a:extLst>
              <a:ext uri="{FF2B5EF4-FFF2-40B4-BE49-F238E27FC236}">
                <a16:creationId xmlns:a16="http://schemas.microsoft.com/office/drawing/2014/main" id="{4A0FA771-D8BC-F364-CD4D-DFB118A362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1"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F40F1FD-F08D-922B-1E4C-7DBF645BA127}"/>
              </a:ext>
            </a:extLst>
          </p:cNvPr>
          <p:cNvSpPr txBox="1"/>
          <p:nvPr/>
        </p:nvSpPr>
        <p:spPr>
          <a:xfrm>
            <a:off x="355971" y="5320142"/>
            <a:ext cx="11480057"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b="1" dirty="0">
                <a:solidFill>
                  <a:schemeClr val="tx1">
                    <a:lumMod val="85000"/>
                    <a:lumOff val="15000"/>
                  </a:schemeClr>
                </a:solidFill>
                <a:latin typeface="+mj-lt"/>
                <a:ea typeface="+mj-ea"/>
                <a:cs typeface="+mj-cs"/>
              </a:rPr>
              <a:t>Ancient Jews had the same view of creation and early history as Christians</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96129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21B020-8359-C285-69A4-4C3C782AC052}"/>
              </a:ext>
            </a:extLst>
          </p:cNvPr>
          <p:cNvSpPr txBox="1"/>
          <p:nvPr/>
        </p:nvSpPr>
        <p:spPr>
          <a:xfrm>
            <a:off x="640080" y="5790896"/>
            <a:ext cx="10911840" cy="64008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800" b="1" dirty="0">
                <a:latin typeface="+mj-lt"/>
                <a:ea typeface="+mj-ea"/>
                <a:cs typeface="+mj-cs"/>
              </a:rPr>
              <a:t>The Jews are most clearly the descendent of Abraham</a:t>
            </a:r>
          </a:p>
        </p:txBody>
      </p:sp>
      <p:pic>
        <p:nvPicPr>
          <p:cNvPr id="3074" name="Picture 2" descr="7 Important Lessons about Faith from Abraham and Sarah">
            <a:extLst>
              <a:ext uri="{FF2B5EF4-FFF2-40B4-BE49-F238E27FC236}">
                <a16:creationId xmlns:a16="http://schemas.microsoft.com/office/drawing/2014/main" id="{09CA7556-0035-D1B3-A8A8-2C1CDD2201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65" r="1" b="1"/>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29439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8" name="Picture 6" descr="Story of Vamana Avatar - Hinduism for Kids">
            <a:extLst>
              <a:ext uri="{FF2B5EF4-FFF2-40B4-BE49-F238E27FC236}">
                <a16:creationId xmlns:a16="http://schemas.microsoft.com/office/drawing/2014/main" id="{BFE01F7B-4CAB-45B0-93C3-C105BC7210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63" b="37757"/>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8194" name="Picture 2" descr="Krishna in the Mahabharata - Wikipedia">
            <a:extLst>
              <a:ext uri="{FF2B5EF4-FFF2-40B4-BE49-F238E27FC236}">
                <a16:creationId xmlns:a16="http://schemas.microsoft.com/office/drawing/2014/main" id="{E8AD3F8B-6B6E-4328-B70C-2BB9929F4F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 r="3240" b="2"/>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8196" name="Picture 4" descr="Why Lord Rama is revered God">
            <a:extLst>
              <a:ext uri="{FF2B5EF4-FFF2-40B4-BE49-F238E27FC236}">
                <a16:creationId xmlns:a16="http://schemas.microsoft.com/office/drawing/2014/main" id="{DA9F750A-D14F-4D9F-91B4-935C0C249E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3" r="10633"/>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70171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atriarchs | Fulcrum Anglican">
            <a:extLst>
              <a:ext uri="{FF2B5EF4-FFF2-40B4-BE49-F238E27FC236}">
                <a16:creationId xmlns:a16="http://schemas.microsoft.com/office/drawing/2014/main" id="{13B092AA-00B8-CEED-5BE6-24A07E766A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9804F0-BD48-A068-DF19-C77ED21DB622}"/>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dirty="0">
                <a:solidFill>
                  <a:schemeClr val="tx1">
                    <a:lumMod val="85000"/>
                    <a:lumOff val="15000"/>
                  </a:schemeClr>
                </a:solidFill>
                <a:latin typeface="+mj-lt"/>
                <a:ea typeface="+mj-ea"/>
                <a:cs typeface="+mj-cs"/>
              </a:rPr>
              <a:t>Abraham, Isaac, and Jacob are the Patriarchs</a:t>
            </a:r>
          </a:p>
        </p:txBody>
      </p:sp>
      <p:cxnSp>
        <p:nvCxnSpPr>
          <p:cNvPr id="137" name="Straight Connector 1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98629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Judaism &amp; Science in History | My Jewish Learning">
            <a:extLst>
              <a:ext uri="{FF2B5EF4-FFF2-40B4-BE49-F238E27FC236}">
                <a16:creationId xmlns:a16="http://schemas.microsoft.com/office/drawing/2014/main" id="{1CBA54F1-D780-09BB-5255-30A28B6031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39" r="31980" b="29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638359B-9D2F-077E-404E-9EA3024E4165}"/>
              </a:ext>
            </a:extLst>
          </p:cNvPr>
          <p:cNvSpPr txBox="1"/>
          <p:nvPr/>
        </p:nvSpPr>
        <p:spPr>
          <a:xfrm>
            <a:off x="477981" y="924128"/>
            <a:ext cx="4055108" cy="340236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latin typeface="+mj-lt"/>
                <a:ea typeface="+mj-ea"/>
                <a:cs typeface="+mj-cs"/>
              </a:rPr>
              <a:t>Joseph, Moses, Judges, Kings, Prophets, and other men God used in Judaism</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831885F-E17C-3742-B224-5249327D3367}"/>
              </a:ext>
            </a:extLst>
          </p:cNvPr>
          <p:cNvSpPr txBox="1"/>
          <p:nvPr/>
        </p:nvSpPr>
        <p:spPr>
          <a:xfrm>
            <a:off x="477981" y="4785631"/>
            <a:ext cx="4055108" cy="148131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latin typeface="+mj-lt"/>
                <a:ea typeface="+mj-ea"/>
                <a:cs typeface="+mj-cs"/>
              </a:rPr>
              <a:t>The Jews had similar beliefs…</a:t>
            </a:r>
          </a:p>
        </p:txBody>
      </p:sp>
    </p:spTree>
    <p:extLst>
      <p:ext uri="{BB962C8B-B14F-4D97-AF65-F5344CB8AC3E}">
        <p14:creationId xmlns:p14="http://schemas.microsoft.com/office/powerpoint/2010/main" val="2450265474"/>
      </p:ext>
    </p:extLst>
  </p:cSld>
  <p:clrMapOvr>
    <a:overrideClrMapping bg1="dk1" tx1="lt1" bg2="dk2" tx2="lt2" accent1="accent1" accent2="accent2" accent3="accent3" accent4="accent4" accent5="accent5" accent6="accent6" hlink="hlink" folHlink="folHlink"/>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136">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8" name="Picture 4" descr="Pin on Glass Art">
            <a:extLst>
              <a:ext uri="{FF2B5EF4-FFF2-40B4-BE49-F238E27FC236}">
                <a16:creationId xmlns:a16="http://schemas.microsoft.com/office/drawing/2014/main" id="{CA9DDF79-3B6B-CD82-182E-B2ABFB072B59}"/>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682" r="12346" b="-1"/>
          <a:stretch/>
        </p:blipFill>
        <p:spPr bwMode="auto">
          <a:xfrm>
            <a:off x="4283902" y="10"/>
            <a:ext cx="7908098" cy="6857992"/>
          </a:xfrm>
          <a:prstGeom prst="rect">
            <a:avLst/>
          </a:prstGeom>
          <a:noFill/>
          <a:extLst>
            <a:ext uri="{909E8E84-426E-40DD-AFC4-6F175D3DCCD1}">
              <a14:hiddenFill xmlns:a14="http://schemas.microsoft.com/office/drawing/2010/main">
                <a:solidFill>
                  <a:srgbClr val="FFFFFF"/>
                </a:solidFill>
              </a14:hiddenFill>
            </a:ext>
          </a:extLst>
        </p:spPr>
      </p:pic>
      <p:sp>
        <p:nvSpPr>
          <p:cNvPr id="6154" name="Rectangle 13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C0F8EED-ACC4-668E-1024-91A0A84BB347}"/>
              </a:ext>
            </a:extLst>
          </p:cNvPr>
          <p:cNvSpPr txBox="1"/>
          <p:nvPr/>
        </p:nvSpPr>
        <p:spPr>
          <a:xfrm>
            <a:off x="347355" y="934395"/>
            <a:ext cx="4759667" cy="238760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b="1" dirty="0">
                <a:solidFill>
                  <a:schemeClr val="bg1"/>
                </a:solidFill>
                <a:latin typeface="+mj-lt"/>
                <a:ea typeface="+mj-ea"/>
                <a:cs typeface="+mj-cs"/>
              </a:rPr>
              <a:t>The core belief of Judaism is Monotheism</a:t>
            </a:r>
          </a:p>
        </p:txBody>
      </p:sp>
      <p:cxnSp>
        <p:nvCxnSpPr>
          <p:cNvPr id="6155" name="Straight Connector 14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DF30789-768F-0C7C-4EA5-6FE9FE933AC5}"/>
              </a:ext>
            </a:extLst>
          </p:cNvPr>
          <p:cNvSpPr txBox="1"/>
          <p:nvPr/>
        </p:nvSpPr>
        <p:spPr>
          <a:xfrm>
            <a:off x="347355" y="4170464"/>
            <a:ext cx="5070951" cy="238760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b="1" dirty="0">
                <a:solidFill>
                  <a:schemeClr val="bg1"/>
                </a:solidFill>
                <a:latin typeface="+mj-lt"/>
                <a:ea typeface="+mj-ea"/>
                <a:cs typeface="+mj-cs"/>
              </a:rPr>
              <a:t>God gave them laws to guide / teach them</a:t>
            </a:r>
          </a:p>
        </p:txBody>
      </p:sp>
    </p:spTree>
    <p:extLst>
      <p:ext uri="{BB962C8B-B14F-4D97-AF65-F5344CB8AC3E}">
        <p14:creationId xmlns:p14="http://schemas.microsoft.com/office/powerpoint/2010/main" val="16545427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D35AE2F-5E3A-49D9-8DE1-8A333BA40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Religious Wall Art Jewish Home Decor Jewish Art Made in | Etsy">
            <a:extLst>
              <a:ext uri="{FF2B5EF4-FFF2-40B4-BE49-F238E27FC236}">
                <a16:creationId xmlns:a16="http://schemas.microsoft.com/office/drawing/2014/main" id="{CAD7D965-D97C-C864-818F-66F5C0950603}"/>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9420" r="-1" b="11888"/>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AB91BA-6C23-0418-3AB8-54BD26928956}"/>
              </a:ext>
            </a:extLst>
          </p:cNvPr>
          <p:cNvSpPr txBox="1"/>
          <p:nvPr/>
        </p:nvSpPr>
        <p:spPr>
          <a:xfrm>
            <a:off x="1522476" y="1086867"/>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dirty="0">
                <a:solidFill>
                  <a:srgbClr val="FFFFFF"/>
                </a:solidFill>
                <a:latin typeface="+mj-lt"/>
                <a:ea typeface="+mj-ea"/>
                <a:cs typeface="+mj-cs"/>
              </a:rPr>
              <a:t>Israel went back and forth in their commitment to God</a:t>
            </a:r>
          </a:p>
        </p:txBody>
      </p:sp>
      <p:sp>
        <p:nvSpPr>
          <p:cNvPr id="73" name="Rectangle 2">
            <a:extLst>
              <a:ext uri="{FF2B5EF4-FFF2-40B4-BE49-F238E27FC236}">
                <a16:creationId xmlns:a16="http://schemas.microsoft.com/office/drawing/2014/main" id="{98072727-1E1A-4B8C-8839-AAB69FA2E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
            <a:extLst>
              <a:ext uri="{FF2B5EF4-FFF2-40B4-BE49-F238E27FC236}">
                <a16:creationId xmlns:a16="http://schemas.microsoft.com/office/drawing/2014/main" id="{79EB4626-023C-436D-9F57-9EB460809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902700 h 5416094"/>
              <a:gd name="connsiteX1" fmla="*/ 902700 w 10515600"/>
              <a:gd name="connsiteY1" fmla="*/ 0 h 5416094"/>
              <a:gd name="connsiteX2" fmla="*/ 1746919 w 10515600"/>
              <a:gd name="connsiteY2" fmla="*/ 0 h 5416094"/>
              <a:gd name="connsiteX3" fmla="*/ 2329833 w 10515600"/>
              <a:gd name="connsiteY3" fmla="*/ 0 h 5416094"/>
              <a:gd name="connsiteX4" fmla="*/ 2825644 w 10515600"/>
              <a:gd name="connsiteY4" fmla="*/ 0 h 5416094"/>
              <a:gd name="connsiteX5" fmla="*/ 3582762 w 10515600"/>
              <a:gd name="connsiteY5" fmla="*/ 0 h 5416094"/>
              <a:gd name="connsiteX6" fmla="*/ 4165675 w 10515600"/>
              <a:gd name="connsiteY6" fmla="*/ 0 h 5416094"/>
              <a:gd name="connsiteX7" fmla="*/ 5009894 w 10515600"/>
              <a:gd name="connsiteY7" fmla="*/ 0 h 5416094"/>
              <a:gd name="connsiteX8" fmla="*/ 5505706 w 10515600"/>
              <a:gd name="connsiteY8" fmla="*/ 0 h 5416094"/>
              <a:gd name="connsiteX9" fmla="*/ 6349925 w 10515600"/>
              <a:gd name="connsiteY9" fmla="*/ 0 h 5416094"/>
              <a:gd name="connsiteX10" fmla="*/ 6758634 w 10515600"/>
              <a:gd name="connsiteY10" fmla="*/ 0 h 5416094"/>
              <a:gd name="connsiteX11" fmla="*/ 7428650 w 10515600"/>
              <a:gd name="connsiteY11" fmla="*/ 0 h 5416094"/>
              <a:gd name="connsiteX12" fmla="*/ 8098665 w 10515600"/>
              <a:gd name="connsiteY12" fmla="*/ 0 h 5416094"/>
              <a:gd name="connsiteX13" fmla="*/ 8681579 w 10515600"/>
              <a:gd name="connsiteY13" fmla="*/ 0 h 5416094"/>
              <a:gd name="connsiteX14" fmla="*/ 9612900 w 10515600"/>
              <a:gd name="connsiteY14" fmla="*/ 0 h 5416094"/>
              <a:gd name="connsiteX15" fmla="*/ 10515600 w 10515600"/>
              <a:gd name="connsiteY15" fmla="*/ 902700 h 5416094"/>
              <a:gd name="connsiteX16" fmla="*/ 10515600 w 10515600"/>
              <a:gd name="connsiteY16" fmla="*/ 1504482 h 5416094"/>
              <a:gd name="connsiteX17" fmla="*/ 10515600 w 10515600"/>
              <a:gd name="connsiteY17" fmla="*/ 2178479 h 5416094"/>
              <a:gd name="connsiteX18" fmla="*/ 10515600 w 10515600"/>
              <a:gd name="connsiteY18" fmla="*/ 2780261 h 5416094"/>
              <a:gd name="connsiteX19" fmla="*/ 10515600 w 10515600"/>
              <a:gd name="connsiteY19" fmla="*/ 3273722 h 5416094"/>
              <a:gd name="connsiteX20" fmla="*/ 10515600 w 10515600"/>
              <a:gd name="connsiteY20" fmla="*/ 3803291 h 5416094"/>
              <a:gd name="connsiteX21" fmla="*/ 10515600 w 10515600"/>
              <a:gd name="connsiteY21" fmla="*/ 4513394 h 5416094"/>
              <a:gd name="connsiteX22" fmla="*/ 9612900 w 10515600"/>
              <a:gd name="connsiteY22" fmla="*/ 5416094 h 5416094"/>
              <a:gd name="connsiteX23" fmla="*/ 9117089 w 10515600"/>
              <a:gd name="connsiteY23" fmla="*/ 5416094 h 5416094"/>
              <a:gd name="connsiteX24" fmla="*/ 8708379 w 10515600"/>
              <a:gd name="connsiteY24" fmla="*/ 5416094 h 5416094"/>
              <a:gd name="connsiteX25" fmla="*/ 8299670 w 10515600"/>
              <a:gd name="connsiteY25" fmla="*/ 5416094 h 5416094"/>
              <a:gd name="connsiteX26" fmla="*/ 7629654 w 10515600"/>
              <a:gd name="connsiteY26" fmla="*/ 5416094 h 5416094"/>
              <a:gd name="connsiteX27" fmla="*/ 7133843 w 10515600"/>
              <a:gd name="connsiteY27" fmla="*/ 5416094 h 5416094"/>
              <a:gd name="connsiteX28" fmla="*/ 6376726 w 10515600"/>
              <a:gd name="connsiteY28" fmla="*/ 5416094 h 5416094"/>
              <a:gd name="connsiteX29" fmla="*/ 5880914 w 10515600"/>
              <a:gd name="connsiteY29" fmla="*/ 5416094 h 5416094"/>
              <a:gd name="connsiteX30" fmla="*/ 5123797 w 10515600"/>
              <a:gd name="connsiteY30" fmla="*/ 5416094 h 5416094"/>
              <a:gd name="connsiteX31" fmla="*/ 4715088 w 10515600"/>
              <a:gd name="connsiteY31" fmla="*/ 5416094 h 5416094"/>
              <a:gd name="connsiteX32" fmla="*/ 3957970 w 10515600"/>
              <a:gd name="connsiteY32" fmla="*/ 5416094 h 5416094"/>
              <a:gd name="connsiteX33" fmla="*/ 3462159 w 10515600"/>
              <a:gd name="connsiteY33" fmla="*/ 5416094 h 5416094"/>
              <a:gd name="connsiteX34" fmla="*/ 3053449 w 10515600"/>
              <a:gd name="connsiteY34" fmla="*/ 5416094 h 5416094"/>
              <a:gd name="connsiteX35" fmla="*/ 2557638 w 10515600"/>
              <a:gd name="connsiteY35" fmla="*/ 5416094 h 5416094"/>
              <a:gd name="connsiteX36" fmla="*/ 1800521 w 10515600"/>
              <a:gd name="connsiteY36" fmla="*/ 5416094 h 5416094"/>
              <a:gd name="connsiteX37" fmla="*/ 902700 w 10515600"/>
              <a:gd name="connsiteY37" fmla="*/ 5416094 h 5416094"/>
              <a:gd name="connsiteX38" fmla="*/ 0 w 10515600"/>
              <a:gd name="connsiteY38" fmla="*/ 4513394 h 5416094"/>
              <a:gd name="connsiteX39" fmla="*/ 0 w 10515600"/>
              <a:gd name="connsiteY39" fmla="*/ 3911612 h 5416094"/>
              <a:gd name="connsiteX40" fmla="*/ 0 w 10515600"/>
              <a:gd name="connsiteY40" fmla="*/ 3309829 h 5416094"/>
              <a:gd name="connsiteX41" fmla="*/ 0 w 10515600"/>
              <a:gd name="connsiteY41" fmla="*/ 2780261 h 5416094"/>
              <a:gd name="connsiteX42" fmla="*/ 0 w 10515600"/>
              <a:gd name="connsiteY42" fmla="*/ 2106265 h 5416094"/>
              <a:gd name="connsiteX43" fmla="*/ 0 w 10515600"/>
              <a:gd name="connsiteY43" fmla="*/ 1504482 h 5416094"/>
              <a:gd name="connsiteX44" fmla="*/ 0 w 10515600"/>
              <a:gd name="connsiteY44" fmla="*/ 90270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5600" h="5416094" extrusionOk="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noFill/>
          <a:ln w="47625" cap="rnd">
            <a:solidFill>
              <a:srgbClr val="FFFFFF">
                <a:alpha val="80000"/>
              </a:srgbClr>
            </a:soli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871212"/>
      </p:ext>
    </p:extLst>
  </p:cSld>
  <p:clrMapOvr>
    <a:overrideClrMapping bg1="dk1" tx1="lt1" bg2="dk2" tx2="lt2" accent1="accent1" accent2="accent2" accent3="accent3" accent4="accent4" accent5="accent5" accent6="accent6" hlink="hlink" folHlink="folHlink"/>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sraeli Art Market – Israeli Art, Judaica, Fine art, Original Art, Paintings  for sale. The Largest Collection of Original Contemporary Art coming from  Israel.">
            <a:extLst>
              <a:ext uri="{FF2B5EF4-FFF2-40B4-BE49-F238E27FC236}">
                <a16:creationId xmlns:a16="http://schemas.microsoft.com/office/drawing/2014/main" id="{1EC36C5B-7270-F902-7180-28E6DC7261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9F4C008-DE5A-B734-D3F4-EBE4A1E345FC}"/>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dirty="0">
                <a:solidFill>
                  <a:schemeClr val="tx1">
                    <a:lumMod val="85000"/>
                    <a:lumOff val="15000"/>
                  </a:schemeClr>
                </a:solidFill>
                <a:latin typeface="+mj-lt"/>
                <a:ea typeface="+mj-ea"/>
                <a:cs typeface="+mj-cs"/>
              </a:rPr>
              <a:t>By the time of Jesus, Judaism had many “versions”</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69516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Commissioned to Preach, Teach, and Baptize All Nations – St. Paul Center">
            <a:extLst>
              <a:ext uri="{FF2B5EF4-FFF2-40B4-BE49-F238E27FC236}">
                <a16:creationId xmlns:a16="http://schemas.microsoft.com/office/drawing/2014/main" id="{6600F57E-3D77-A671-56D1-C3319803C1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7" r="24952" b="8153"/>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FDF780-AB2D-977D-F9BB-71ED50B07C05}"/>
              </a:ext>
            </a:extLst>
          </p:cNvPr>
          <p:cNvSpPr txBox="1"/>
          <p:nvPr/>
        </p:nvSpPr>
        <p:spPr>
          <a:xfrm>
            <a:off x="481029" y="1141819"/>
            <a:ext cx="6065686"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dirty="0">
                <a:latin typeface="+mj-lt"/>
                <a:ea typeface="+mj-ea"/>
                <a:cs typeface="+mj-cs"/>
              </a:rPr>
              <a:t>Pharisees   </a:t>
            </a:r>
          </a:p>
          <a:p>
            <a:pPr>
              <a:lnSpc>
                <a:spcPct val="90000"/>
              </a:lnSpc>
              <a:spcBef>
                <a:spcPct val="0"/>
              </a:spcBef>
              <a:spcAft>
                <a:spcPts val="600"/>
              </a:spcAft>
            </a:pPr>
            <a:r>
              <a:rPr lang="en-US" sz="5400" b="1" dirty="0">
                <a:latin typeface="+mj-lt"/>
                <a:ea typeface="+mj-ea"/>
                <a:cs typeface="+mj-cs"/>
              </a:rPr>
              <a:t>Sadducees </a:t>
            </a:r>
          </a:p>
          <a:p>
            <a:pPr>
              <a:lnSpc>
                <a:spcPct val="90000"/>
              </a:lnSpc>
              <a:spcBef>
                <a:spcPct val="0"/>
              </a:spcBef>
              <a:spcAft>
                <a:spcPts val="600"/>
              </a:spcAft>
            </a:pPr>
            <a:r>
              <a:rPr lang="en-US" sz="5400" b="1" dirty="0">
                <a:latin typeface="+mj-lt"/>
                <a:ea typeface="+mj-ea"/>
                <a:cs typeface="+mj-cs"/>
              </a:rPr>
              <a:t>Essenes </a:t>
            </a:r>
          </a:p>
          <a:p>
            <a:pPr>
              <a:lnSpc>
                <a:spcPct val="90000"/>
              </a:lnSpc>
              <a:spcBef>
                <a:spcPct val="0"/>
              </a:spcBef>
              <a:spcAft>
                <a:spcPts val="600"/>
              </a:spcAft>
            </a:pPr>
            <a:r>
              <a:rPr lang="en-US" sz="5400" b="1" dirty="0">
                <a:latin typeface="+mj-lt"/>
                <a:ea typeface="+mj-ea"/>
                <a:cs typeface="+mj-cs"/>
              </a:rPr>
              <a:t>Zealots</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3395228-0882-58F4-B386-3A7B2E51993A}"/>
              </a:ext>
            </a:extLst>
          </p:cNvPr>
          <p:cNvSpPr txBox="1"/>
          <p:nvPr/>
        </p:nvSpPr>
        <p:spPr>
          <a:xfrm>
            <a:off x="474702" y="4909890"/>
            <a:ext cx="4690685" cy="158234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dirty="0">
                <a:latin typeface="+mj-lt"/>
                <a:ea typeface="+mj-ea"/>
                <a:cs typeface="+mj-cs"/>
              </a:rPr>
              <a:t>They were all astray by Jesus</a:t>
            </a:r>
          </a:p>
        </p:txBody>
      </p:sp>
    </p:spTree>
    <p:extLst>
      <p:ext uri="{BB962C8B-B14F-4D97-AF65-F5344CB8AC3E}">
        <p14:creationId xmlns:p14="http://schemas.microsoft.com/office/powerpoint/2010/main" val="239448049"/>
      </p:ext>
    </p:extLst>
  </p:cSld>
  <p:clrMapOvr>
    <a:overrideClrMapping bg1="dk1" tx1="lt1" bg2="dk2" tx2="lt2" accent1="accent1" accent2="accent2" accent3="accent3" accent4="accent4" accent5="accent5" accent6="accent6" hlink="hlink" folHlink="folHlink"/>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What Is More Important, the Death of Christ or His Resurrection?">
            <a:extLst>
              <a:ext uri="{FF2B5EF4-FFF2-40B4-BE49-F238E27FC236}">
                <a16:creationId xmlns:a16="http://schemas.microsoft.com/office/drawing/2014/main" id="{7ED7D3A7-0070-17F1-C209-31E6D644D8D9}"/>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7111" r="-1" b="-1"/>
          <a:stretch/>
        </p:blipFill>
        <p:spPr bwMode="auto">
          <a:xfrm>
            <a:off x="20" y="1"/>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700832-7124-B658-C5FF-DBCA518D7727}"/>
              </a:ext>
            </a:extLst>
          </p:cNvPr>
          <p:cNvSpPr txBox="1"/>
          <p:nvPr/>
        </p:nvSpPr>
        <p:spPr>
          <a:xfrm>
            <a:off x="811089" y="612904"/>
            <a:ext cx="10506456" cy="19191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dirty="0">
                <a:solidFill>
                  <a:srgbClr val="FFFFFF"/>
                </a:solidFill>
                <a:latin typeface="+mj-lt"/>
                <a:ea typeface="+mj-ea"/>
                <a:cs typeface="+mj-cs"/>
              </a:rPr>
              <a:t>Many Jews Chose to Follow Christ</a:t>
            </a:r>
          </a:p>
        </p:txBody>
      </p:sp>
      <p:sp>
        <p:nvSpPr>
          <p:cNvPr id="139"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6481C28-FA46-662E-5AD6-29A4240C54AD}"/>
              </a:ext>
            </a:extLst>
          </p:cNvPr>
          <p:cNvSpPr txBox="1"/>
          <p:nvPr/>
        </p:nvSpPr>
        <p:spPr>
          <a:xfrm>
            <a:off x="841248" y="3337269"/>
            <a:ext cx="10987586" cy="3215282"/>
          </a:xfrm>
          <a:prstGeom prst="rect">
            <a:avLst/>
          </a:prstGeom>
        </p:spPr>
        <p:txBody>
          <a:bodyPr vert="horz" lIns="91440" tIns="45720" rIns="91440" bIns="45720" rtlCol="0">
            <a:normAutofit/>
          </a:bodyPr>
          <a:lstStyle/>
          <a:p>
            <a:pPr indent="-228600">
              <a:lnSpc>
                <a:spcPct val="90000"/>
              </a:lnSpc>
              <a:spcBef>
                <a:spcPct val="0"/>
              </a:spcBef>
              <a:spcAft>
                <a:spcPts val="600"/>
              </a:spcAft>
              <a:buFont typeface="Arial" panose="020B0604020202020204" pitchFamily="34" charset="0"/>
              <a:buChar char="•"/>
            </a:pPr>
            <a:r>
              <a:rPr lang="en-US" sz="4500" b="1" dirty="0">
                <a:solidFill>
                  <a:srgbClr val="FFFFFF"/>
                </a:solidFill>
              </a:rPr>
              <a:t> Many Jews Rejected Their Messiah</a:t>
            </a:r>
          </a:p>
          <a:p>
            <a:pPr indent="-228600">
              <a:lnSpc>
                <a:spcPct val="90000"/>
              </a:lnSpc>
              <a:spcBef>
                <a:spcPct val="0"/>
              </a:spcBef>
              <a:spcAft>
                <a:spcPts val="600"/>
              </a:spcAft>
              <a:buFont typeface="Arial" panose="020B0604020202020204" pitchFamily="34" charset="0"/>
              <a:buChar char="•"/>
            </a:pPr>
            <a:r>
              <a:rPr lang="en-US" sz="4500" b="1" dirty="0">
                <a:solidFill>
                  <a:srgbClr val="FFFFFF"/>
                </a:solidFill>
              </a:rPr>
              <a:t> Eventually they were dispersed around the     world, but many stayed religious.</a:t>
            </a:r>
          </a:p>
          <a:p>
            <a:pPr indent="-228600">
              <a:lnSpc>
                <a:spcPct val="90000"/>
              </a:lnSpc>
              <a:spcBef>
                <a:spcPct val="0"/>
              </a:spcBef>
              <a:spcAft>
                <a:spcPts val="600"/>
              </a:spcAft>
              <a:buFont typeface="Arial" panose="020B0604020202020204" pitchFamily="34" charset="0"/>
              <a:buChar char="•"/>
            </a:pPr>
            <a:r>
              <a:rPr lang="en-US" sz="4500" b="1" dirty="0">
                <a:solidFill>
                  <a:srgbClr val="FFFFFF"/>
                </a:solidFill>
              </a:rPr>
              <a:t> Today there are different forms of Judaism.</a:t>
            </a:r>
          </a:p>
        </p:txBody>
      </p:sp>
    </p:spTree>
    <p:extLst>
      <p:ext uri="{BB962C8B-B14F-4D97-AF65-F5344CB8AC3E}">
        <p14:creationId xmlns:p14="http://schemas.microsoft.com/office/powerpoint/2010/main" val="408074249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Modern Orthodox Judaism Says 'No' to Women Rabbis | Sojourners">
            <a:extLst>
              <a:ext uri="{FF2B5EF4-FFF2-40B4-BE49-F238E27FC236}">
                <a16:creationId xmlns:a16="http://schemas.microsoft.com/office/drawing/2014/main" id="{9B36AFB5-79B6-2EEF-3B2C-8B440FD6E5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27608"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03AE422-686C-A96C-5C84-EA783C495627}"/>
              </a:ext>
            </a:extLst>
          </p:cNvPr>
          <p:cNvSpPr txBox="1"/>
          <p:nvPr/>
        </p:nvSpPr>
        <p:spPr>
          <a:xfrm>
            <a:off x="481029" y="826251"/>
            <a:ext cx="4599858" cy="34253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b="1" dirty="0">
                <a:latin typeface="+mj-lt"/>
                <a:ea typeface="+mj-ea"/>
                <a:cs typeface="+mj-cs"/>
              </a:rPr>
              <a:t>Orthodox Jews are Similar to the Pharisees in Jesus’ time</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318168F-A055-C274-6A44-CEB117FA6EA2}"/>
              </a:ext>
            </a:extLst>
          </p:cNvPr>
          <p:cNvSpPr txBox="1"/>
          <p:nvPr/>
        </p:nvSpPr>
        <p:spPr>
          <a:xfrm>
            <a:off x="481028" y="4860549"/>
            <a:ext cx="4985917" cy="1634420"/>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5600" b="1" dirty="0">
                <a:latin typeface="+mj-lt"/>
                <a:ea typeface="+mj-ea"/>
                <a:cs typeface="+mj-cs"/>
              </a:rPr>
              <a:t>Claim to follow the Old Testament</a:t>
            </a:r>
          </a:p>
        </p:txBody>
      </p:sp>
    </p:spTree>
    <p:extLst>
      <p:ext uri="{BB962C8B-B14F-4D97-AF65-F5344CB8AC3E}">
        <p14:creationId xmlns:p14="http://schemas.microsoft.com/office/powerpoint/2010/main" val="427547852"/>
      </p:ext>
    </p:extLst>
  </p:cSld>
  <p:clrMapOvr>
    <a:overrideClrMapping bg1="dk1" tx1="lt1" bg2="dk2" tx2="lt2" accent1="accent1" accent2="accent2" accent3="accent3" accent4="accent4" accent5="accent5" accent6="accent6" hlink="hlink" folHlink="folHlink"/>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0" name="Picture 2" descr="What Exactly Did G-d Say at Mount Sinai? - Sinai Temple">
            <a:extLst>
              <a:ext uri="{FF2B5EF4-FFF2-40B4-BE49-F238E27FC236}">
                <a16:creationId xmlns:a16="http://schemas.microsoft.com/office/drawing/2014/main" id="{9B98BBE8-4EC6-45D8-EF3F-8C9DF7116FD5}"/>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b="15730"/>
          <a:stretch/>
        </p:blipFill>
        <p:spPr bwMode="auto">
          <a:xfrm>
            <a:off x="20" y="1"/>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DE23A5D-4B50-5E0E-9F8E-AA1006573241}"/>
              </a:ext>
            </a:extLst>
          </p:cNvPr>
          <p:cNvSpPr txBox="1"/>
          <p:nvPr/>
        </p:nvSpPr>
        <p:spPr>
          <a:xfrm>
            <a:off x="841247" y="3171899"/>
            <a:ext cx="10476297" cy="2905686"/>
          </a:xfrm>
          <a:prstGeom prst="rect">
            <a:avLst/>
          </a:prstGeom>
        </p:spPr>
        <p:txBody>
          <a:bodyPr vert="horz" lIns="91440" tIns="45720" rIns="91440" bIns="45720" rtlCol="0">
            <a:normAutofit/>
          </a:bodyPr>
          <a:lstStyle/>
          <a:p>
            <a:pPr>
              <a:lnSpc>
                <a:spcPct val="90000"/>
              </a:lnSpc>
              <a:spcBef>
                <a:spcPct val="0"/>
              </a:spcBef>
              <a:spcAft>
                <a:spcPts val="600"/>
              </a:spcAft>
            </a:pPr>
            <a:r>
              <a:rPr lang="en-US" sz="5200" dirty="0">
                <a:solidFill>
                  <a:srgbClr val="FFFFFF"/>
                </a:solidFill>
              </a:rPr>
              <a:t>They focus on the writings of Moses, minus the sacrifices because they have no temple.</a:t>
            </a:r>
          </a:p>
        </p:txBody>
      </p:sp>
    </p:spTree>
    <p:extLst>
      <p:ext uri="{BB962C8B-B14F-4D97-AF65-F5344CB8AC3E}">
        <p14:creationId xmlns:p14="http://schemas.microsoft.com/office/powerpoint/2010/main" val="58751568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What Is the Talmud? Definition and Comprehensive Guide - How and why was  the Oral Torah written? - Talmud">
            <a:extLst>
              <a:ext uri="{FF2B5EF4-FFF2-40B4-BE49-F238E27FC236}">
                <a16:creationId xmlns:a16="http://schemas.microsoft.com/office/drawing/2014/main" id="{45456F87-2CC5-2B8E-8FB9-14ECA01493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38" t="9091" r="30015"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F59621B-80FC-908C-1118-94D44F325CE8}"/>
              </a:ext>
            </a:extLst>
          </p:cNvPr>
          <p:cNvSpPr txBox="1"/>
          <p:nvPr/>
        </p:nvSpPr>
        <p:spPr>
          <a:xfrm>
            <a:off x="424815" y="2718054"/>
            <a:ext cx="3850710" cy="3207258"/>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5000" dirty="0"/>
              <a:t>However, the Talmud is what really leads them in their religion</a:t>
            </a:r>
          </a:p>
        </p:txBody>
      </p:sp>
      <p:sp>
        <p:nvSpPr>
          <p:cNvPr id="10" name="TextBox 9">
            <a:extLst>
              <a:ext uri="{FF2B5EF4-FFF2-40B4-BE49-F238E27FC236}">
                <a16:creationId xmlns:a16="http://schemas.microsoft.com/office/drawing/2014/main" id="{F516E432-EA89-E56B-C08C-89790EB60781}"/>
              </a:ext>
            </a:extLst>
          </p:cNvPr>
          <p:cNvSpPr txBox="1"/>
          <p:nvPr/>
        </p:nvSpPr>
        <p:spPr>
          <a:xfrm>
            <a:off x="424815" y="1376757"/>
            <a:ext cx="3850710" cy="1066723"/>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6000" b="1" dirty="0"/>
              <a:t>The Talmud</a:t>
            </a:r>
          </a:p>
        </p:txBody>
      </p:sp>
    </p:spTree>
    <p:extLst>
      <p:ext uri="{BB962C8B-B14F-4D97-AF65-F5344CB8AC3E}">
        <p14:creationId xmlns:p14="http://schemas.microsoft.com/office/powerpoint/2010/main" val="240953476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Our History – ANRA Technologies">
            <a:extLst>
              <a:ext uri="{FF2B5EF4-FFF2-40B4-BE49-F238E27FC236}">
                <a16:creationId xmlns:a16="http://schemas.microsoft.com/office/drawing/2014/main" id="{CD5E71A8-69D5-454D-9896-67F0499CA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34" b="209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484234-32A8-4E65-88D4-CD92FF35CB37}"/>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500" b="1" dirty="0">
                <a:solidFill>
                  <a:schemeClr val="tx1">
                    <a:lumMod val="85000"/>
                    <a:lumOff val="15000"/>
                  </a:schemeClr>
                </a:solidFill>
                <a:latin typeface="+mj-lt"/>
                <a:ea typeface="+mj-ea"/>
                <a:cs typeface="+mj-cs"/>
              </a:rPr>
              <a:t>Myths Without Historical Support</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5448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New online translation by Sefaria may be the Jerusalem Talmud's 'Cinderella  moment' | The Times of Israel">
            <a:extLst>
              <a:ext uri="{FF2B5EF4-FFF2-40B4-BE49-F238E27FC236}">
                <a16:creationId xmlns:a16="http://schemas.microsoft.com/office/drawing/2014/main" id="{93938AD4-CC0A-1D17-C10D-D6D5EB0252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3" t="18182" r="6638"/>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C24BDD4-C3E7-F159-3B22-06D8A0CCF84A}"/>
              </a:ext>
            </a:extLst>
          </p:cNvPr>
          <p:cNvSpPr txBox="1"/>
          <p:nvPr/>
        </p:nvSpPr>
        <p:spPr>
          <a:xfrm>
            <a:off x="248911" y="3101655"/>
            <a:ext cx="10363966"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dirty="0">
                <a:latin typeface="+mj-lt"/>
                <a:ea typeface="+mj-ea"/>
                <a:cs typeface="+mj-cs"/>
              </a:rPr>
              <a:t>The Talmud is Extremely Long</a:t>
            </a:r>
          </a:p>
        </p:txBody>
      </p:sp>
      <p:sp>
        <p:nvSpPr>
          <p:cNvPr id="79"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4029450"/>
      </p:ext>
    </p:extLst>
  </p:cSld>
  <p:clrMapOvr>
    <a:overrideClrMapping bg1="dk1" tx1="lt1" bg2="dk2" tx2="lt2" accent1="accent1" accent2="accent2" accent3="accent3" accent4="accent4" accent5="accent5" accent6="accent6" hlink="hlink" folHlink="folHlink"/>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The fight to define the very essence of Israel | Bernard Avishai | The  Guardian">
            <a:extLst>
              <a:ext uri="{FF2B5EF4-FFF2-40B4-BE49-F238E27FC236}">
                <a16:creationId xmlns:a16="http://schemas.microsoft.com/office/drawing/2014/main" id="{CFB5AE3B-C6EA-5C68-4195-8D85C63A482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6254" b="18746"/>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0850170-22BE-50AE-A8AD-FD2A851ED3FF}"/>
              </a:ext>
            </a:extLst>
          </p:cNvPr>
          <p:cNvSpPr txBox="1"/>
          <p:nvPr/>
        </p:nvSpPr>
        <p:spPr>
          <a:xfrm>
            <a:off x="841248" y="1410057"/>
            <a:ext cx="10506456" cy="1632257"/>
          </a:xfrm>
          <a:prstGeom prst="rect">
            <a:avLst/>
          </a:prstGeom>
        </p:spPr>
        <p:txBody>
          <a:bodyPr vert="horz" lIns="91440" tIns="45720" rIns="91440" bIns="45720" rtlCol="0">
            <a:normAutofit/>
          </a:bodyPr>
          <a:lstStyle/>
          <a:p>
            <a:pPr>
              <a:lnSpc>
                <a:spcPct val="90000"/>
              </a:lnSpc>
              <a:spcAft>
                <a:spcPts val="600"/>
              </a:spcAft>
            </a:pPr>
            <a:r>
              <a:rPr lang="en-US" sz="5500" b="1" dirty="0"/>
              <a:t>Reform Judaism</a:t>
            </a:r>
            <a:r>
              <a:rPr lang="en-US" sz="5500" dirty="0"/>
              <a:t> is the most liberal denomination of modern Judaism. </a:t>
            </a:r>
          </a:p>
        </p:txBody>
      </p:sp>
    </p:spTree>
    <p:extLst>
      <p:ext uri="{BB962C8B-B14F-4D97-AF65-F5344CB8AC3E}">
        <p14:creationId xmlns:p14="http://schemas.microsoft.com/office/powerpoint/2010/main" val="1538731157"/>
      </p:ext>
    </p:extLst>
  </p:cSld>
  <p:clrMapOvr>
    <a:overrideClrMapping bg1="dk1" tx1="lt1" bg2="dk2" tx2="lt2" accent1="accent1" accent2="accent2" accent3="accent3" accent4="accent4" accent5="accent5" accent6="accent6" hlink="hlink" folHlink="folHlink"/>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The Reinvention of Jerusalem | Condé Nast Traveler">
            <a:extLst>
              <a:ext uri="{FF2B5EF4-FFF2-40B4-BE49-F238E27FC236}">
                <a16:creationId xmlns:a16="http://schemas.microsoft.com/office/drawing/2014/main" id="{7D4CCB3A-669C-81AA-40FC-620F78F3F0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874" b="9006"/>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Rounded Corners 7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F51A7C65-F178-D968-8474-13231E39C810}"/>
              </a:ext>
            </a:extLst>
          </p:cNvPr>
          <p:cNvSpPr txBox="1"/>
          <p:nvPr/>
        </p:nvSpPr>
        <p:spPr>
          <a:xfrm>
            <a:off x="343451" y="5008783"/>
            <a:ext cx="11505097" cy="1306417"/>
          </a:xfrm>
          <a:prstGeom prst="rect">
            <a:avLst/>
          </a:prstGeom>
        </p:spPr>
        <p:txBody>
          <a:bodyPr vert="horz" lIns="91440" tIns="45720" rIns="91440" bIns="45720" rtlCol="0">
            <a:noAutofit/>
          </a:bodyPr>
          <a:lstStyle/>
          <a:p>
            <a:pPr>
              <a:lnSpc>
                <a:spcPct val="90000"/>
              </a:lnSpc>
              <a:spcAft>
                <a:spcPts val="600"/>
              </a:spcAft>
            </a:pPr>
            <a:r>
              <a:rPr lang="en-US" sz="3500" b="1" dirty="0"/>
              <a:t>Conservative Judaism</a:t>
            </a:r>
            <a:r>
              <a:rPr lang="en-US" sz="3500" dirty="0"/>
              <a:t> (also known as </a:t>
            </a:r>
            <a:r>
              <a:rPr lang="en-US" sz="3500" b="1" dirty="0"/>
              <a:t>Masorti Judaism </a:t>
            </a:r>
            <a:r>
              <a:rPr lang="en-US" sz="3500" dirty="0"/>
              <a:t>outside the U.S.) is a moderate sect of Judaism that seeks to avoid the extremes of Orthodox and Reformed. </a:t>
            </a:r>
          </a:p>
        </p:txBody>
      </p:sp>
    </p:spTree>
    <p:extLst>
      <p:ext uri="{BB962C8B-B14F-4D97-AF65-F5344CB8AC3E}">
        <p14:creationId xmlns:p14="http://schemas.microsoft.com/office/powerpoint/2010/main" val="265193203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Kabbalah for Beginners: Why Study Jewish Mysticism? | Reform Judaism">
            <a:extLst>
              <a:ext uri="{FF2B5EF4-FFF2-40B4-BE49-F238E27FC236}">
                <a16:creationId xmlns:a16="http://schemas.microsoft.com/office/drawing/2014/main" id="{37EAE90B-2E0E-26D8-849F-CAFB12275B7F}"/>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4942" b="10789"/>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4C8FEE-5567-DF5B-B6BA-8334043B5493}"/>
              </a:ext>
            </a:extLst>
          </p:cNvPr>
          <p:cNvSpPr txBox="1"/>
          <p:nvPr/>
        </p:nvSpPr>
        <p:spPr>
          <a:xfrm>
            <a:off x="753701" y="3444952"/>
            <a:ext cx="10506456" cy="152173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dirty="0">
                <a:latin typeface="+mj-lt"/>
                <a:ea typeface="+mj-ea"/>
                <a:cs typeface="+mj-cs"/>
              </a:rPr>
              <a:t>The movement had emphasis on asceticism and mystical experience </a:t>
            </a:r>
          </a:p>
        </p:txBody>
      </p:sp>
      <p:sp>
        <p:nvSpPr>
          <p:cNvPr id="137" name="Rectangle 1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9" name="Rectangle 1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D978706-235D-5E74-134D-A58198B6E9BC}"/>
              </a:ext>
            </a:extLst>
          </p:cNvPr>
          <p:cNvSpPr txBox="1"/>
          <p:nvPr/>
        </p:nvSpPr>
        <p:spPr>
          <a:xfrm>
            <a:off x="753701" y="2201104"/>
            <a:ext cx="10506456" cy="740275"/>
          </a:xfrm>
          <a:prstGeom prst="rect">
            <a:avLst/>
          </a:prstGeom>
        </p:spPr>
        <p:txBody>
          <a:bodyPr vert="horz" lIns="91440" tIns="45720" rIns="91440" bIns="45720" rtlCol="0">
            <a:noAutofit/>
          </a:bodyPr>
          <a:lstStyle/>
          <a:p>
            <a:pPr>
              <a:lnSpc>
                <a:spcPct val="90000"/>
              </a:lnSpc>
              <a:spcBef>
                <a:spcPct val="0"/>
              </a:spcBef>
              <a:spcAft>
                <a:spcPts val="600"/>
              </a:spcAft>
            </a:pPr>
            <a:r>
              <a:rPr lang="en-US" sz="5500" b="1" dirty="0"/>
              <a:t>Hasidic Judaism</a:t>
            </a:r>
          </a:p>
        </p:txBody>
      </p:sp>
    </p:spTree>
    <p:extLst>
      <p:ext uri="{BB962C8B-B14F-4D97-AF65-F5344CB8AC3E}">
        <p14:creationId xmlns:p14="http://schemas.microsoft.com/office/powerpoint/2010/main" val="3219967263"/>
      </p:ext>
    </p:extLst>
  </p:cSld>
  <p:clrMapOvr>
    <a:overrideClrMapping bg1="dk1" tx1="lt1" bg2="dk2" tx2="lt2" accent1="accent1" accent2="accent2" accent3="accent3" accent4="accent4" accent5="accent5" accent6="accent6" hlink="hlink" folHlink="folHlink"/>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Israel: The Heart of Judaism | Rabbi Sacks">
            <a:extLst>
              <a:ext uri="{FF2B5EF4-FFF2-40B4-BE49-F238E27FC236}">
                <a16:creationId xmlns:a16="http://schemas.microsoft.com/office/drawing/2014/main" id="{EF60891C-A291-AC60-50F1-ECCC90F5D253}"/>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74E187-CC74-4C7E-3999-D0DD0D3DCEC9}"/>
              </a:ext>
            </a:extLst>
          </p:cNvPr>
          <p:cNvSpPr txBox="1"/>
          <p:nvPr/>
        </p:nvSpPr>
        <p:spPr>
          <a:xfrm>
            <a:off x="841248" y="1062471"/>
            <a:ext cx="10506456" cy="20574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dirty="0">
                <a:latin typeface="+mj-lt"/>
                <a:ea typeface="+mj-ea"/>
                <a:cs typeface="+mj-cs"/>
              </a:rPr>
              <a:t>Judaism Originally was True</a:t>
            </a:r>
          </a:p>
        </p:txBody>
      </p:sp>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341FFC6-F70C-B01D-E214-8C6EB9E1B120}"/>
              </a:ext>
            </a:extLst>
          </p:cNvPr>
          <p:cNvSpPr txBox="1"/>
          <p:nvPr/>
        </p:nvSpPr>
        <p:spPr>
          <a:xfrm>
            <a:off x="841248" y="3502152"/>
            <a:ext cx="10506456" cy="2670048"/>
          </a:xfrm>
          <a:prstGeom prst="rect">
            <a:avLst/>
          </a:prstGeom>
        </p:spPr>
        <p:txBody>
          <a:bodyPr vert="horz" lIns="91440" tIns="45720" rIns="91440" bIns="45720" rtlCol="0">
            <a:normAutofit/>
          </a:bodyPr>
          <a:lstStyle/>
          <a:p>
            <a:pPr>
              <a:lnSpc>
                <a:spcPct val="90000"/>
              </a:lnSpc>
              <a:spcBef>
                <a:spcPct val="0"/>
              </a:spcBef>
              <a:spcAft>
                <a:spcPts val="600"/>
              </a:spcAft>
            </a:pPr>
            <a:r>
              <a:rPr lang="en-US" sz="5500" dirty="0"/>
              <a:t>But they have missed their Messiah, and the way to eternal life</a:t>
            </a:r>
          </a:p>
        </p:txBody>
      </p:sp>
    </p:spTree>
    <p:extLst>
      <p:ext uri="{BB962C8B-B14F-4D97-AF65-F5344CB8AC3E}">
        <p14:creationId xmlns:p14="http://schemas.microsoft.com/office/powerpoint/2010/main" val="4111670958"/>
      </p:ext>
    </p:extLst>
  </p:cSld>
  <p:clrMapOvr>
    <a:overrideClrMapping bg1="dk1" tx1="lt1" bg2="dk2" tx2="lt2" accent1="accent1" accent2="accent2" accent3="accent3" accent4="accent4" accent5="accent5" accent6="accent6" hlink="hlink" folHlink="folHlink"/>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What If There Was No Resurrection Of Christ? — Congregational Bible Church">
            <a:extLst>
              <a:ext uri="{FF2B5EF4-FFF2-40B4-BE49-F238E27FC236}">
                <a16:creationId xmlns:a16="http://schemas.microsoft.com/office/drawing/2014/main" id="{223C302A-3E1D-A14E-D813-506A1EFB5E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08" t="9091" r="568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3E85175-F829-E078-BF0B-364D6F7A9F14}"/>
              </a:ext>
            </a:extLst>
          </p:cNvPr>
          <p:cNvSpPr txBox="1"/>
          <p:nvPr/>
        </p:nvSpPr>
        <p:spPr>
          <a:xfrm>
            <a:off x="353667"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100" b="1" dirty="0">
                <a:latin typeface="+mj-lt"/>
                <a:ea typeface="+mj-ea"/>
                <a:cs typeface="+mj-cs"/>
              </a:rPr>
              <a:t>If Jesus Rose from the Dead, Judaism is Now Wrong</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8717806"/>
      </p:ext>
    </p:extLst>
  </p:cSld>
  <p:clrMapOvr>
    <a:overrideClrMapping bg1="dk1" tx1="lt1" bg2="dk2" tx2="lt2" accent1="accent1" accent2="accent2" accent3="accent3" accent4="accent4" accent5="accent5" accent6="accent6" hlink="hlink" folHlink="folHlink"/>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1429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ibertarianism and Christianity Are Not Mutually Exclusive - Students For  Liberty North America">
            <a:extLst>
              <a:ext uri="{FF2B5EF4-FFF2-40B4-BE49-F238E27FC236}">
                <a16:creationId xmlns:a16="http://schemas.microsoft.com/office/drawing/2014/main" id="{80F81B89-2C34-C80B-9405-AD266BF04D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909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67C5793-9C57-6F23-D0C1-F0B1254EC6CC}"/>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dirty="0">
                <a:latin typeface="+mj-lt"/>
                <a:ea typeface="+mj-ea"/>
                <a:cs typeface="+mj-cs"/>
              </a:rPr>
              <a:t>Why is Christianity True?</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628145"/>
      </p:ext>
    </p:extLst>
  </p:cSld>
  <p:clrMapOvr>
    <a:overrideClrMapping bg1="dk1" tx1="lt1" bg2="dk2" tx2="lt2" accent1="accent1" accent2="accent2" accent3="accent3" accent4="accent4" accent5="accent5" accent6="accent6" hlink="hlink" folHlink="folHlink"/>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ight and Wrong - theskillsfarm">
            <a:extLst>
              <a:ext uri="{FF2B5EF4-FFF2-40B4-BE49-F238E27FC236}">
                <a16:creationId xmlns:a16="http://schemas.microsoft.com/office/drawing/2014/main" id="{B74DE3DA-1F5A-7F14-BE06-B8C08AD6758D}"/>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7914" r="-1" b="225"/>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8CE492-7AB5-827B-6A66-69F604BBF0A7}"/>
              </a:ext>
            </a:extLst>
          </p:cNvPr>
          <p:cNvSpPr txBox="1"/>
          <p:nvPr/>
        </p:nvSpPr>
        <p:spPr>
          <a:xfrm>
            <a:off x="1527048" y="1124712"/>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7000" b="1" dirty="0">
                <a:solidFill>
                  <a:srgbClr val="FFFFFF"/>
                </a:solidFill>
                <a:latin typeface="+mj-lt"/>
                <a:ea typeface="+mj-ea"/>
                <a:cs typeface="+mj-cs"/>
              </a:rPr>
              <a:t>Showing others are wrong doesn’t mean we are right as Christians</a:t>
            </a:r>
          </a:p>
        </p:txBody>
      </p:sp>
      <p:sp>
        <p:nvSpPr>
          <p:cNvPr id="193"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0731926"/>
      </p:ext>
    </p:extLst>
  </p:cSld>
  <p:clrMapOvr>
    <a:overrideClrMapping bg1="dk1" tx1="lt1" bg2="dk2" tx2="lt2" accent1="accent1" accent2="accent2" accent3="accent3" accent4="accent4" accent5="accent5" accent6="accent6" hlink="hlink" folHlink="folHlink"/>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4338" name="Picture 2" descr="reach bible background | Circle C Ranch">
            <a:extLst>
              <a:ext uri="{FF2B5EF4-FFF2-40B4-BE49-F238E27FC236}">
                <a16:creationId xmlns:a16="http://schemas.microsoft.com/office/drawing/2014/main" id="{B692D7E1-E085-4235-B7EE-9ACCE42E0E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64"/>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7B68AA-420F-436C-A7FB-288FDD8D158A}"/>
              </a:ext>
            </a:extLst>
          </p:cNvPr>
          <p:cNvSpPr txBox="1"/>
          <p:nvPr/>
        </p:nvSpPr>
        <p:spPr>
          <a:xfrm>
            <a:off x="371094" y="2718054"/>
            <a:ext cx="5629656" cy="320725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venir Next LT Pro"/>
                <a:ea typeface="+mn-ea"/>
                <a:cs typeface="+mn-cs"/>
              </a:rPr>
              <a:t>Jesus said to him, “I am the way, and the truth, and the life. No one comes to the Father except through me.</a:t>
            </a:r>
          </a:p>
        </p:txBody>
      </p:sp>
      <p:sp>
        <p:nvSpPr>
          <p:cNvPr id="11" name="TextBox 10">
            <a:extLst>
              <a:ext uri="{FF2B5EF4-FFF2-40B4-BE49-F238E27FC236}">
                <a16:creationId xmlns:a16="http://schemas.microsoft.com/office/drawing/2014/main" id="{EEB6825E-16C4-40B3-9999-4EE9317669D1}"/>
              </a:ext>
            </a:extLst>
          </p:cNvPr>
          <p:cNvSpPr txBox="1"/>
          <p:nvPr/>
        </p:nvSpPr>
        <p:spPr>
          <a:xfrm>
            <a:off x="424815" y="1386840"/>
            <a:ext cx="5629656" cy="1056639"/>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Avenir Next LT Pro"/>
                <a:ea typeface="+mn-ea"/>
                <a:cs typeface="+mn-cs"/>
              </a:rPr>
              <a:t>John 14:6</a:t>
            </a:r>
          </a:p>
        </p:txBody>
      </p:sp>
    </p:spTree>
    <p:extLst>
      <p:ext uri="{BB962C8B-B14F-4D97-AF65-F5344CB8AC3E}">
        <p14:creationId xmlns:p14="http://schemas.microsoft.com/office/powerpoint/2010/main" val="368891640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An Overview Of the Upanishads - Antaryami.com">
            <a:extLst>
              <a:ext uri="{FF2B5EF4-FFF2-40B4-BE49-F238E27FC236}">
                <a16:creationId xmlns:a16="http://schemas.microsoft.com/office/drawing/2014/main" id="{CEC86D29-EDF3-414B-B0A8-356F15699E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85" t="31818" r="60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B51B11D-BBCD-47C7-A599-1EDA2F22F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549726"/>
            <a:ext cx="11438793"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8BE5106-1434-41B1-BCC6-FF03F0579FF5}"/>
              </a:ext>
            </a:extLst>
          </p:cNvPr>
          <p:cNvSpPr txBox="1"/>
          <p:nvPr/>
        </p:nvSpPr>
        <p:spPr>
          <a:xfrm>
            <a:off x="542544" y="4754880"/>
            <a:ext cx="11137392" cy="780157"/>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6000" b="1" dirty="0">
                <a:solidFill>
                  <a:schemeClr val="bg1"/>
                </a:solidFill>
                <a:latin typeface="+mj-lt"/>
                <a:ea typeface="+mj-ea"/>
                <a:cs typeface="+mj-cs"/>
              </a:rPr>
              <a:t>Just a Collection of Myths of Unknown Origins</a:t>
            </a:r>
          </a:p>
        </p:txBody>
      </p:sp>
      <p:cxnSp>
        <p:nvCxnSpPr>
          <p:cNvPr id="73" name="Straight Connector 72">
            <a:extLst>
              <a:ext uri="{FF2B5EF4-FFF2-40B4-BE49-F238E27FC236}">
                <a16:creationId xmlns:a16="http://schemas.microsoft.com/office/drawing/2014/main" id="{6A810F53-4CAC-492E-A2F9-C147AA509B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37082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Rectangle 13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050" name="Picture 2" descr="4 Important Rules About Telling the Truth | Inc.com">
            <a:extLst>
              <a:ext uri="{FF2B5EF4-FFF2-40B4-BE49-F238E27FC236}">
                <a16:creationId xmlns:a16="http://schemas.microsoft.com/office/drawing/2014/main" id="{EA10B685-58AD-ECA3-8567-37E465978B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extBox 9">
            <a:extLst>
              <a:ext uri="{FF2B5EF4-FFF2-40B4-BE49-F238E27FC236}">
                <a16:creationId xmlns:a16="http://schemas.microsoft.com/office/drawing/2014/main" id="{330CC5BE-9701-1BAC-2997-3581800BD0F6}"/>
              </a:ext>
            </a:extLst>
          </p:cNvPr>
          <p:cNvSpPr txBox="1"/>
          <p:nvPr/>
        </p:nvSpPr>
        <p:spPr>
          <a:xfrm>
            <a:off x="202275" y="4440961"/>
            <a:ext cx="9381345" cy="107383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venir Next LT Pro"/>
                <a:ea typeface="+mn-ea"/>
                <a:cs typeface="+mn-cs"/>
              </a:rPr>
              <a:t>Why Christianity is True?</a:t>
            </a:r>
          </a:p>
        </p:txBody>
      </p:sp>
      <p:sp>
        <p:nvSpPr>
          <p:cNvPr id="143" name="Rectangle: Rounded Corners 14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47674760"/>
      </p:ext>
    </p:extLst>
  </p:cSld>
  <p:clrMapOvr>
    <a:overrideClrMapping bg1="dk1" tx1="lt1" bg2="dk2" tx2="lt2" accent1="accent1" accent2="accent2" accent3="accent3" accent4="accent4" accent5="accent5" accent6="accent6" hlink="hlink" folHlink="folHlink"/>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9"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0" name="Rectangle 74">
            <a:extLst>
              <a:ext uri="{FF2B5EF4-FFF2-40B4-BE49-F238E27FC236}">
                <a16:creationId xmlns:a16="http://schemas.microsoft.com/office/drawing/2014/main" id="{C7B352FC-1F44-4AB9-A2BD-FBF231C6B1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026" name="Picture 2" descr="Positioning for Possibilities - Context | AB">
            <a:extLst>
              <a:ext uri="{FF2B5EF4-FFF2-40B4-BE49-F238E27FC236}">
                <a16:creationId xmlns:a16="http://schemas.microsoft.com/office/drawing/2014/main" id="{06E6C08B-5455-2E52-18BA-E152CD022F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55" r="1" b="1"/>
          <a:stretch/>
        </p:blipFill>
        <p:spPr bwMode="auto">
          <a:xfrm>
            <a:off x="-2"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76">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4716089"/>
            <a:ext cx="6288261" cy="1573149"/>
          </a:xfrm>
          <a:prstGeom prst="rect">
            <a:avLst/>
          </a:prstGeom>
          <a:solidFill>
            <a:schemeClr val="tx1">
              <a:alpha val="30000"/>
            </a:schemeClr>
          </a:solidFill>
          <a:ln w="12700">
            <a:noFill/>
          </a:ln>
          <a:effectLst>
            <a:outerShdw blurRad="508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670BC97-D285-1131-7B25-AFEEC075DD35}"/>
              </a:ext>
            </a:extLst>
          </p:cNvPr>
          <p:cNvSpPr txBox="1"/>
          <p:nvPr/>
        </p:nvSpPr>
        <p:spPr>
          <a:xfrm>
            <a:off x="827634" y="4909983"/>
            <a:ext cx="5363615" cy="1185353"/>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venir Next LT Pro"/>
                <a:ea typeface="+mn-ea"/>
                <a:cs typeface="+mn-cs"/>
              </a:rPr>
              <a:t>Many Answers Could Be Given</a:t>
            </a:r>
          </a:p>
        </p:txBody>
      </p:sp>
      <p:sp>
        <p:nvSpPr>
          <p:cNvPr id="1032" name="Rectangle 78">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517571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80">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28936" y="5498088"/>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86908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5C7B8E3-519E-4DD1-8082-5C035B9452F0}"/>
              </a:ext>
            </a:extLst>
          </p:cNvPr>
          <p:cNvSpPr txBox="1"/>
          <p:nvPr/>
        </p:nvSpPr>
        <p:spPr>
          <a:xfrm>
            <a:off x="640080" y="5738812"/>
            <a:ext cx="10911840" cy="640081"/>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rPr>
              <a:t>A Few Key Reasons Come to Mind</a:t>
            </a:r>
          </a:p>
        </p:txBody>
      </p:sp>
      <p:pic>
        <p:nvPicPr>
          <p:cNvPr id="2050" name="Picture 2" descr="Using Key Person Insurance (BOLI-COLI)">
            <a:extLst>
              <a:ext uri="{FF2B5EF4-FFF2-40B4-BE49-F238E27FC236}">
                <a16:creationId xmlns:a16="http://schemas.microsoft.com/office/drawing/2014/main" id="{86180123-0AEF-7268-368D-E0C7E0A095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161"/>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298380"/>
      </p:ext>
    </p:extLst>
  </p:cSld>
  <p:clrMapOvr>
    <a:overrideClrMapping bg1="dk1" tx1="lt1" bg2="dk2" tx2="lt2" accent1="accent1" accent2="accent2" accent3="accent3" accent4="accent4" accent5="accent5" accent6="accent6" hlink="hlink" folHlink="folHlink"/>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 S. Lewis Quote: “I believe in Christianity as I believe that the sun has  risen: not only because I see it, but because by it I see everyt...”">
            <a:extLst>
              <a:ext uri="{FF2B5EF4-FFF2-40B4-BE49-F238E27FC236}">
                <a16:creationId xmlns:a16="http://schemas.microsoft.com/office/drawing/2014/main" id="{7EEDA8FB-C75A-C441-EE75-837DE2F48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00479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Ruckman Lecture to explore stars, galaxies, history of the universe |  Nebraska Today | University of Nebraska–Lincoln">
            <a:extLst>
              <a:ext uri="{FF2B5EF4-FFF2-40B4-BE49-F238E27FC236}">
                <a16:creationId xmlns:a16="http://schemas.microsoft.com/office/drawing/2014/main" id="{1CD02761-BF5E-DC56-A1E6-09DF56FCD4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2" name="Rectangle 19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4F45372-EC08-8948-91F1-C9D5EB18BC96}"/>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1. Christianity Makes Sense of Reality</a:t>
            </a:r>
          </a:p>
        </p:txBody>
      </p:sp>
      <p:cxnSp>
        <p:nvCxnSpPr>
          <p:cNvPr id="193" name="Straight Connector 19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37372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146" name="Picture 2" descr="89,694 Telescope Stock Photos, Pictures &amp; Royalty-Free Images - iStock">
            <a:extLst>
              <a:ext uri="{FF2B5EF4-FFF2-40B4-BE49-F238E27FC236}">
                <a16:creationId xmlns:a16="http://schemas.microsoft.com/office/drawing/2014/main" id="{8BE48EBB-9F7D-D696-B1AE-1BC71F1E66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5" r="24077" b="-2"/>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at is Microscopy?">
            <a:extLst>
              <a:ext uri="{FF2B5EF4-FFF2-40B4-BE49-F238E27FC236}">
                <a16:creationId xmlns:a16="http://schemas.microsoft.com/office/drawing/2014/main" id="{216C8613-96C9-3BF6-624B-29A69D3371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05" r="31061"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165BED1-46FD-A261-6FC0-A8EC5D669A4D}"/>
              </a:ext>
            </a:extLst>
          </p:cNvPr>
          <p:cNvSpPr txBox="1"/>
          <p:nvPr/>
        </p:nvSpPr>
        <p:spPr>
          <a:xfrm>
            <a:off x="4286858" y="2761554"/>
            <a:ext cx="3618284" cy="1345720"/>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500" b="1" i="0" u="none" strike="noStrike" kern="1200" cap="none" spc="0" normalizeH="0" baseline="0" noProof="0" dirty="0">
                <a:ln>
                  <a:noFill/>
                </a:ln>
                <a:solidFill>
                  <a:srgbClr val="080808"/>
                </a:solidFill>
                <a:effectLst/>
                <a:uLnTx/>
                <a:uFillTx/>
                <a:latin typeface="Calibri Light" panose="020F0302020204030204"/>
                <a:ea typeface="+mn-ea"/>
                <a:cs typeface="+mn-cs"/>
              </a:rPr>
              <a:t>Parameters of Reality Limit Possible Worldviews</a:t>
            </a:r>
          </a:p>
        </p:txBody>
      </p:sp>
      <p:sp>
        <p:nvSpPr>
          <p:cNvPr id="141" name="Frame 140">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11262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The Beginning to the End of the Universe: The mystery of dark energy |  Astronomy.com">
            <a:extLst>
              <a:ext uri="{FF2B5EF4-FFF2-40B4-BE49-F238E27FC236}">
                <a16:creationId xmlns:a16="http://schemas.microsoft.com/office/drawing/2014/main" id="{C1AB6347-89F2-5C8B-58FD-5FE3E7DC7B7F}"/>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B92AFBA-B981-D614-7BC1-43B6E5B509AF}"/>
              </a:ext>
            </a:extLst>
          </p:cNvPr>
          <p:cNvSpPr txBox="1"/>
          <p:nvPr/>
        </p:nvSpPr>
        <p:spPr>
          <a:xfrm>
            <a:off x="841248" y="1520952"/>
            <a:ext cx="10506456" cy="1548384"/>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A. The Universe Must Have A Cause Because It Has A Beginning</a:t>
            </a:r>
          </a:p>
        </p:txBody>
      </p:sp>
      <p:sp>
        <p:nvSpPr>
          <p:cNvPr id="9" name="TextBox 8">
            <a:extLst>
              <a:ext uri="{FF2B5EF4-FFF2-40B4-BE49-F238E27FC236}">
                <a16:creationId xmlns:a16="http://schemas.microsoft.com/office/drawing/2014/main" id="{92082705-2BBA-BD0F-4403-5B228D07B08B}"/>
              </a:ext>
            </a:extLst>
          </p:cNvPr>
          <p:cNvSpPr txBox="1"/>
          <p:nvPr/>
        </p:nvSpPr>
        <p:spPr>
          <a:xfrm>
            <a:off x="841248" y="3510361"/>
            <a:ext cx="10506456" cy="31960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Calibri" panose="020F0502020204030204"/>
                <a:ea typeface="+mn-ea"/>
                <a:cs typeface="+mn-cs"/>
              </a:rPr>
              <a:t>The Cause Must Be: </a:t>
            </a:r>
          </a:p>
          <a:p>
            <a:pPr marL="685800" marR="0" lvl="0" indent="-6858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prstClr val="white"/>
                </a:solidFill>
                <a:effectLst/>
                <a:uLnTx/>
                <a:uFillTx/>
                <a:latin typeface="Calibri" panose="020F0502020204030204"/>
                <a:ea typeface="+mn-ea"/>
                <a:cs typeface="+mn-cs"/>
              </a:rPr>
              <a:t>Infinitely Powerful</a:t>
            </a:r>
          </a:p>
          <a:p>
            <a:pPr marL="685800" marR="0" lvl="0" indent="-6858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prstClr val="white"/>
                </a:solidFill>
                <a:effectLst/>
                <a:uLnTx/>
                <a:uFillTx/>
                <a:latin typeface="Calibri" panose="020F0502020204030204"/>
                <a:ea typeface="+mn-ea"/>
                <a:cs typeface="+mn-cs"/>
              </a:rPr>
              <a:t>Eternal in Nature</a:t>
            </a:r>
          </a:p>
          <a:p>
            <a:pPr marL="685800" marR="0" lvl="0" indent="-6858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prstClr val="white"/>
                </a:solidFill>
                <a:effectLst/>
                <a:uLnTx/>
                <a:uFillTx/>
                <a:latin typeface="Calibri" panose="020F0502020204030204"/>
                <a:ea typeface="+mn-ea"/>
                <a:cs typeface="+mn-cs"/>
              </a:rPr>
              <a:t>Transcendent in Nature</a:t>
            </a:r>
          </a:p>
          <a:p>
            <a:pPr marL="685800" marR="0" lvl="0" indent="-6858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5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506062"/>
      </p:ext>
    </p:extLst>
  </p:cSld>
  <p:clrMapOvr>
    <a:overrideClrMapping bg1="dk1" tx1="lt1" bg2="dk2" tx2="lt2" accent1="accent1" accent2="accent2" accent3="accent3" accent4="accent4" accent5="accent5" accent6="accent6" hlink="hlink" folHlink="folHlink"/>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2"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0" name="Picture 2" descr="Solar system planets, order and formation: A guide | Space">
            <a:extLst>
              <a:ext uri="{FF2B5EF4-FFF2-40B4-BE49-F238E27FC236}">
                <a16:creationId xmlns:a16="http://schemas.microsoft.com/office/drawing/2014/main" id="{1F2BB79A-4622-FF04-55BB-EE4AF507DC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909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74D404-6A06-CFC5-208F-63704751715D}"/>
              </a:ext>
            </a:extLst>
          </p:cNvPr>
          <p:cNvSpPr txBox="1"/>
          <p:nvPr/>
        </p:nvSpPr>
        <p:spPr>
          <a:xfrm>
            <a:off x="353667" y="3749963"/>
            <a:ext cx="9078562" cy="170098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Calibri Light" panose="020F0302020204030204"/>
                <a:ea typeface="+mn-ea"/>
                <a:cs typeface="+mn-cs"/>
              </a:rPr>
              <a:t>B. The Universe is Specifically Designed for Life to Exist</a:t>
            </a:r>
          </a:p>
        </p:txBody>
      </p:sp>
      <p:sp>
        <p:nvSpPr>
          <p:cNvPr id="12294"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64098"/>
      </p:ext>
    </p:extLst>
  </p:cSld>
  <p:clrMapOvr>
    <a:overrideClrMapping bg1="dk1" tx1="lt1" bg2="dk2" tx2="lt2" accent1="accent1" accent2="accent2" accent3="accent3" accent4="accent4" accent5="accent5" accent6="accent6" hlink="hlink" folHlink="folHlink"/>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22" name="Picture 10" descr="Why Protons and Neutrons Stick Together in the Nucleus">
            <a:extLst>
              <a:ext uri="{FF2B5EF4-FFF2-40B4-BE49-F238E27FC236}">
                <a16:creationId xmlns:a16="http://schemas.microsoft.com/office/drawing/2014/main" id="{DB314EE3-593C-E6F5-5CF0-FD64542B98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76" r="1" b="85"/>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13318" name="Picture 6" descr="What Is the Moon Made Of? Chemical Composition">
            <a:extLst>
              <a:ext uri="{FF2B5EF4-FFF2-40B4-BE49-F238E27FC236}">
                <a16:creationId xmlns:a16="http://schemas.microsoft.com/office/drawing/2014/main" id="{51F58CE3-9579-39B8-5AB8-725355F64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2" r="10480" b="-2"/>
          <a:stretch/>
        </p:blipFill>
        <p:spPr bwMode="auto">
          <a:xfrm>
            <a:off x="20" y="4069976"/>
            <a:ext cx="3535311" cy="2788023"/>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ow Far Is the Earth from the Sun? - WorldAtlas">
            <a:extLst>
              <a:ext uri="{FF2B5EF4-FFF2-40B4-BE49-F238E27FC236}">
                <a16:creationId xmlns:a16="http://schemas.microsoft.com/office/drawing/2014/main" id="{C3808C4D-30D1-807D-D4F4-EBEACFD66A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48"/>
          <a:stretch/>
        </p:blipFill>
        <p:spPr bwMode="auto">
          <a:xfrm>
            <a:off x="3696199" y="3257176"/>
            <a:ext cx="4789093" cy="360082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Water - Wikipedia">
            <a:extLst>
              <a:ext uri="{FF2B5EF4-FFF2-40B4-BE49-F238E27FC236}">
                <a16:creationId xmlns:a16="http://schemas.microsoft.com/office/drawing/2014/main" id="{970CE8E7-AADA-32F2-975B-6FA152E8EC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75" r="1" b="1"/>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13314" name="Picture 2" descr="Jupiter – Planetary Sciences, Inc.">
            <a:extLst>
              <a:ext uri="{FF2B5EF4-FFF2-40B4-BE49-F238E27FC236}">
                <a16:creationId xmlns:a16="http://schemas.microsoft.com/office/drawing/2014/main" id="{33E096EA-146E-106F-0307-E4172F35CF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081" r="5" b="8294"/>
          <a:stretch/>
        </p:blipFill>
        <p:spPr bwMode="auto">
          <a:xfrm>
            <a:off x="8646161" y="4069976"/>
            <a:ext cx="3545840" cy="278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19642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descr="Explainer: Cells and their parts | Science News for Students">
            <a:extLst>
              <a:ext uri="{FF2B5EF4-FFF2-40B4-BE49-F238E27FC236}">
                <a16:creationId xmlns:a16="http://schemas.microsoft.com/office/drawing/2014/main" id="{BABA6C8A-1DFB-556A-E6E9-B69E1CFF1D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70">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88C81CC-D767-4347-A4A5-30351E72ED7E}"/>
              </a:ext>
            </a:extLst>
          </p:cNvPr>
          <p:cNvSpPr txBox="1"/>
          <p:nvPr/>
        </p:nvSpPr>
        <p:spPr>
          <a:xfrm>
            <a:off x="2073563" y="2038984"/>
            <a:ext cx="8044873" cy="2649956"/>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The Designer of the Universe/Life:</a:t>
            </a:r>
          </a:p>
          <a:p>
            <a:pPr marL="571500" marR="0" lvl="0" indent="-5715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42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An Intelligent Designer</a:t>
            </a:r>
          </a:p>
          <a:p>
            <a:pPr marL="571500" marR="0" lvl="0" indent="-5715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42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Infinitely Wise in Nature</a:t>
            </a:r>
          </a:p>
          <a:p>
            <a:pPr marL="571500" marR="0" lvl="0" indent="-5715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42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Personable with Humans in Mind</a:t>
            </a:r>
          </a:p>
        </p:txBody>
      </p:sp>
    </p:spTree>
    <p:extLst>
      <p:ext uri="{BB962C8B-B14F-4D97-AF65-F5344CB8AC3E}">
        <p14:creationId xmlns:p14="http://schemas.microsoft.com/office/powerpoint/2010/main" val="3445555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eligion after the death of God?: the rise of pantheism and the return to  the source | by Rupert Read | Medium">
            <a:extLst>
              <a:ext uri="{FF2B5EF4-FFF2-40B4-BE49-F238E27FC236}">
                <a16:creationId xmlns:a16="http://schemas.microsoft.com/office/drawing/2014/main" id="{80B46002-B22D-4E5F-92EE-FA78C73F6B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754C801-9B73-472F-BCEB-10A62DD6EA59}"/>
              </a:ext>
            </a:extLst>
          </p:cNvPr>
          <p:cNvSpPr txBox="1"/>
          <p:nvPr/>
        </p:nvSpPr>
        <p:spPr>
          <a:xfrm>
            <a:off x="2103121" y="4727173"/>
            <a:ext cx="7985759"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500" b="1" dirty="0">
                <a:latin typeface="+mj-lt"/>
                <a:ea typeface="+mj-ea"/>
                <a:cs typeface="+mj-cs"/>
              </a:rPr>
              <a:t>What About Pantheism?</a:t>
            </a:r>
          </a:p>
        </p:txBody>
      </p:sp>
      <p:sp>
        <p:nvSpPr>
          <p:cNvPr id="75"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378788786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1FDD6A9-8C94-913D-C9A4-863F8C515FF2}"/>
              </a:ext>
            </a:extLst>
          </p:cNvPr>
          <p:cNvSpPr txBox="1"/>
          <p:nvPr/>
        </p:nvSpPr>
        <p:spPr>
          <a:xfrm>
            <a:off x="3829618" y="2289124"/>
            <a:ext cx="8019482" cy="213047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1" i="0" u="none" strike="noStrike" kern="1200" cap="none" spc="0" normalizeH="0" baseline="0" noProof="0" dirty="0">
                <a:ln>
                  <a:noFill/>
                </a:ln>
                <a:solidFill>
                  <a:prstClr val="black"/>
                </a:solidFill>
                <a:effectLst/>
                <a:uLnTx/>
                <a:uFillTx/>
                <a:latin typeface="Calibri Light" panose="020F0302020204030204"/>
                <a:ea typeface="+mn-ea"/>
                <a:cs typeface="+mn-cs"/>
              </a:rPr>
              <a:t>Paul Says The Existence of Everything Proves the God, as described in Scripture, exists.</a:t>
            </a:r>
          </a:p>
        </p:txBody>
      </p:sp>
      <p:pic>
        <p:nvPicPr>
          <p:cNvPr id="15362" name="Picture 2" descr="The Shape of the World - Eos">
            <a:extLst>
              <a:ext uri="{FF2B5EF4-FFF2-40B4-BE49-F238E27FC236}">
                <a16:creationId xmlns:a16="http://schemas.microsoft.com/office/drawing/2014/main" id="{C66B8160-2F68-C232-44B8-791E5AA237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668" r="1" b="37080"/>
          <a:stretch/>
        </p:blipFill>
        <p:spPr bwMode="auto">
          <a:xfrm>
            <a:off x="3649318" y="1"/>
            <a:ext cx="8542682" cy="2130473"/>
          </a:xfrm>
          <a:custGeom>
            <a:avLst/>
            <a:gdLst/>
            <a:ahLst/>
            <a:cxnLst/>
            <a:rect l="l" t="t" r="r" b="b"/>
            <a:pathLst>
              <a:path w="8542682" h="2130473">
                <a:moveTo>
                  <a:pt x="986689" y="0"/>
                </a:moveTo>
                <a:lnTo>
                  <a:pt x="8542682" y="0"/>
                </a:lnTo>
                <a:lnTo>
                  <a:pt x="8542682"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15364" name="Picture 4" descr="Animals - Dartmoor Zoo">
            <a:extLst>
              <a:ext uri="{FF2B5EF4-FFF2-40B4-BE49-F238E27FC236}">
                <a16:creationId xmlns:a16="http://schemas.microsoft.com/office/drawing/2014/main" id="{D4C4AFEC-B50D-3280-175C-3D32CC12D1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5367"/>
          <a:stretch/>
        </p:blipFill>
        <p:spPr bwMode="auto">
          <a:xfrm>
            <a:off x="20" y="-6955"/>
            <a:ext cx="4475120"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15366" name="Picture 6" descr="Galaxies—facts and information">
            <a:extLst>
              <a:ext uri="{FF2B5EF4-FFF2-40B4-BE49-F238E27FC236}">
                <a16:creationId xmlns:a16="http://schemas.microsoft.com/office/drawing/2014/main" id="{FEFA8799-7D48-7D43-FE1C-B7A77459BF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466" r="-2" b="39222"/>
          <a:stretch/>
        </p:blipFill>
        <p:spPr bwMode="auto">
          <a:xfrm>
            <a:off x="20" y="2279768"/>
            <a:ext cx="3484262" cy="224442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Researchers introduce new method for observing cell interactions">
            <a:extLst>
              <a:ext uri="{FF2B5EF4-FFF2-40B4-BE49-F238E27FC236}">
                <a16:creationId xmlns:a16="http://schemas.microsoft.com/office/drawing/2014/main" id="{DCA09A4D-5213-CC64-683C-9401FEA0E4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970" r="1" b="13230"/>
          <a:stretch/>
        </p:blipFill>
        <p:spPr bwMode="auto">
          <a:xfrm>
            <a:off x="7716860" y="4683320"/>
            <a:ext cx="4475140"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a:noFill/>
          <a:extLst>
            <a:ext uri="{909E8E84-426E-40DD-AFC4-6F175D3DCCD1}">
              <a14:hiddenFill xmlns:a14="http://schemas.microsoft.com/office/drawing/2010/main">
                <a:solidFill>
                  <a:srgbClr val="FFFFFF"/>
                </a:solidFill>
              </a14:hiddenFill>
            </a:ext>
          </a:extLst>
        </p:spPr>
      </p:pic>
      <p:pic>
        <p:nvPicPr>
          <p:cNvPr id="15370" name="Picture 10" descr="Pueblo, CO, USA Sunrise Sunset Times">
            <a:extLst>
              <a:ext uri="{FF2B5EF4-FFF2-40B4-BE49-F238E27FC236}">
                <a16:creationId xmlns:a16="http://schemas.microsoft.com/office/drawing/2014/main" id="{598B1F32-0F6A-882C-041A-D6AB036433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5290" r="-2" b="9552"/>
          <a:stretch/>
        </p:blipFill>
        <p:spPr bwMode="auto">
          <a:xfrm>
            <a:off x="20" y="4682839"/>
            <a:ext cx="8563356" cy="2175160"/>
          </a:xfrm>
          <a:custGeom>
            <a:avLst/>
            <a:gdLst/>
            <a:ahLst/>
            <a:cxnLst/>
            <a:rect l="l" t="t" r="r" b="b"/>
            <a:pathLst>
              <a:path w="8563376" h="2175160">
                <a:moveTo>
                  <a:pt x="0" y="0"/>
                </a:moveTo>
                <a:lnTo>
                  <a:pt x="8563376" y="0"/>
                </a:lnTo>
                <a:lnTo>
                  <a:pt x="7555992" y="2175160"/>
                </a:lnTo>
                <a:lnTo>
                  <a:pt x="0" y="2175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5210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0"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58" name="Picture 2" descr="Planning for a Great New Year? Start with Self-Reflection Before Setting  Goals by Keith Rosen">
            <a:extLst>
              <a:ext uri="{FF2B5EF4-FFF2-40B4-BE49-F238E27FC236}">
                <a16:creationId xmlns:a16="http://schemas.microsoft.com/office/drawing/2014/main" id="{DA8149ED-486C-8EF7-58A6-FEE5492EAB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909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A6A6633-4D96-36D0-9EEC-BD87343373DC}"/>
              </a:ext>
            </a:extLst>
          </p:cNvPr>
          <p:cNvSpPr txBox="1"/>
          <p:nvPr/>
        </p:nvSpPr>
        <p:spPr>
          <a:xfrm>
            <a:off x="404553" y="3091928"/>
            <a:ext cx="9078562" cy="23876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6100" b="1" dirty="0">
                <a:solidFill>
                  <a:prstClr val="white"/>
                </a:solidFill>
                <a:latin typeface="Calibri Light" panose="020F0302020204030204"/>
              </a:rPr>
              <a:t>C</a:t>
            </a:r>
            <a:r>
              <a:rPr kumimoji="0" lang="en-US" sz="6100" b="1" i="0" u="none" strike="noStrike" kern="1200" cap="none" spc="0" normalizeH="0" baseline="0" noProof="0" dirty="0">
                <a:ln>
                  <a:noFill/>
                </a:ln>
                <a:solidFill>
                  <a:prstClr val="white"/>
                </a:solidFill>
                <a:effectLst/>
                <a:uLnTx/>
                <a:uFillTx/>
                <a:latin typeface="Calibri Light" panose="020F0302020204030204"/>
                <a:ea typeface="+mn-ea"/>
                <a:cs typeface="+mn-cs"/>
              </a:rPr>
              <a:t>. Objective Morality Written on Our Hearts Requires God</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470323"/>
      </p:ext>
    </p:extLst>
  </p:cSld>
  <p:clrMapOvr>
    <a:overrideClrMapping bg1="dk1" tx1="lt1" bg2="dk2" tx2="lt2" accent1="accent1" accent2="accent2" accent3="accent3" accent4="accent4" accent5="accent5" accent6="accent6" hlink="hlink" folHlink="folHlink"/>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UN defines Holocaust denial in new resolution - BBC News">
            <a:extLst>
              <a:ext uri="{FF2B5EF4-FFF2-40B4-BE49-F238E27FC236}">
                <a16:creationId xmlns:a16="http://schemas.microsoft.com/office/drawing/2014/main" id="{B1015B9C-8163-3CD1-16F7-1235DB2392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03495DD-08C6-226C-BB48-74AD6BBE303E}"/>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Objective Morality is Easily Proven: </a:t>
            </a:r>
            <a:r>
              <a:rPr kumimoji="0" lang="en-US" sz="40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Was Hitler Wrong?</a:t>
            </a: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15816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482" name="Picture 2" descr="How to Identify When You're Experiencing Decision Fatigue">
            <a:extLst>
              <a:ext uri="{FF2B5EF4-FFF2-40B4-BE49-F238E27FC236}">
                <a16:creationId xmlns:a16="http://schemas.microsoft.com/office/drawing/2014/main" id="{7BF8CCF9-C37B-26F0-0544-A1C159D7B0FB}"/>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8646" b="4823"/>
          <a:stretch/>
        </p:blipFill>
        <p:spPr bwMode="auto">
          <a:xfrm>
            <a:off x="21" y="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E0ED02A-DB29-A962-6030-52193584D1EA}"/>
              </a:ext>
            </a:extLst>
          </p:cNvPr>
          <p:cNvSpPr txBox="1"/>
          <p:nvPr/>
        </p:nvSpPr>
        <p:spPr>
          <a:xfrm>
            <a:off x="175492" y="3502152"/>
            <a:ext cx="6844144" cy="3102032"/>
          </a:xfrm>
          <a:prstGeom prst="rect">
            <a:avLst/>
          </a:prstGeom>
        </p:spPr>
        <p:txBody>
          <a:bodyPr vert="horz" lIns="91440" tIns="45720" rIns="91440" bIns="45720" rtlCol="0">
            <a:noAutofit/>
          </a:bodyPr>
          <a:lstStyle/>
          <a:p>
            <a:pPr marL="85725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4500" b="0" i="0" u="none" strike="noStrike" kern="1200" cap="none" spc="0" normalizeH="0" baseline="0" noProof="0" dirty="0">
                <a:ln>
                  <a:noFill/>
                </a:ln>
                <a:solidFill>
                  <a:prstClr val="white"/>
                </a:solidFill>
                <a:effectLst/>
                <a:uLnTx/>
                <a:uFillTx/>
                <a:latin typeface="Calibri" panose="020F0502020204030204"/>
                <a:ea typeface="+mn-ea"/>
                <a:cs typeface="+mn-cs"/>
              </a:rPr>
              <a:t> Eternal in Nature</a:t>
            </a:r>
          </a:p>
          <a:p>
            <a:pPr marL="85725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4500" b="0" i="0" u="none" strike="noStrike" kern="1200" cap="none" spc="0" normalizeH="0" baseline="0" noProof="0" dirty="0">
                <a:ln>
                  <a:noFill/>
                </a:ln>
                <a:solidFill>
                  <a:prstClr val="white"/>
                </a:solidFill>
                <a:effectLst/>
                <a:uLnTx/>
                <a:uFillTx/>
                <a:latin typeface="Calibri" panose="020F0502020204030204"/>
                <a:ea typeface="+mn-ea"/>
                <a:cs typeface="+mn-cs"/>
              </a:rPr>
              <a:t> Objective in Nature</a:t>
            </a:r>
          </a:p>
          <a:p>
            <a:pPr marL="85725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4500" b="0" i="0" u="none" strike="noStrike" kern="1200" cap="none" spc="0" normalizeH="0" baseline="0" noProof="0" dirty="0">
                <a:ln>
                  <a:noFill/>
                </a:ln>
                <a:solidFill>
                  <a:prstClr val="white"/>
                </a:solidFill>
                <a:effectLst/>
                <a:uLnTx/>
                <a:uFillTx/>
                <a:latin typeface="Calibri" panose="020F0502020204030204"/>
                <a:ea typeface="+mn-ea"/>
                <a:cs typeface="+mn-cs"/>
              </a:rPr>
              <a:t> Personal in Nature</a:t>
            </a:r>
          </a:p>
          <a:p>
            <a:pPr marL="85725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4500" b="0" i="0" u="none" strike="noStrike" kern="1200" cap="none" spc="0" normalizeH="0" baseline="0" noProof="0" dirty="0">
                <a:ln>
                  <a:noFill/>
                </a:ln>
                <a:solidFill>
                  <a:prstClr val="white"/>
                </a:solidFill>
                <a:effectLst/>
                <a:uLnTx/>
                <a:uFillTx/>
                <a:latin typeface="Calibri" panose="020F0502020204030204"/>
                <a:ea typeface="+mn-ea"/>
                <a:cs typeface="+mn-cs"/>
              </a:rPr>
              <a:t> Moral in Nature</a:t>
            </a:r>
          </a:p>
        </p:txBody>
      </p:sp>
      <p:sp>
        <p:nvSpPr>
          <p:cNvPr id="13" name="TextBox 12">
            <a:extLst>
              <a:ext uri="{FF2B5EF4-FFF2-40B4-BE49-F238E27FC236}">
                <a16:creationId xmlns:a16="http://schemas.microsoft.com/office/drawing/2014/main" id="{6D07E6FF-5664-2CF8-A0DA-7A3368C9FF81}"/>
              </a:ext>
            </a:extLst>
          </p:cNvPr>
          <p:cNvSpPr txBox="1"/>
          <p:nvPr/>
        </p:nvSpPr>
        <p:spPr>
          <a:xfrm>
            <a:off x="739647" y="2423937"/>
            <a:ext cx="9494243" cy="784830"/>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The Source of Morality Must Be:</a:t>
            </a:r>
          </a:p>
        </p:txBody>
      </p:sp>
    </p:spTree>
    <p:extLst>
      <p:ext uri="{BB962C8B-B14F-4D97-AF65-F5344CB8AC3E}">
        <p14:creationId xmlns:p14="http://schemas.microsoft.com/office/powerpoint/2010/main" val="1491096488"/>
      </p:ext>
    </p:extLst>
  </p:cSld>
  <p:clrMapOvr>
    <a:overrideClrMapping bg1="dk1" tx1="lt1" bg2="dk2" tx2="lt2" accent1="accent1" accent2="accent2" accent3="accent3" accent4="accent4" accent5="accent5" accent6="accent6" hlink="hlink" folHlink="folHlink"/>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30" name="Picture 2" descr="17,090 Philosophy Illustrations &amp; Clip Art - iStock">
            <a:extLst>
              <a:ext uri="{FF2B5EF4-FFF2-40B4-BE49-F238E27FC236}">
                <a16:creationId xmlns:a16="http://schemas.microsoft.com/office/drawing/2014/main" id="{A1BC61DD-E9C0-EA04-C236-F4F79BE02239}"/>
              </a:ext>
            </a:extLst>
          </p:cNvPr>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9052" b="339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6" name="TextBox 5">
            <a:extLst>
              <a:ext uri="{FF2B5EF4-FFF2-40B4-BE49-F238E27FC236}">
                <a16:creationId xmlns:a16="http://schemas.microsoft.com/office/drawing/2014/main" id="{0AC16E0E-E61A-87EE-E996-C494E329553E}"/>
              </a:ext>
            </a:extLst>
          </p:cNvPr>
          <p:cNvSpPr txBox="1"/>
          <p:nvPr/>
        </p:nvSpPr>
        <p:spPr>
          <a:xfrm>
            <a:off x="1769531" y="2000404"/>
            <a:ext cx="8652938" cy="2857191"/>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7000" b="1" dirty="0">
                <a:solidFill>
                  <a:prstClr val="white"/>
                </a:solidFill>
                <a:latin typeface="Calibri Light" panose="020F0302020204030204"/>
              </a:rPr>
              <a:t>D</a:t>
            </a:r>
            <a:r>
              <a:rPr kumimoji="0" lang="en-US" sz="7000" b="1" i="0" u="none" strike="noStrike" kern="1200" cap="none" spc="0" normalizeH="0" baseline="0" noProof="0" dirty="0">
                <a:ln>
                  <a:noFill/>
                </a:ln>
                <a:solidFill>
                  <a:prstClr val="white"/>
                </a:solidFill>
                <a:effectLst/>
                <a:uLnTx/>
                <a:uFillTx/>
                <a:latin typeface="Calibri Light" panose="020F0302020204030204"/>
                <a:ea typeface="+mn-ea"/>
                <a:cs typeface="+mn-cs"/>
              </a:rPr>
              <a:t>. Logic and Right Thinking Requires an Objective Standard</a:t>
            </a:r>
          </a:p>
        </p:txBody>
      </p:sp>
      <p:sp>
        <p:nvSpPr>
          <p:cNvPr id="194" name="Rectangle 193">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74196979"/>
      </p:ext>
    </p:extLst>
  </p:cSld>
  <p:clrMapOvr>
    <a:overrideClrMapping bg1="dk1" tx1="lt1" bg2="dk2" tx2="lt2" accent1="accent1" accent2="accent2" accent3="accent3" accent4="accent4" accent5="accent5" accent6="accent6" hlink="hlink" folHlink="folHlink"/>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4"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602" name="Picture 2" descr="Bible Lesson on Creation for Youth: Explore Genesis With Your Kids">
            <a:extLst>
              <a:ext uri="{FF2B5EF4-FFF2-40B4-BE49-F238E27FC236}">
                <a16:creationId xmlns:a16="http://schemas.microsoft.com/office/drawing/2014/main" id="{C387B1F6-6AE8-A820-63E7-21C6142D746A}"/>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8980" b="6750"/>
          <a:stretch/>
        </p:blipFill>
        <p:spPr bwMode="auto">
          <a:xfrm>
            <a:off x="21" y="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5605"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06"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D46DF21-1099-D23D-62C9-F8DCAEF52658}"/>
              </a:ext>
            </a:extLst>
          </p:cNvPr>
          <p:cNvSpPr txBox="1"/>
          <p:nvPr/>
        </p:nvSpPr>
        <p:spPr>
          <a:xfrm>
            <a:off x="841248" y="3502152"/>
            <a:ext cx="10506456" cy="299854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prstClr val="white"/>
                </a:solidFill>
                <a:effectLst/>
                <a:uLnTx/>
                <a:uFillTx/>
                <a:latin typeface="Calibri" panose="020F0502020204030204"/>
                <a:ea typeface="+mn-ea"/>
                <a:cs typeface="+mn-cs"/>
              </a:rPr>
              <a:t>God is All Powerful &amp; All Knowing. </a:t>
            </a:r>
          </a:p>
          <a:p>
            <a:pPr marL="342900" marR="0" lvl="0" indent="-3429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prstClr val="white"/>
                </a:solidFill>
                <a:effectLst/>
                <a:uLnTx/>
                <a:uFillTx/>
                <a:latin typeface="Calibri" panose="020F0502020204030204"/>
                <a:ea typeface="+mn-ea"/>
                <a:cs typeface="+mn-cs"/>
              </a:rPr>
              <a:t>God is Transcendent to His Creation. </a:t>
            </a:r>
          </a:p>
          <a:p>
            <a:pPr marL="342900" marR="0" lvl="0" indent="-3429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prstClr val="white"/>
                </a:solidFill>
                <a:effectLst/>
                <a:uLnTx/>
                <a:uFillTx/>
                <a:latin typeface="Calibri" panose="020F0502020204030204"/>
                <a:ea typeface="+mn-ea"/>
                <a:cs typeface="+mn-cs"/>
              </a:rPr>
              <a:t>God is Personal with a Mind and Will. </a:t>
            </a:r>
          </a:p>
          <a:p>
            <a:pPr marL="342900" marR="0" lvl="0" indent="-3429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prstClr val="white"/>
                </a:solidFill>
                <a:effectLst/>
                <a:uLnTx/>
                <a:uFillTx/>
                <a:latin typeface="Calibri" panose="020F0502020204030204"/>
                <a:ea typeface="+mn-ea"/>
                <a:cs typeface="+mn-cs"/>
              </a:rPr>
              <a:t>God is Concerned Chiefly with Human’s in Creation.</a:t>
            </a:r>
          </a:p>
          <a:p>
            <a:pPr marL="342900" marR="0" lvl="0" indent="-3429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prstClr val="white"/>
                </a:solidFill>
                <a:effectLst/>
                <a:uLnTx/>
                <a:uFillTx/>
                <a:latin typeface="Calibri" panose="020F0502020204030204"/>
                <a:ea typeface="+mn-ea"/>
                <a:cs typeface="+mn-cs"/>
              </a:rPr>
              <a:t>God is the Source of Moral Truth and Logical Thinking.</a:t>
            </a:r>
          </a:p>
        </p:txBody>
      </p:sp>
      <p:sp>
        <p:nvSpPr>
          <p:cNvPr id="13" name="TextBox 12">
            <a:extLst>
              <a:ext uri="{FF2B5EF4-FFF2-40B4-BE49-F238E27FC236}">
                <a16:creationId xmlns:a16="http://schemas.microsoft.com/office/drawing/2014/main" id="{BFE0DAA2-729A-C907-831D-F7318E3C9FEC}"/>
              </a:ext>
            </a:extLst>
          </p:cNvPr>
          <p:cNvSpPr txBox="1"/>
          <p:nvPr/>
        </p:nvSpPr>
        <p:spPr>
          <a:xfrm>
            <a:off x="774573" y="2535310"/>
            <a:ext cx="10506456" cy="677071"/>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General Revelation Confirms the Truth Claims:</a:t>
            </a:r>
          </a:p>
        </p:txBody>
      </p:sp>
    </p:spTree>
    <p:extLst>
      <p:ext uri="{BB962C8B-B14F-4D97-AF65-F5344CB8AC3E}">
        <p14:creationId xmlns:p14="http://schemas.microsoft.com/office/powerpoint/2010/main" val="3498779545"/>
      </p:ext>
    </p:extLst>
  </p:cSld>
  <p:clrMapOvr>
    <a:overrideClrMapping bg1="dk1" tx1="lt1" bg2="dk2" tx2="lt2" accent1="accent1" accent2="accent2" accent3="accent3" accent4="accent4" accent5="accent5" accent6="accent6" hlink="hlink" folHlink="folHlink"/>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F10D454-EC40-8C88-2EBF-DD8C0502BB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5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45BA503-C84D-8C75-911C-2F42734F919D}"/>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2. The Truth of the Bible Proves Christianity</a:t>
            </a:r>
          </a:p>
        </p:txBody>
      </p:sp>
      <p:cxnSp>
        <p:nvCxnSpPr>
          <p:cNvPr id="75" name="Straight Connector 7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35473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What Does it Mean That the Bible Is Divinely Inspired?">
            <a:extLst>
              <a:ext uri="{FF2B5EF4-FFF2-40B4-BE49-F238E27FC236}">
                <a16:creationId xmlns:a16="http://schemas.microsoft.com/office/drawing/2014/main" id="{7C970E3E-CE2D-466D-B007-CC5EF9DA7E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11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B845B72-004F-4B88-B7EA-F97C030AFB54}"/>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There is something different about this book</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69457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Ancient Manuscripts—Evidence for the Bible - DontBeLeftBehind.org">
            <a:extLst>
              <a:ext uri="{FF2B5EF4-FFF2-40B4-BE49-F238E27FC236}">
                <a16:creationId xmlns:a16="http://schemas.microsoft.com/office/drawing/2014/main" id="{A1EC4726-9A02-412C-82FC-683798D177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6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A9AD67F-00B6-4BB1-B667-B81C40CAF6CF}"/>
              </a:ext>
            </a:extLst>
          </p:cNvPr>
          <p:cNvSpPr/>
          <p:nvPr/>
        </p:nvSpPr>
        <p:spPr>
          <a:xfrm>
            <a:off x="262647" y="5315999"/>
            <a:ext cx="11666706"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 Most Reliable Historical Document in Ancient History</a:t>
            </a:r>
            <a:endParaRPr kumimoji="0" lang="en-US" sz="40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16332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922F00E-A094-4EED-B939-DB12070FB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The Historical Reliability of the Bible – Like Trees Planted">
            <a:extLst>
              <a:ext uri="{FF2B5EF4-FFF2-40B4-BE49-F238E27FC236}">
                <a16:creationId xmlns:a16="http://schemas.microsoft.com/office/drawing/2014/main" id="{69F547D3-D9C1-49D7-A1BD-143BAA785E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20"/>
          <a:stretch/>
        </p:blipFill>
        <p:spPr bwMode="auto">
          <a:xfrm>
            <a:off x="-1" y="-1"/>
            <a:ext cx="12188953" cy="6696076"/>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F65470E-3A7D-4B05-B62E-78F9F5488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19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ost Detailed Map of the Universe Ever Shows Millions of Galaxies: &quot;A Lot  of Beauty to It&quot;">
            <a:extLst>
              <a:ext uri="{FF2B5EF4-FFF2-40B4-BE49-F238E27FC236}">
                <a16:creationId xmlns:a16="http://schemas.microsoft.com/office/drawing/2014/main" id="{86415E3F-6680-462A-A0E1-190D0B6F57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33" r="24659" b="909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C067083-5592-41ED-A079-684DDF0467B9}"/>
              </a:ext>
            </a:extLst>
          </p:cNvPr>
          <p:cNvSpPr txBox="1"/>
          <p:nvPr/>
        </p:nvSpPr>
        <p:spPr>
          <a:xfrm>
            <a:off x="477980" y="1122363"/>
            <a:ext cx="5261339"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b="1" dirty="0">
                <a:latin typeface="+mj-lt"/>
                <a:ea typeface="+mj-ea"/>
                <a:cs typeface="+mj-cs"/>
              </a:rPr>
              <a:t>Pantheism Doesn’t Make Much Sense with Logic and Science</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822175-EDE1-462D-BE75-61AC7B979DFC}"/>
              </a:ext>
            </a:extLst>
          </p:cNvPr>
          <p:cNvSpPr txBox="1"/>
          <p:nvPr/>
        </p:nvSpPr>
        <p:spPr>
          <a:xfrm>
            <a:off x="477980" y="4800262"/>
            <a:ext cx="7479246" cy="177291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b="1" dirty="0">
                <a:latin typeface="+mj-lt"/>
                <a:ea typeface="+mj-ea"/>
                <a:cs typeface="+mj-cs"/>
              </a:rPr>
              <a:t>Cosmological Argument Contradicts Pantheism</a:t>
            </a:r>
          </a:p>
        </p:txBody>
      </p:sp>
    </p:spTree>
    <p:extLst>
      <p:ext uri="{BB962C8B-B14F-4D97-AF65-F5344CB8AC3E}">
        <p14:creationId xmlns:p14="http://schemas.microsoft.com/office/powerpoint/2010/main" val="3788751258"/>
      </p:ext>
    </p:extLst>
  </p:cSld>
  <p:clrMapOvr>
    <a:overrideClrMapping bg1="dk1" tx1="lt1" bg2="dk2" tx2="lt2" accent1="accent1" accent2="accent2" accent3="accent3" accent4="accent4" accent5="accent5" accent6="accent6" hlink="hlink" folHlink="folHlink"/>
  </p:clrMapOvr>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When were the apostles born?| National Catholic Register">
            <a:extLst>
              <a:ext uri="{FF2B5EF4-FFF2-40B4-BE49-F238E27FC236}">
                <a16:creationId xmlns:a16="http://schemas.microsoft.com/office/drawing/2014/main" id="{C22A5202-69CD-4C4E-826E-7A8AFAA9D4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7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2C49F13-5FA7-4E78-AA65-41BDCF75D474}"/>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Did The Apostles/Prophets Make Up The Stories?</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58457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2"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650" name="Picture 2" descr="Martyrdom, John F. Kennedy and Catholic Social Teaching – IGNITUM TODAY">
            <a:extLst>
              <a:ext uri="{FF2B5EF4-FFF2-40B4-BE49-F238E27FC236}">
                <a16:creationId xmlns:a16="http://schemas.microsoft.com/office/drawing/2014/main" id="{079B5B6F-953D-4EC5-B1B8-2F17FC1DFD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8" r="22553"/>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765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654"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655"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88F4E59-15D8-4414-9A89-E219713DFAD8}"/>
              </a:ext>
            </a:extLst>
          </p:cNvPr>
          <p:cNvSpPr txBox="1"/>
          <p:nvPr/>
        </p:nvSpPr>
        <p:spPr>
          <a:xfrm>
            <a:off x="397171" y="1014726"/>
            <a:ext cx="4481131" cy="1428749"/>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1" i="0" u="none" strike="noStrike" kern="1200" cap="none" spc="0" normalizeH="0" baseline="0" noProof="0" dirty="0">
                <a:ln>
                  <a:noFill/>
                </a:ln>
                <a:solidFill>
                  <a:prstClr val="black"/>
                </a:solidFill>
                <a:effectLst/>
                <a:uLnTx/>
                <a:uFillTx/>
                <a:latin typeface="Calibri" panose="020F0502020204030204"/>
                <a:ea typeface="+mn-ea"/>
                <a:cs typeface="+mn-cs"/>
              </a:rPr>
              <a:t>They all died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1" i="0" u="none" strike="noStrike" kern="1200" cap="none" spc="0" normalizeH="0" baseline="0" noProof="0" dirty="0">
                <a:ln>
                  <a:noFill/>
                </a:ln>
                <a:solidFill>
                  <a:prstClr val="black"/>
                </a:solidFill>
                <a:effectLst/>
                <a:uLnTx/>
                <a:uFillTx/>
                <a:latin typeface="Calibri" panose="020F0502020204030204"/>
                <a:ea typeface="+mn-ea"/>
                <a:cs typeface="+mn-cs"/>
              </a:rPr>
              <a:t>for their faith.</a:t>
            </a:r>
          </a:p>
        </p:txBody>
      </p:sp>
      <p:sp>
        <p:nvSpPr>
          <p:cNvPr id="14" name="TextBox 13">
            <a:extLst>
              <a:ext uri="{FF2B5EF4-FFF2-40B4-BE49-F238E27FC236}">
                <a16:creationId xmlns:a16="http://schemas.microsoft.com/office/drawing/2014/main" id="{0AEA0D99-A536-43C9-A9AF-0B5E1615601D}"/>
              </a:ext>
            </a:extLst>
          </p:cNvPr>
          <p:cNvSpPr txBox="1"/>
          <p:nvPr/>
        </p:nvSpPr>
        <p:spPr>
          <a:xfrm>
            <a:off x="397171" y="2639041"/>
            <a:ext cx="4841579" cy="1428749"/>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0" i="0" u="none" strike="noStrike" kern="1200" cap="none" spc="0" normalizeH="0" baseline="0" noProof="0" dirty="0">
                <a:ln>
                  <a:noFill/>
                </a:ln>
                <a:solidFill>
                  <a:prstClr val="black"/>
                </a:solidFill>
                <a:effectLst/>
                <a:uLnTx/>
                <a:uFillTx/>
                <a:latin typeface="Calibri" panose="020F0502020204030204"/>
                <a:ea typeface="+mn-ea"/>
                <a:cs typeface="+mn-cs"/>
              </a:rPr>
              <a:t>The apostles, Paul, James, etc. all died painful, horrible deaths because they would not recant their faith.</a:t>
            </a:r>
          </a:p>
        </p:txBody>
      </p:sp>
    </p:spTree>
    <p:extLst>
      <p:ext uri="{BB962C8B-B14F-4D97-AF65-F5344CB8AC3E}">
        <p14:creationId xmlns:p14="http://schemas.microsoft.com/office/powerpoint/2010/main" val="350067632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What Does it Mean That the Bible Is Divinely Inspired?">
            <a:extLst>
              <a:ext uri="{FF2B5EF4-FFF2-40B4-BE49-F238E27FC236}">
                <a16:creationId xmlns:a16="http://schemas.microsoft.com/office/drawing/2014/main" id="{7C970E3E-CE2D-466D-B007-CC5EF9DA7E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11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B845B72-004F-4B88-B7EA-F97C030AFB54}"/>
              </a:ext>
            </a:extLst>
          </p:cNvPr>
          <p:cNvSpPr txBox="1"/>
          <p:nvPr/>
        </p:nvSpPr>
        <p:spPr>
          <a:xfrm>
            <a:off x="523875" y="42595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6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B. The Bible Accurately Predicts the Future</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79972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7,364 Bethlehem Vector Images, Bethlehem Illustrations | Depositphotos">
            <a:extLst>
              <a:ext uri="{FF2B5EF4-FFF2-40B4-BE49-F238E27FC236}">
                <a16:creationId xmlns:a16="http://schemas.microsoft.com/office/drawing/2014/main" id="{AEF76B3C-A358-4C08-B5A4-562BB6F457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696DF3-6911-443B-82BC-FBE4FB99C8CA}"/>
              </a:ext>
            </a:extLst>
          </p:cNvPr>
          <p:cNvSpPr txBox="1"/>
          <p:nvPr/>
        </p:nvSpPr>
        <p:spPr>
          <a:xfrm>
            <a:off x="620624" y="521563"/>
            <a:ext cx="3764826" cy="268327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600" b="1" i="0" u="none" strike="noStrike" kern="1200" cap="none" spc="0" normalizeH="0" baseline="0" noProof="0" dirty="0">
                <a:ln>
                  <a:noFill/>
                </a:ln>
                <a:solidFill>
                  <a:prstClr val="black"/>
                </a:solidFill>
                <a:effectLst/>
                <a:uLnTx/>
                <a:uFillTx/>
                <a:latin typeface="Calibri" panose="020F0502020204030204"/>
                <a:ea typeface="+mn-ea"/>
                <a:cs typeface="+mn-cs"/>
              </a:rPr>
              <a:t>1. Jesus Would Be Born in the City of David (Bethlehem)</a:t>
            </a:r>
          </a:p>
        </p:txBody>
      </p:sp>
      <p:sp>
        <p:nvSpPr>
          <p:cNvPr id="6" name="TextBox 5">
            <a:extLst>
              <a:ext uri="{FF2B5EF4-FFF2-40B4-BE49-F238E27FC236}">
                <a16:creationId xmlns:a16="http://schemas.microsoft.com/office/drawing/2014/main" id="{79A4377F-DCCE-43EF-83E5-45118E24C4D2}"/>
              </a:ext>
            </a:extLst>
          </p:cNvPr>
          <p:cNvSpPr txBox="1"/>
          <p:nvPr/>
        </p:nvSpPr>
        <p:spPr>
          <a:xfrm>
            <a:off x="620624" y="3369741"/>
            <a:ext cx="3764826" cy="2683276"/>
          </a:xfrm>
          <a:prstGeom prst="rect">
            <a:avLst/>
          </a:prstGeom>
        </p:spPr>
        <p:txBody>
          <a:bodyPr vert="horz" lIns="91440" tIns="45720" rIns="91440" bIns="45720" rtlCol="0">
            <a:normAutofit fontScale="925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600" b="0" i="0" u="none" strike="noStrike" kern="1200" cap="none" spc="0" normalizeH="0" baseline="0" noProof="0" dirty="0">
                <a:ln>
                  <a:noFill/>
                </a:ln>
                <a:solidFill>
                  <a:prstClr val="black"/>
                </a:solidFill>
                <a:effectLst/>
                <a:uLnTx/>
                <a:uFillTx/>
                <a:latin typeface="Calibri" panose="020F0502020204030204"/>
                <a:ea typeface="+mn-ea"/>
                <a:cs typeface="+mn-cs"/>
              </a:rPr>
              <a:t>The Christmas story is familiar to everyone in America Today</a:t>
            </a:r>
          </a:p>
        </p:txBody>
      </p:sp>
    </p:spTree>
    <p:extLst>
      <p:ext uri="{BB962C8B-B14F-4D97-AF65-F5344CB8AC3E}">
        <p14:creationId xmlns:p14="http://schemas.microsoft.com/office/powerpoint/2010/main" val="420650258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lendar red icon isolated on blue background Vector Image">
            <a:extLst>
              <a:ext uri="{FF2B5EF4-FFF2-40B4-BE49-F238E27FC236}">
                <a16:creationId xmlns:a16="http://schemas.microsoft.com/office/drawing/2014/main" id="{B8214D08-8EAA-4F6B-A888-EDB00F76DE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35" b="16812"/>
          <a:stretch/>
        </p:blipFill>
        <p:spPr bwMode="auto">
          <a:xfrm>
            <a:off x="337930" y="238359"/>
            <a:ext cx="11459817" cy="6381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337161-9E72-470B-8144-FC5E9DA779C7}"/>
              </a:ext>
            </a:extLst>
          </p:cNvPr>
          <p:cNvSpPr txBox="1"/>
          <p:nvPr/>
        </p:nvSpPr>
        <p:spPr>
          <a:xfrm>
            <a:off x="2512523" y="2809227"/>
            <a:ext cx="716695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Micah</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Written 720 B.C.</a:t>
            </a:r>
            <a:b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Jesus Born Around 2 B.C. </a:t>
            </a:r>
          </a:p>
        </p:txBody>
      </p:sp>
      <p:sp>
        <p:nvSpPr>
          <p:cNvPr id="4" name="TextBox 3">
            <a:extLst>
              <a:ext uri="{FF2B5EF4-FFF2-40B4-BE49-F238E27FC236}">
                <a16:creationId xmlns:a16="http://schemas.microsoft.com/office/drawing/2014/main" id="{1B4B005C-A1C0-49DD-8825-0AD3BDB52E26}"/>
              </a:ext>
            </a:extLst>
          </p:cNvPr>
          <p:cNvSpPr txBox="1"/>
          <p:nvPr/>
        </p:nvSpPr>
        <p:spPr>
          <a:xfrm>
            <a:off x="2484361" y="4732228"/>
            <a:ext cx="716695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Timeline: 720 Years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14236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A Donkey, Not A War Horse: Girardian Virtual Bible Study Preview | Lindsey  Paris-Lopez">
            <a:extLst>
              <a:ext uri="{FF2B5EF4-FFF2-40B4-BE49-F238E27FC236}">
                <a16:creationId xmlns:a16="http://schemas.microsoft.com/office/drawing/2014/main" id="{08CA181A-B254-4291-9122-DD0ED7BAD1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22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3870E55-B078-4E80-9F3C-73EEA90B9A70}"/>
              </a:ext>
            </a:extLst>
          </p:cNvPr>
          <p:cNvSpPr txBox="1"/>
          <p:nvPr/>
        </p:nvSpPr>
        <p:spPr>
          <a:xfrm>
            <a:off x="620624" y="498038"/>
            <a:ext cx="3844844" cy="3301605"/>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600" b="1" i="1" u="none" strike="noStrike" kern="1200" cap="none" spc="0" normalizeH="0" baseline="0" noProof="0" dirty="0">
                <a:ln>
                  <a:noFill/>
                </a:ln>
                <a:solidFill>
                  <a:prstClr val="black"/>
                </a:solidFill>
                <a:effectLst/>
                <a:uLnTx/>
                <a:uFillTx/>
                <a:latin typeface="Calibri" panose="020F0502020204030204"/>
                <a:ea typeface="+mn-ea"/>
                <a:cs typeface="+mn-cs"/>
              </a:rPr>
              <a:t>2. The Messiah Will Present Himself as King Riding a Donkey</a:t>
            </a:r>
          </a:p>
        </p:txBody>
      </p:sp>
      <p:sp>
        <p:nvSpPr>
          <p:cNvPr id="6" name="TextBox 5">
            <a:extLst>
              <a:ext uri="{FF2B5EF4-FFF2-40B4-BE49-F238E27FC236}">
                <a16:creationId xmlns:a16="http://schemas.microsoft.com/office/drawing/2014/main" id="{96211AB8-F6D9-4E7B-905D-74E8ED452B3E}"/>
              </a:ext>
            </a:extLst>
          </p:cNvPr>
          <p:cNvSpPr txBox="1"/>
          <p:nvPr/>
        </p:nvSpPr>
        <p:spPr>
          <a:xfrm>
            <a:off x="620624" y="3976505"/>
            <a:ext cx="3764826" cy="268327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600" b="0" i="0" u="none" strike="noStrike" kern="1200" cap="none" spc="0" normalizeH="0" baseline="0" noProof="0" dirty="0">
                <a:ln>
                  <a:noFill/>
                </a:ln>
                <a:solidFill>
                  <a:prstClr val="black"/>
                </a:solidFill>
                <a:effectLst/>
                <a:uLnTx/>
                <a:uFillTx/>
                <a:latin typeface="Calibri" panose="020F0502020204030204"/>
                <a:ea typeface="+mn-ea"/>
                <a:cs typeface="+mn-cs"/>
              </a:rPr>
              <a:t>Palm Sunday is the Holiday Celebrating it</a:t>
            </a:r>
          </a:p>
        </p:txBody>
      </p:sp>
    </p:spTree>
    <p:extLst>
      <p:ext uri="{BB962C8B-B14F-4D97-AF65-F5344CB8AC3E}">
        <p14:creationId xmlns:p14="http://schemas.microsoft.com/office/powerpoint/2010/main" val="143296416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lendar red icon isolated on blue background Vector Image">
            <a:extLst>
              <a:ext uri="{FF2B5EF4-FFF2-40B4-BE49-F238E27FC236}">
                <a16:creationId xmlns:a16="http://schemas.microsoft.com/office/drawing/2014/main" id="{B8214D08-8EAA-4F6B-A888-EDB00F76DE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35" b="16812"/>
          <a:stretch/>
        </p:blipFill>
        <p:spPr bwMode="auto">
          <a:xfrm>
            <a:off x="337930" y="238359"/>
            <a:ext cx="11459817" cy="6381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337161-9E72-470B-8144-FC5E9DA779C7}"/>
              </a:ext>
            </a:extLst>
          </p:cNvPr>
          <p:cNvSpPr txBox="1"/>
          <p:nvPr/>
        </p:nvSpPr>
        <p:spPr>
          <a:xfrm>
            <a:off x="2512523" y="2809227"/>
            <a:ext cx="7166954"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Zechariah</a:t>
            </a: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 Written 480 B.C.</a:t>
            </a:r>
            <a:b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Palm Sunday </a:t>
            </a: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32 B.C. </a:t>
            </a:r>
          </a:p>
        </p:txBody>
      </p:sp>
      <p:sp>
        <p:nvSpPr>
          <p:cNvPr id="4" name="TextBox 3">
            <a:extLst>
              <a:ext uri="{FF2B5EF4-FFF2-40B4-BE49-F238E27FC236}">
                <a16:creationId xmlns:a16="http://schemas.microsoft.com/office/drawing/2014/main" id="{1B4B005C-A1C0-49DD-8825-0AD3BDB52E26}"/>
              </a:ext>
            </a:extLst>
          </p:cNvPr>
          <p:cNvSpPr txBox="1"/>
          <p:nvPr/>
        </p:nvSpPr>
        <p:spPr>
          <a:xfrm>
            <a:off x="2484361" y="4732228"/>
            <a:ext cx="716695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Timeline: 500 Years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20097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8" name="Picture 4" descr="FreeBibleimages :: Judas agrees to betray Jesus :: Judas agrees to betray  Jesus for a payment of thirty pieces of silver (Matthew 26:14-16)">
            <a:extLst>
              <a:ext uri="{FF2B5EF4-FFF2-40B4-BE49-F238E27FC236}">
                <a16:creationId xmlns:a16="http://schemas.microsoft.com/office/drawing/2014/main" id="{2F71A025-EAAE-4904-AF72-904EBCB9B2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10517" b="2130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3870E55-B078-4E80-9F3C-73EEA90B9A70}"/>
              </a:ext>
            </a:extLst>
          </p:cNvPr>
          <p:cNvSpPr txBox="1"/>
          <p:nvPr/>
        </p:nvSpPr>
        <p:spPr>
          <a:xfrm>
            <a:off x="7674987" y="1139712"/>
            <a:ext cx="3966460" cy="134497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600" b="1" i="1" u="none" strike="noStrike" kern="1200" cap="none" spc="0" normalizeH="0" baseline="0" noProof="0" dirty="0">
                <a:ln>
                  <a:noFill/>
                </a:ln>
                <a:solidFill>
                  <a:prstClr val="black"/>
                </a:solidFill>
                <a:effectLst/>
                <a:uLnTx/>
                <a:uFillTx/>
                <a:latin typeface="Calibri Light" panose="020F0302020204030204"/>
                <a:ea typeface="+mn-ea"/>
                <a:cs typeface="+mn-cs"/>
              </a:rPr>
              <a:t>3. The Messiah Will be Betrayed for Thirty Pieces of Silver</a:t>
            </a:r>
          </a:p>
        </p:txBody>
      </p:sp>
      <p:sp>
        <p:nvSpPr>
          <p:cNvPr id="6" name="TextBox 5">
            <a:extLst>
              <a:ext uri="{FF2B5EF4-FFF2-40B4-BE49-F238E27FC236}">
                <a16:creationId xmlns:a16="http://schemas.microsoft.com/office/drawing/2014/main" id="{96211AB8-F6D9-4E7B-905D-74E8ED452B3E}"/>
              </a:ext>
            </a:extLst>
          </p:cNvPr>
          <p:cNvSpPr txBox="1"/>
          <p:nvPr/>
        </p:nvSpPr>
        <p:spPr>
          <a:xfrm>
            <a:off x="7775804" y="3679191"/>
            <a:ext cx="3764826" cy="694123"/>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Judas Betrayed Jesus to the Pharisees</a:t>
            </a:r>
          </a:p>
        </p:txBody>
      </p:sp>
    </p:spTree>
    <p:extLst>
      <p:ext uri="{BB962C8B-B14F-4D97-AF65-F5344CB8AC3E}">
        <p14:creationId xmlns:p14="http://schemas.microsoft.com/office/powerpoint/2010/main" val="409077456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lendar red icon isolated on blue background Vector Image">
            <a:extLst>
              <a:ext uri="{FF2B5EF4-FFF2-40B4-BE49-F238E27FC236}">
                <a16:creationId xmlns:a16="http://schemas.microsoft.com/office/drawing/2014/main" id="{B8214D08-8EAA-4F6B-A888-EDB00F76DE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35" b="16812"/>
          <a:stretch/>
        </p:blipFill>
        <p:spPr bwMode="auto">
          <a:xfrm>
            <a:off x="337930" y="238359"/>
            <a:ext cx="11459817" cy="6381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337161-9E72-470B-8144-FC5E9DA779C7}"/>
              </a:ext>
            </a:extLst>
          </p:cNvPr>
          <p:cNvSpPr txBox="1"/>
          <p:nvPr/>
        </p:nvSpPr>
        <p:spPr>
          <a:xfrm>
            <a:off x="2512523" y="2809227"/>
            <a:ext cx="7166954"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Zechariah</a:t>
            </a: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 Written 480 B.C.</a:t>
            </a:r>
            <a:b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Betrayal Sunday </a:t>
            </a: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32 B.C. </a:t>
            </a:r>
          </a:p>
        </p:txBody>
      </p:sp>
      <p:sp>
        <p:nvSpPr>
          <p:cNvPr id="4" name="TextBox 3">
            <a:extLst>
              <a:ext uri="{FF2B5EF4-FFF2-40B4-BE49-F238E27FC236}">
                <a16:creationId xmlns:a16="http://schemas.microsoft.com/office/drawing/2014/main" id="{1B4B005C-A1C0-49DD-8825-0AD3BDB52E26}"/>
              </a:ext>
            </a:extLst>
          </p:cNvPr>
          <p:cNvSpPr txBox="1"/>
          <p:nvPr/>
        </p:nvSpPr>
        <p:spPr>
          <a:xfrm>
            <a:off x="2484361" y="4732228"/>
            <a:ext cx="716695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Timeline: 500 Years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78218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Digging Deeper: Who ARE these guys?">
            <a:extLst>
              <a:ext uri="{FF2B5EF4-FFF2-40B4-BE49-F238E27FC236}">
                <a16:creationId xmlns:a16="http://schemas.microsoft.com/office/drawing/2014/main" id="{5E2B8E4A-D431-4B89-B4FB-DC2FC451C4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66" b="1857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AE18C08-89A7-43E1-A55B-5A50EAE4A60B}"/>
              </a:ext>
            </a:extLst>
          </p:cNvPr>
          <p:cNvSpPr txBox="1"/>
          <p:nvPr/>
        </p:nvSpPr>
        <p:spPr>
          <a:xfrm>
            <a:off x="7674986" y="1243359"/>
            <a:ext cx="3966460" cy="134497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600" b="1" i="1" u="none" strike="noStrike" kern="1200" cap="none" spc="0" normalizeH="0" baseline="0" noProof="0" dirty="0">
                <a:ln>
                  <a:noFill/>
                </a:ln>
                <a:solidFill>
                  <a:prstClr val="black"/>
                </a:solidFill>
                <a:effectLst/>
                <a:uLnTx/>
                <a:uFillTx/>
                <a:latin typeface="Calibri Light" panose="020F0302020204030204"/>
                <a:ea typeface="+mn-ea"/>
                <a:cs typeface="+mn-cs"/>
              </a:rPr>
              <a:t>4. The Potter Will End Up with the Money in the Betrayal</a:t>
            </a:r>
          </a:p>
        </p:txBody>
      </p:sp>
      <p:sp>
        <p:nvSpPr>
          <p:cNvPr id="7" name="TextBox 6">
            <a:extLst>
              <a:ext uri="{FF2B5EF4-FFF2-40B4-BE49-F238E27FC236}">
                <a16:creationId xmlns:a16="http://schemas.microsoft.com/office/drawing/2014/main" id="{380EA52B-4FE6-422A-A871-2CBD97FE15DE}"/>
              </a:ext>
            </a:extLst>
          </p:cNvPr>
          <p:cNvSpPr txBox="1"/>
          <p:nvPr/>
        </p:nvSpPr>
        <p:spPr>
          <a:xfrm>
            <a:off x="7725395" y="3510516"/>
            <a:ext cx="3865643" cy="694123"/>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Judas takes the money back due to guilt, but they can’t keep it</a:t>
            </a:r>
          </a:p>
        </p:txBody>
      </p:sp>
    </p:spTree>
    <p:extLst>
      <p:ext uri="{BB962C8B-B14F-4D97-AF65-F5344CB8AC3E}">
        <p14:creationId xmlns:p14="http://schemas.microsoft.com/office/powerpoint/2010/main" val="4140735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A century of astronomy revealed Earth's place in the universe | Science News">
            <a:extLst>
              <a:ext uri="{FF2B5EF4-FFF2-40B4-BE49-F238E27FC236}">
                <a16:creationId xmlns:a16="http://schemas.microsoft.com/office/drawing/2014/main" id="{21DF24AC-3261-4345-A826-9EF379C426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78"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0C6FA5-01E5-4E57-B3A8-9518F7C3049A}"/>
              </a:ext>
            </a:extLst>
          </p:cNvPr>
          <p:cNvSpPr txBox="1"/>
          <p:nvPr/>
        </p:nvSpPr>
        <p:spPr>
          <a:xfrm>
            <a:off x="523875" y="5317240"/>
            <a:ext cx="11210925" cy="744836"/>
          </a:xfrm>
          <a:prstGeom prst="rect">
            <a:avLst/>
          </a:prstGeom>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3600" b="1" dirty="0">
                <a:solidFill>
                  <a:schemeClr val="tx1">
                    <a:lumMod val="85000"/>
                    <a:lumOff val="15000"/>
                  </a:schemeClr>
                </a:solidFill>
                <a:latin typeface="+mj-lt"/>
                <a:ea typeface="+mj-ea"/>
                <a:cs typeface="+mj-cs"/>
              </a:rPr>
              <a:t>If the universe once didn’t exist and requires a cause, it can’t be divine</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71445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lendar red icon isolated on blue background Vector Image">
            <a:extLst>
              <a:ext uri="{FF2B5EF4-FFF2-40B4-BE49-F238E27FC236}">
                <a16:creationId xmlns:a16="http://schemas.microsoft.com/office/drawing/2014/main" id="{B8214D08-8EAA-4F6B-A888-EDB00F76DE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35" b="16812"/>
          <a:stretch/>
        </p:blipFill>
        <p:spPr bwMode="auto">
          <a:xfrm>
            <a:off x="337930" y="238359"/>
            <a:ext cx="11459817" cy="6381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337161-9E72-470B-8144-FC5E9DA779C7}"/>
              </a:ext>
            </a:extLst>
          </p:cNvPr>
          <p:cNvSpPr txBox="1"/>
          <p:nvPr/>
        </p:nvSpPr>
        <p:spPr>
          <a:xfrm>
            <a:off x="2512523" y="2809227"/>
            <a:ext cx="7166954"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Zechariah</a:t>
            </a: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 Written 480 B.C.</a:t>
            </a:r>
            <a:b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Betrayal Sunday </a:t>
            </a: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32 B.C. </a:t>
            </a:r>
          </a:p>
        </p:txBody>
      </p:sp>
      <p:sp>
        <p:nvSpPr>
          <p:cNvPr id="4" name="TextBox 3">
            <a:extLst>
              <a:ext uri="{FF2B5EF4-FFF2-40B4-BE49-F238E27FC236}">
                <a16:creationId xmlns:a16="http://schemas.microsoft.com/office/drawing/2014/main" id="{1B4B005C-A1C0-49DD-8825-0AD3BDB52E26}"/>
              </a:ext>
            </a:extLst>
          </p:cNvPr>
          <p:cNvSpPr txBox="1"/>
          <p:nvPr/>
        </p:nvSpPr>
        <p:spPr>
          <a:xfrm>
            <a:off x="2484361" y="4732228"/>
            <a:ext cx="716695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Timeline: 500 Years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0057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AE18C08-89A7-43E1-A55B-5A50EAE4A60B}"/>
              </a:ext>
            </a:extLst>
          </p:cNvPr>
          <p:cNvSpPr txBox="1"/>
          <p:nvPr/>
        </p:nvSpPr>
        <p:spPr>
          <a:xfrm>
            <a:off x="8410575" y="721147"/>
            <a:ext cx="3629025" cy="1655483"/>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000" b="1" i="1" u="none" strike="noStrike" kern="1200" cap="none" spc="0" normalizeH="0" baseline="0" noProof="0" dirty="0">
                <a:ln>
                  <a:noFill/>
                </a:ln>
                <a:solidFill>
                  <a:prstClr val="black"/>
                </a:solidFill>
                <a:effectLst/>
                <a:uLnTx/>
                <a:uFillTx/>
                <a:latin typeface="Calibri Light" panose="020F0302020204030204"/>
                <a:ea typeface="+mn-ea"/>
                <a:cs typeface="+mn-cs"/>
              </a:rPr>
              <a:t>5. Announced by an Elijah-Like Herold</a:t>
            </a:r>
          </a:p>
        </p:txBody>
      </p:sp>
      <p:pic>
        <p:nvPicPr>
          <p:cNvPr id="19458" name="Picture 2" descr="Did John the Baptist Really Exist?">
            <a:extLst>
              <a:ext uri="{FF2B5EF4-FFF2-40B4-BE49-F238E27FC236}">
                <a16:creationId xmlns:a16="http://schemas.microsoft.com/office/drawing/2014/main" id="{4455A20C-4A63-4C4C-81D1-45B40BD916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1033"/>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0EA52B-4FE6-422A-A871-2CBD97FE15DE}"/>
              </a:ext>
            </a:extLst>
          </p:cNvPr>
          <p:cNvSpPr txBox="1"/>
          <p:nvPr/>
        </p:nvSpPr>
        <p:spPr>
          <a:xfrm>
            <a:off x="8339136" y="2711238"/>
            <a:ext cx="3629025" cy="3540265"/>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John the Baptist Proclaimed the Coming of Jesus like Elijah</a:t>
            </a:r>
          </a:p>
        </p:txBody>
      </p:sp>
      <p:sp>
        <p:nvSpPr>
          <p:cNvPr id="73" name="Rectangle 7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88204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lendar red icon isolated on blue background Vector Image">
            <a:extLst>
              <a:ext uri="{FF2B5EF4-FFF2-40B4-BE49-F238E27FC236}">
                <a16:creationId xmlns:a16="http://schemas.microsoft.com/office/drawing/2014/main" id="{B8214D08-8EAA-4F6B-A888-EDB00F76DE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35" b="16812"/>
          <a:stretch/>
        </p:blipFill>
        <p:spPr bwMode="auto">
          <a:xfrm>
            <a:off x="337930" y="238359"/>
            <a:ext cx="11459817" cy="6381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337161-9E72-470B-8144-FC5E9DA779C7}"/>
              </a:ext>
            </a:extLst>
          </p:cNvPr>
          <p:cNvSpPr txBox="1"/>
          <p:nvPr/>
        </p:nvSpPr>
        <p:spPr>
          <a:xfrm>
            <a:off x="2512523" y="2809227"/>
            <a:ext cx="7166954"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Isaiah</a:t>
            </a: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 Written 700 B.C.</a:t>
            </a:r>
            <a:b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Betrayal Sunday </a:t>
            </a: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30 B.C. </a:t>
            </a:r>
          </a:p>
        </p:txBody>
      </p:sp>
      <p:sp>
        <p:nvSpPr>
          <p:cNvPr id="4" name="TextBox 3">
            <a:extLst>
              <a:ext uri="{FF2B5EF4-FFF2-40B4-BE49-F238E27FC236}">
                <a16:creationId xmlns:a16="http://schemas.microsoft.com/office/drawing/2014/main" id="{1B4B005C-A1C0-49DD-8825-0AD3BDB52E26}"/>
              </a:ext>
            </a:extLst>
          </p:cNvPr>
          <p:cNvSpPr txBox="1"/>
          <p:nvPr/>
        </p:nvSpPr>
        <p:spPr>
          <a:xfrm>
            <a:off x="2484361" y="4732228"/>
            <a:ext cx="716695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Timeline: 730 Years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67371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Trucking Lawyers Should Share Defense Strategies, Author and Noted Attorney  Says | Transport Topics">
            <a:extLst>
              <a:ext uri="{FF2B5EF4-FFF2-40B4-BE49-F238E27FC236}">
                <a16:creationId xmlns:a16="http://schemas.microsoft.com/office/drawing/2014/main" id="{3CC95D36-E1BD-443A-BB14-B82D50D55D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496" b="909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9824157-A3BC-403E-B8AA-EE93AF4617B0}"/>
              </a:ext>
            </a:extLst>
          </p:cNvPr>
          <p:cNvSpPr txBox="1"/>
          <p:nvPr/>
        </p:nvSpPr>
        <p:spPr>
          <a:xfrm>
            <a:off x="620624" y="542427"/>
            <a:ext cx="3764826" cy="314180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6. He was accused of a capital crime and made no defense </a:t>
            </a:r>
          </a:p>
        </p:txBody>
      </p:sp>
      <p:sp>
        <p:nvSpPr>
          <p:cNvPr id="10" name="TextBox 9">
            <a:extLst>
              <a:ext uri="{FF2B5EF4-FFF2-40B4-BE49-F238E27FC236}">
                <a16:creationId xmlns:a16="http://schemas.microsoft.com/office/drawing/2014/main" id="{3B76838C-749F-4478-9621-83B64C951938}"/>
              </a:ext>
            </a:extLst>
          </p:cNvPr>
          <p:cNvSpPr txBox="1"/>
          <p:nvPr/>
        </p:nvSpPr>
        <p:spPr>
          <a:xfrm>
            <a:off x="620624" y="3856903"/>
            <a:ext cx="3764826" cy="218834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Jesus was given a trial and did not speak</a:t>
            </a:r>
            <a:endParaRPr kumimoji="0" lang="en-US"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58888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lendar red icon isolated on blue background Vector Image">
            <a:extLst>
              <a:ext uri="{FF2B5EF4-FFF2-40B4-BE49-F238E27FC236}">
                <a16:creationId xmlns:a16="http://schemas.microsoft.com/office/drawing/2014/main" id="{B8214D08-8EAA-4F6B-A888-EDB00F76DE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35" b="16812"/>
          <a:stretch/>
        </p:blipFill>
        <p:spPr bwMode="auto">
          <a:xfrm>
            <a:off x="337930" y="238359"/>
            <a:ext cx="11459817" cy="6381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337161-9E72-470B-8144-FC5E9DA779C7}"/>
              </a:ext>
            </a:extLst>
          </p:cNvPr>
          <p:cNvSpPr txBox="1"/>
          <p:nvPr/>
        </p:nvSpPr>
        <p:spPr>
          <a:xfrm>
            <a:off x="2512523" y="2809227"/>
            <a:ext cx="7166954"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Isaiah</a:t>
            </a: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 Written 700 B.C.</a:t>
            </a:r>
            <a:b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Betrayal Sunday </a:t>
            </a: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30 B.C. </a:t>
            </a:r>
          </a:p>
        </p:txBody>
      </p:sp>
      <p:sp>
        <p:nvSpPr>
          <p:cNvPr id="4" name="TextBox 3">
            <a:extLst>
              <a:ext uri="{FF2B5EF4-FFF2-40B4-BE49-F238E27FC236}">
                <a16:creationId xmlns:a16="http://schemas.microsoft.com/office/drawing/2014/main" id="{1B4B005C-A1C0-49DD-8825-0AD3BDB52E26}"/>
              </a:ext>
            </a:extLst>
          </p:cNvPr>
          <p:cNvSpPr txBox="1"/>
          <p:nvPr/>
        </p:nvSpPr>
        <p:spPr>
          <a:xfrm>
            <a:off x="2484361" y="4732228"/>
            <a:ext cx="716695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Timeline: 730 Years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92884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578" name="Picture 2" descr="Crucifixion Of Jesus Christ Three Crosses On Hill At Sunset Stock Photo -  Download Image Now - iStock">
            <a:extLst>
              <a:ext uri="{FF2B5EF4-FFF2-40B4-BE49-F238E27FC236}">
                <a16:creationId xmlns:a16="http://schemas.microsoft.com/office/drawing/2014/main" id="{CE7C95BD-230E-466E-9A7A-FA3B28699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63" r="1"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53A416F-470A-4F58-9083-9510ABE8F7D9}"/>
              </a:ext>
            </a:extLst>
          </p:cNvPr>
          <p:cNvSpPr txBox="1"/>
          <p:nvPr/>
        </p:nvSpPr>
        <p:spPr>
          <a:xfrm>
            <a:off x="877372" y="764858"/>
            <a:ext cx="4272126" cy="2272321"/>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600" b="1" i="0" u="none" strike="noStrike" kern="1200" cap="none" spc="0" normalizeH="0" baseline="0" noProof="0" dirty="0">
                <a:ln>
                  <a:noFill/>
                </a:ln>
                <a:solidFill>
                  <a:prstClr val="white"/>
                </a:solidFill>
                <a:effectLst/>
                <a:uLnTx/>
                <a:uFillTx/>
                <a:latin typeface="Calibri" panose="020F0502020204030204"/>
                <a:ea typeface="+mn-ea"/>
                <a:cs typeface="+mn-cs"/>
              </a:rPr>
              <a:t>7. He Will Die with the Wicked and be Buried with the Rich</a:t>
            </a:r>
          </a:p>
        </p:txBody>
      </p:sp>
      <p:sp>
        <p:nvSpPr>
          <p:cNvPr id="31" name="TextBox 30">
            <a:extLst>
              <a:ext uri="{FF2B5EF4-FFF2-40B4-BE49-F238E27FC236}">
                <a16:creationId xmlns:a16="http://schemas.microsoft.com/office/drawing/2014/main" id="{E6F3D3CE-60F0-4EFB-B232-611EB0759FB5}"/>
              </a:ext>
            </a:extLst>
          </p:cNvPr>
          <p:cNvSpPr txBox="1"/>
          <p:nvPr/>
        </p:nvSpPr>
        <p:spPr>
          <a:xfrm>
            <a:off x="802136" y="3979414"/>
            <a:ext cx="4422597" cy="2272321"/>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Calibri" panose="020F0502020204030204"/>
                <a:ea typeface="+mn-ea"/>
                <a:cs typeface="+mn-cs"/>
              </a:rPr>
              <a:t>Jesus died on the cross with thieves but was buried with the rich</a:t>
            </a:r>
          </a:p>
        </p:txBody>
      </p:sp>
    </p:spTree>
    <p:extLst>
      <p:ext uri="{BB962C8B-B14F-4D97-AF65-F5344CB8AC3E}">
        <p14:creationId xmlns:p14="http://schemas.microsoft.com/office/powerpoint/2010/main" val="83380883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lendar red icon isolated on blue background Vector Image">
            <a:extLst>
              <a:ext uri="{FF2B5EF4-FFF2-40B4-BE49-F238E27FC236}">
                <a16:creationId xmlns:a16="http://schemas.microsoft.com/office/drawing/2014/main" id="{B8214D08-8EAA-4F6B-A888-EDB00F76DE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35" b="16812"/>
          <a:stretch/>
        </p:blipFill>
        <p:spPr bwMode="auto">
          <a:xfrm>
            <a:off x="337930" y="238359"/>
            <a:ext cx="11459817" cy="6381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337161-9E72-470B-8144-FC5E9DA779C7}"/>
              </a:ext>
            </a:extLst>
          </p:cNvPr>
          <p:cNvSpPr txBox="1"/>
          <p:nvPr/>
        </p:nvSpPr>
        <p:spPr>
          <a:xfrm>
            <a:off x="2512523" y="2809227"/>
            <a:ext cx="7166954"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Isaiah</a:t>
            </a: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 Written 700 B.C.</a:t>
            </a:r>
            <a:b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Betrayal Sunday </a:t>
            </a: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30 B.C. </a:t>
            </a:r>
          </a:p>
        </p:txBody>
      </p:sp>
      <p:sp>
        <p:nvSpPr>
          <p:cNvPr id="4" name="TextBox 3">
            <a:extLst>
              <a:ext uri="{FF2B5EF4-FFF2-40B4-BE49-F238E27FC236}">
                <a16:creationId xmlns:a16="http://schemas.microsoft.com/office/drawing/2014/main" id="{1B4B005C-A1C0-49DD-8825-0AD3BDB52E26}"/>
              </a:ext>
            </a:extLst>
          </p:cNvPr>
          <p:cNvSpPr txBox="1"/>
          <p:nvPr/>
        </p:nvSpPr>
        <p:spPr>
          <a:xfrm>
            <a:off x="2484361" y="4732228"/>
            <a:ext cx="716695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Timeline: 730 Years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47692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602" name="Picture 2" descr="Who Helped Jesus Carry the Cross?">
            <a:extLst>
              <a:ext uri="{FF2B5EF4-FFF2-40B4-BE49-F238E27FC236}">
                <a16:creationId xmlns:a16="http://schemas.microsoft.com/office/drawing/2014/main" id="{5FD752F6-0320-40FF-8B55-E6C6551D5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94" r="4139" b="-1"/>
          <a:stretch/>
        </p:blipFill>
        <p:spPr bwMode="auto">
          <a:xfrm>
            <a:off x="606719" y="-1"/>
            <a:ext cx="11585281" cy="6857999"/>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6860F6B-1C20-49F5-9A9C-C80D56E8C6DC}"/>
              </a:ext>
            </a:extLst>
          </p:cNvPr>
          <p:cNvSpPr txBox="1"/>
          <p:nvPr/>
        </p:nvSpPr>
        <p:spPr>
          <a:xfrm>
            <a:off x="931452" y="552450"/>
            <a:ext cx="4163966" cy="2300487"/>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prstClr val="white"/>
                </a:solidFill>
                <a:effectLst/>
                <a:uLnTx/>
                <a:uFillTx/>
                <a:latin typeface="Calibri Light" panose="020F0302020204030204"/>
                <a:ea typeface="+mn-ea"/>
                <a:cs typeface="+mn-cs"/>
              </a:rPr>
              <a:t>8. Crucified Without a Bone Broken </a:t>
            </a:r>
          </a:p>
        </p:txBody>
      </p:sp>
      <p:sp>
        <p:nvSpPr>
          <p:cNvPr id="139" name="Rectangle 13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1" name="Group 140">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42"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3" name="Rectangle 16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2D6EF33D-0611-4CCF-B1E5-A93684D4029A}"/>
              </a:ext>
            </a:extLst>
          </p:cNvPr>
          <p:cNvSpPr txBox="1"/>
          <p:nvPr/>
        </p:nvSpPr>
        <p:spPr>
          <a:xfrm>
            <a:off x="931452" y="3719307"/>
            <a:ext cx="4422597" cy="2272321"/>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The Two Other Thieves Had Their Legs Broken While Christ Didn’t</a:t>
            </a:r>
          </a:p>
        </p:txBody>
      </p:sp>
    </p:spTree>
    <p:extLst>
      <p:ext uri="{BB962C8B-B14F-4D97-AF65-F5344CB8AC3E}">
        <p14:creationId xmlns:p14="http://schemas.microsoft.com/office/powerpoint/2010/main" val="114576499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lendar red icon isolated on blue background Vector Image">
            <a:extLst>
              <a:ext uri="{FF2B5EF4-FFF2-40B4-BE49-F238E27FC236}">
                <a16:creationId xmlns:a16="http://schemas.microsoft.com/office/drawing/2014/main" id="{B8214D08-8EAA-4F6B-A888-EDB00F76DE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35" b="16812"/>
          <a:stretch/>
        </p:blipFill>
        <p:spPr bwMode="auto">
          <a:xfrm>
            <a:off x="337930" y="238359"/>
            <a:ext cx="11459817" cy="6381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337161-9E72-470B-8144-FC5E9DA779C7}"/>
              </a:ext>
            </a:extLst>
          </p:cNvPr>
          <p:cNvSpPr txBox="1"/>
          <p:nvPr/>
        </p:nvSpPr>
        <p:spPr>
          <a:xfrm>
            <a:off x="2512523" y="2809227"/>
            <a:ext cx="7166954"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Psalms</a:t>
            </a: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 Written 1,200 B.C.</a:t>
            </a:r>
            <a:b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Betrayal Sunday </a:t>
            </a: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30 B.C. </a:t>
            </a:r>
          </a:p>
        </p:txBody>
      </p:sp>
      <p:sp>
        <p:nvSpPr>
          <p:cNvPr id="4" name="TextBox 3">
            <a:extLst>
              <a:ext uri="{FF2B5EF4-FFF2-40B4-BE49-F238E27FC236}">
                <a16:creationId xmlns:a16="http://schemas.microsoft.com/office/drawing/2014/main" id="{1B4B005C-A1C0-49DD-8825-0AD3BDB52E26}"/>
              </a:ext>
            </a:extLst>
          </p:cNvPr>
          <p:cNvSpPr txBox="1"/>
          <p:nvPr/>
        </p:nvSpPr>
        <p:spPr>
          <a:xfrm>
            <a:off x="2484361" y="4732228"/>
            <a:ext cx="716695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Timeline: 1,230 Years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03125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2" descr="Dice Roll Distributions: Statistics, and the Importance of Runtime  Efficiency | by Griffin Poole | The Startup | Medium">
            <a:extLst>
              <a:ext uri="{FF2B5EF4-FFF2-40B4-BE49-F238E27FC236}">
                <a16:creationId xmlns:a16="http://schemas.microsoft.com/office/drawing/2014/main" id="{12AE79C5-068C-44B7-A3BD-0DCCE77DDE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55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B20ED36-9406-4FAF-9AB5-5DEF9AE7E0E5}"/>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What are the Odds of Getting All Eight Prophecies</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79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40 Bible Verses for New Beginnings - Strength and Inspiration!">
            <a:extLst>
              <a:ext uri="{FF2B5EF4-FFF2-40B4-BE49-F238E27FC236}">
                <a16:creationId xmlns:a16="http://schemas.microsoft.com/office/drawing/2014/main" id="{28963942-78CA-43A2-B985-7027813F76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1" t="9091" r="8916"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B51B11D-BBCD-47C7-A599-1EDA2F22F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549726"/>
            <a:ext cx="11438793"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8C2A737-5B19-4138-A644-69D1DFCCFF07}"/>
              </a:ext>
            </a:extLst>
          </p:cNvPr>
          <p:cNvSpPr txBox="1"/>
          <p:nvPr/>
        </p:nvSpPr>
        <p:spPr>
          <a:xfrm>
            <a:off x="544008" y="4679735"/>
            <a:ext cx="11137392" cy="93268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100" b="1" dirty="0">
                <a:solidFill>
                  <a:schemeClr val="bg1"/>
                </a:solidFill>
                <a:latin typeface="+mj-lt"/>
                <a:ea typeface="+mj-ea"/>
                <a:cs typeface="+mj-cs"/>
              </a:rPr>
              <a:t>Hinduism is Contrary to the Biblical View</a:t>
            </a:r>
          </a:p>
        </p:txBody>
      </p:sp>
      <p:cxnSp>
        <p:nvCxnSpPr>
          <p:cNvPr id="73" name="Straight Connector 72">
            <a:extLst>
              <a:ext uri="{FF2B5EF4-FFF2-40B4-BE49-F238E27FC236}">
                <a16:creationId xmlns:a16="http://schemas.microsoft.com/office/drawing/2014/main" id="{6A810F53-4CAC-492E-A2F9-C147AA509B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3008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Pay Digit Number - Free image on Pixabay">
            <a:extLst>
              <a:ext uri="{FF2B5EF4-FFF2-40B4-BE49-F238E27FC236}">
                <a16:creationId xmlns:a16="http://schemas.microsoft.com/office/drawing/2014/main" id="{125D2F91-F276-4548-B239-CC2CCDFFC7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53" b="10955"/>
          <a:stretch/>
        </p:blipFill>
        <p:spPr bwMode="auto">
          <a:xfrm>
            <a:off x="276264" y="2138868"/>
            <a:ext cx="8592729" cy="45286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799726D-FFF9-4675-9FF4-F89253DF7DAB}"/>
              </a:ext>
            </a:extLst>
          </p:cNvPr>
          <p:cNvSpPr txBox="1"/>
          <p:nvPr/>
        </p:nvSpPr>
        <p:spPr>
          <a:xfrm>
            <a:off x="252724" y="114874"/>
            <a:ext cx="856077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Here are the Odds: </a:t>
            </a:r>
            <a:b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1 in 100,000,000,000,000,000</a:t>
            </a:r>
          </a:p>
        </p:txBody>
      </p:sp>
      <p:sp>
        <p:nvSpPr>
          <p:cNvPr id="14" name="TextBox 13">
            <a:extLst>
              <a:ext uri="{FF2B5EF4-FFF2-40B4-BE49-F238E27FC236}">
                <a16:creationId xmlns:a16="http://schemas.microsoft.com/office/drawing/2014/main" id="{09D9EC3B-9788-4DC4-8045-238308E82748}"/>
              </a:ext>
            </a:extLst>
          </p:cNvPr>
          <p:cNvSpPr txBox="1"/>
          <p:nvPr/>
        </p:nvSpPr>
        <p:spPr>
          <a:xfrm>
            <a:off x="9132276" y="2070755"/>
            <a:ext cx="2885282" cy="46166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libri" panose="020F0502020204030204"/>
                <a:ea typeface="+mn-ea"/>
                <a:cs typeface="+mn-cs"/>
              </a:rPr>
              <a:t>Visualizing the odds is complicated but here is an example using states and money</a:t>
            </a:r>
          </a:p>
        </p:txBody>
      </p:sp>
    </p:spTree>
    <p:extLst>
      <p:ext uri="{BB962C8B-B14F-4D97-AF65-F5344CB8AC3E}">
        <p14:creationId xmlns:p14="http://schemas.microsoft.com/office/powerpoint/2010/main" val="72099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strVal val="#ppt_w*0.70"/>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History (HIST) – College of Alameda">
            <a:extLst>
              <a:ext uri="{FF2B5EF4-FFF2-40B4-BE49-F238E27FC236}">
                <a16:creationId xmlns:a16="http://schemas.microsoft.com/office/drawing/2014/main" id="{C255A7F5-3995-2410-A68C-1542D33BF2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8" b="1465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F2F245D-17AA-BFF3-1560-E96B585C5A68}"/>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5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3. History Shows Christianity is True</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34285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tone, trunk&#10;&#10;Description automatically generated">
            <a:extLst>
              <a:ext uri="{FF2B5EF4-FFF2-40B4-BE49-F238E27FC236}">
                <a16:creationId xmlns:a16="http://schemas.microsoft.com/office/drawing/2014/main" id="{C6EAA518-0C93-4712-9AED-943ADEA1B872}"/>
              </a:ext>
            </a:extLst>
          </p:cNvPr>
          <p:cNvPicPr>
            <a:picLocks noChangeAspect="1"/>
          </p:cNvPicPr>
          <p:nvPr/>
        </p:nvPicPr>
        <p:blipFill rotWithShape="1">
          <a:blip r:embed="rId2">
            <a:extLst>
              <a:ext uri="{28A0092B-C50C-407E-A947-70E740481C1C}">
                <a14:useLocalDpi xmlns:a14="http://schemas.microsoft.com/office/drawing/2010/main" val="0"/>
              </a:ext>
            </a:extLst>
          </a:blip>
          <a:srcRect b="1747"/>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A9AD67F-00B6-4BB1-B667-B81C40CAF6CF}"/>
              </a:ext>
            </a:extLst>
          </p:cNvPr>
          <p:cNvSpPr/>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Historical Evidence for the Resurrection is our Example</a:t>
            </a:r>
            <a:endParaRPr kumimoji="0" lang="en-US" sz="36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47415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4 Reasons why Latter-day Saints should reverence and study the Crucifixion  more | Book of Mormon Central">
            <a:extLst>
              <a:ext uri="{FF2B5EF4-FFF2-40B4-BE49-F238E27FC236}">
                <a16:creationId xmlns:a16="http://schemas.microsoft.com/office/drawing/2014/main" id="{DE3E9777-AC02-4B3E-8ED0-D4BB4D8E37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2" r="1"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5302274-4EEC-4412-9ACD-2A078D9B5767}"/>
              </a:ext>
            </a:extLst>
          </p:cNvPr>
          <p:cNvSpPr txBox="1"/>
          <p:nvPr/>
        </p:nvSpPr>
        <p:spPr>
          <a:xfrm>
            <a:off x="816719" y="496824"/>
            <a:ext cx="4393432" cy="3233984"/>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1. Jesus died by crucifixion at the hands of the Romans</a:t>
            </a:r>
          </a:p>
        </p:txBody>
      </p:sp>
      <p:sp>
        <p:nvSpPr>
          <p:cNvPr id="29" name="TextBox 28">
            <a:extLst>
              <a:ext uri="{FF2B5EF4-FFF2-40B4-BE49-F238E27FC236}">
                <a16:creationId xmlns:a16="http://schemas.microsoft.com/office/drawing/2014/main" id="{D9083A8C-F344-438A-B196-BE772A9A34DC}"/>
              </a:ext>
            </a:extLst>
          </p:cNvPr>
          <p:cNvSpPr txBox="1"/>
          <p:nvPr/>
        </p:nvSpPr>
        <p:spPr>
          <a:xfrm>
            <a:off x="816719" y="3814723"/>
            <a:ext cx="4393432" cy="261465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No ancient history for 500 years refutes it </a:t>
            </a:r>
          </a:p>
        </p:txBody>
      </p:sp>
    </p:spTree>
    <p:extLst>
      <p:ext uri="{BB962C8B-B14F-4D97-AF65-F5344CB8AC3E}">
        <p14:creationId xmlns:p14="http://schemas.microsoft.com/office/powerpoint/2010/main" val="351738079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as there a resurrection before Christ?">
            <a:extLst>
              <a:ext uri="{FF2B5EF4-FFF2-40B4-BE49-F238E27FC236}">
                <a16:creationId xmlns:a16="http://schemas.microsoft.com/office/drawing/2014/main" id="{4B9709E3-731B-409D-847A-E1F8F0C866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2" r="1"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20AE8E9-5AC1-420E-BC69-3F5F4456A71E}"/>
              </a:ext>
            </a:extLst>
          </p:cNvPr>
          <p:cNvSpPr txBox="1"/>
          <p:nvPr/>
        </p:nvSpPr>
        <p:spPr>
          <a:xfrm>
            <a:off x="802094" y="493904"/>
            <a:ext cx="4422681" cy="318635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panose="020F0502020204030204"/>
                <a:ea typeface="+mn-ea"/>
                <a:cs typeface="+mn-cs"/>
              </a:rPr>
              <a:t>2. The Disciples Sincerely Believed He Rose from the Dead &amp; Appeared to Them</a:t>
            </a:r>
            <a:endParaRPr kumimoji="0" lang="en-US" sz="4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7ED7551-EDAE-4BCE-A25B-F936A5718A03}"/>
              </a:ext>
            </a:extLst>
          </p:cNvPr>
          <p:cNvSpPr txBox="1"/>
          <p:nvPr/>
        </p:nvSpPr>
        <p:spPr>
          <a:xfrm>
            <a:off x="802094" y="3385954"/>
            <a:ext cx="4422681" cy="318635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libri" panose="020F0502020204030204"/>
                <a:ea typeface="+mn-ea"/>
                <a:cs typeface="+mn-cs"/>
              </a:rPr>
              <a:t>Whether or not He did, the disciples thought He did.</a:t>
            </a:r>
          </a:p>
        </p:txBody>
      </p:sp>
    </p:spTree>
    <p:extLst>
      <p:ext uri="{BB962C8B-B14F-4D97-AF65-F5344CB8AC3E}">
        <p14:creationId xmlns:p14="http://schemas.microsoft.com/office/powerpoint/2010/main" val="146690904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Was Paul Converted or Called? - exegetical.tools">
            <a:extLst>
              <a:ext uri="{FF2B5EF4-FFF2-40B4-BE49-F238E27FC236}">
                <a16:creationId xmlns:a16="http://schemas.microsoft.com/office/drawing/2014/main" id="{8FFB9F4C-8CDA-4D3A-9899-E1C3ED6A54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00" r="20994"/>
          <a:stretch/>
        </p:blipFill>
        <p:spPr bwMode="auto">
          <a:xfrm>
            <a:off x="4038599" y="10"/>
            <a:ext cx="8160026" cy="6875809"/>
          </a:xfrm>
          <a:prstGeom prst="rect">
            <a:avLst/>
          </a:pr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F2BC91C-110E-4605-92A2-8C7658ED6ACB}"/>
              </a:ext>
            </a:extLst>
          </p:cNvPr>
          <p:cNvSpPr txBox="1"/>
          <p:nvPr/>
        </p:nvSpPr>
        <p:spPr>
          <a:xfrm>
            <a:off x="315495" y="150060"/>
            <a:ext cx="3407607" cy="2112562"/>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500" b="1" i="0" u="none" strike="noStrike" kern="1200" cap="none" spc="0" normalizeH="0" baseline="0" noProof="0" dirty="0">
                <a:ln>
                  <a:noFill/>
                </a:ln>
                <a:solidFill>
                  <a:srgbClr val="FFFFFF"/>
                </a:solidFill>
                <a:effectLst/>
                <a:uLnTx/>
                <a:uFillTx/>
                <a:latin typeface="Calibri Light" panose="020F0302020204030204"/>
                <a:ea typeface="+mn-ea"/>
                <a:cs typeface="+mn-cs"/>
              </a:rPr>
              <a:t>3. The conversion of Paul</a:t>
            </a:r>
          </a:p>
        </p:txBody>
      </p:sp>
      <p:sp>
        <p:nvSpPr>
          <p:cNvPr id="13" name="TextBox 12">
            <a:extLst>
              <a:ext uri="{FF2B5EF4-FFF2-40B4-BE49-F238E27FC236}">
                <a16:creationId xmlns:a16="http://schemas.microsoft.com/office/drawing/2014/main" id="{F99CD7C1-BC7D-4D62-8D80-5D768B7A8158}"/>
              </a:ext>
            </a:extLst>
          </p:cNvPr>
          <p:cNvSpPr txBox="1"/>
          <p:nvPr/>
        </p:nvSpPr>
        <p:spPr>
          <a:xfrm>
            <a:off x="261250" y="2645480"/>
            <a:ext cx="356907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Paul started off as a persecutor of the earliest Christians </a:t>
            </a:r>
          </a:p>
        </p:txBody>
      </p:sp>
    </p:spTree>
    <p:extLst>
      <p:ext uri="{BB962C8B-B14F-4D97-AF65-F5344CB8AC3E}">
        <p14:creationId xmlns:p14="http://schemas.microsoft.com/office/powerpoint/2010/main" val="280889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The Radical Conversion Of Jesus&amp;#39; Brother James | Reasons for Jesus">
            <a:extLst>
              <a:ext uri="{FF2B5EF4-FFF2-40B4-BE49-F238E27FC236}">
                <a16:creationId xmlns:a16="http://schemas.microsoft.com/office/drawing/2014/main" id="{D667616C-B3CD-42D6-8814-7C8C8912A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39"/>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52BC966-37AF-4ADB-B7A0-71BF98D5CCD7}"/>
              </a:ext>
            </a:extLst>
          </p:cNvPr>
          <p:cNvSpPr txBox="1"/>
          <p:nvPr/>
        </p:nvSpPr>
        <p:spPr>
          <a:xfrm>
            <a:off x="7848600" y="1122363"/>
            <a:ext cx="4023360" cy="3204134"/>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Calibri Light" panose="020F0302020204030204"/>
                <a:ea typeface="+mn-ea"/>
                <a:cs typeface="+mn-cs"/>
              </a:rPr>
              <a:t>4. The Conversion of the Skeptic James</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EFB5ADC-53D6-4E26-9BC3-3857C7DA3927}"/>
              </a:ext>
            </a:extLst>
          </p:cNvPr>
          <p:cNvSpPr txBox="1"/>
          <p:nvPr/>
        </p:nvSpPr>
        <p:spPr>
          <a:xfrm>
            <a:off x="7749540" y="4879068"/>
            <a:ext cx="4221480" cy="1477455"/>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Light" panose="020F0302020204030204"/>
                <a:ea typeface="+mn-ea"/>
                <a:cs typeface="+mn-cs"/>
              </a:rPr>
              <a:t>James was the brother of Jesus</a:t>
            </a:r>
          </a:p>
        </p:txBody>
      </p:sp>
    </p:spTree>
    <p:extLst>
      <p:ext uri="{BB962C8B-B14F-4D97-AF65-F5344CB8AC3E}">
        <p14:creationId xmlns:p14="http://schemas.microsoft.com/office/powerpoint/2010/main" val="2862728870"/>
      </p:ext>
    </p:extLst>
  </p:cSld>
  <p:clrMapOvr>
    <a:overrideClrMapping bg1="dk1" tx1="lt1" bg2="dk2" tx2="lt2" accent1="accent1" accent2="accent2" accent3="accent3" accent4="accent4" accent5="accent5" accent6="accent6" hlink="hlink" folHlink="folHlink"/>
  </p:clrMapOvr>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Dreams About Death | Parents Dying Meaning | Baby Dying">
            <a:extLst>
              <a:ext uri="{FF2B5EF4-FFF2-40B4-BE49-F238E27FC236}">
                <a16:creationId xmlns:a16="http://schemas.microsoft.com/office/drawing/2014/main" id="{001F4714-5701-435A-A7A0-068C68EE8C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2" r="1744"/>
          <a:stretch/>
        </p:blipFill>
        <p:spPr bwMode="auto">
          <a:xfrm>
            <a:off x="606719" y="-1"/>
            <a:ext cx="11585281"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840964" y="561594"/>
            <a:ext cx="4344941" cy="838581"/>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Calibri Light" panose="020F0302020204030204"/>
                <a:ea typeface="+mn-ea"/>
                <a:cs typeface="+mn-cs"/>
              </a:rPr>
              <a:t>5. Empty Tomb</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7"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76148CE-A7A9-4049-BF32-23B6C7FFC358}"/>
              </a:ext>
            </a:extLst>
          </p:cNvPr>
          <p:cNvSpPr txBox="1"/>
          <p:nvPr/>
        </p:nvSpPr>
        <p:spPr>
          <a:xfrm>
            <a:off x="840964" y="1717747"/>
            <a:ext cx="4344941" cy="45550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00" b="0" i="0" u="none" strike="noStrike" kern="1200" cap="none" spc="0" normalizeH="0" baseline="0" noProof="0" dirty="0">
                <a:ln>
                  <a:noFill/>
                </a:ln>
                <a:solidFill>
                  <a:prstClr val="white"/>
                </a:solidFill>
                <a:effectLst/>
                <a:uLnTx/>
                <a:uFillTx/>
                <a:latin typeface="Calibri" panose="020F0502020204030204"/>
                <a:ea typeface="+mn-ea"/>
                <a:cs typeface="+mn-cs"/>
              </a:rPr>
              <a:t>There is great historical evidence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00" b="0" i="0" u="none" strike="noStrike" kern="1200" cap="none" spc="0" normalizeH="0" baseline="0" noProof="0" dirty="0">
                <a:ln>
                  <a:noFill/>
                </a:ln>
                <a:solidFill>
                  <a:prstClr val="white"/>
                </a:solidFill>
                <a:effectLst/>
                <a:uLnTx/>
                <a:uFillTx/>
                <a:latin typeface="Calibri" panose="020F0502020204030204"/>
                <a:ea typeface="+mn-ea"/>
                <a:cs typeface="+mn-cs"/>
              </a:rPr>
              <a:t>tomb was empty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Sealing the Tomb of Jesus - Olive Tree Blog">
            <a:extLst>
              <a:ext uri="{FF2B5EF4-FFF2-40B4-BE49-F238E27FC236}">
                <a16:creationId xmlns:a16="http://schemas.microsoft.com/office/drawing/2014/main" id="{66380FEF-B8C3-4783-89D0-058225832E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01" t="6315" r="3368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2F7E3EC-49EA-4713-A300-B29098069BB5}"/>
              </a:ext>
            </a:extLst>
          </p:cNvPr>
          <p:cNvSpPr txBox="1"/>
          <p:nvPr/>
        </p:nvSpPr>
        <p:spPr>
          <a:xfrm>
            <a:off x="371094" y="1241044"/>
            <a:ext cx="4648581" cy="1124712"/>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500" b="1" i="1" u="none" strike="noStrike" kern="1200" cap="none" spc="0" normalizeH="0" baseline="0" noProof="0" dirty="0">
                <a:ln>
                  <a:noFill/>
                </a:ln>
                <a:solidFill>
                  <a:prstClr val="white"/>
                </a:solidFill>
                <a:effectLst/>
                <a:uLnTx/>
                <a:uFillTx/>
                <a:latin typeface="Calibri Light" panose="020F0302020204030204"/>
                <a:ea typeface="+mn-ea"/>
                <a:cs typeface="+mn-cs"/>
              </a:rPr>
              <a:t>6. Jesus Burial Story is Trustworthy</a:t>
            </a:r>
          </a:p>
        </p:txBody>
      </p:sp>
      <p:sp>
        <p:nvSpPr>
          <p:cNvPr id="139" name="Rectangle 1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7734BEF-24BD-4297-A66F-D437AC51945D}"/>
              </a:ext>
            </a:extLst>
          </p:cNvPr>
          <p:cNvSpPr txBox="1"/>
          <p:nvPr/>
        </p:nvSpPr>
        <p:spPr>
          <a:xfrm>
            <a:off x="371093" y="2586863"/>
            <a:ext cx="4648581" cy="3429126"/>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500" b="1" i="1" u="none" strike="noStrike" kern="1200" cap="none" spc="0" normalizeH="0" baseline="0" noProof="0" dirty="0">
                <a:ln>
                  <a:noFill/>
                </a:ln>
                <a:solidFill>
                  <a:prstClr val="white"/>
                </a:solidFill>
                <a:effectLst/>
                <a:uLnTx/>
                <a:uFillTx/>
                <a:latin typeface="Calibri Light" panose="020F0302020204030204"/>
                <a:ea typeface="+mn-ea"/>
                <a:cs typeface="+mn-cs"/>
              </a:rPr>
              <a:t>The inclusion of the famous Joseph of Arimathea shows they are not inventing the story </a:t>
            </a:r>
          </a:p>
        </p:txBody>
      </p:sp>
    </p:spTree>
    <p:extLst>
      <p:ext uri="{BB962C8B-B14F-4D97-AF65-F5344CB8AC3E}">
        <p14:creationId xmlns:p14="http://schemas.microsoft.com/office/powerpoint/2010/main" val="2176926879"/>
      </p:ext>
    </p:extLst>
  </p:cSld>
  <p:clrMapOvr>
    <a:overrideClrMapping bg1="dk1" tx1="lt1" bg2="dk2" tx2="lt2" accent1="accent1" accent2="accent2" accent3="accent3" accent4="accent4" accent5="accent5" accent6="accent6" hlink="hlink" folHlink="folHlink"/>
  </p:clrMapOvr>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Were the Soldiers Doing at Jesus&amp;#39; Tomb? | Reflections on Theological  Topics of Interest">
            <a:extLst>
              <a:ext uri="{FF2B5EF4-FFF2-40B4-BE49-F238E27FC236}">
                <a16:creationId xmlns:a16="http://schemas.microsoft.com/office/drawing/2014/main" id="{3C5C3C43-E669-40EF-9D5E-4BDED948F6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25" r="5566" b="-2"/>
          <a:stretch/>
        </p:blipFill>
        <p:spPr bwMode="auto">
          <a:xfrm>
            <a:off x="4038599" y="10"/>
            <a:ext cx="8160026" cy="6875809"/>
          </a:xfrm>
          <a:prstGeom prst="rect">
            <a:avLst/>
          </a:pr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F76BB02-5DE7-49C9-86DD-B9EB81B70010}"/>
              </a:ext>
            </a:extLst>
          </p:cNvPr>
          <p:cNvSpPr/>
          <p:nvPr/>
        </p:nvSpPr>
        <p:spPr>
          <a:xfrm>
            <a:off x="305335" y="486018"/>
            <a:ext cx="3427927" cy="1656129"/>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500" b="1" i="1" u="none" strike="noStrike" kern="1200" cap="none" spc="0" normalizeH="0" baseline="0" noProof="0" dirty="0">
                <a:ln>
                  <a:noFill/>
                </a:ln>
                <a:solidFill>
                  <a:srgbClr val="FFFFFF"/>
                </a:solidFill>
                <a:effectLst/>
                <a:uLnTx/>
                <a:uFillTx/>
                <a:latin typeface="Calibri Light" panose="020F0302020204030204"/>
                <a:ea typeface="+mn-ea"/>
                <a:cs typeface="+mn-cs"/>
              </a:rPr>
              <a:t>7. Broken Roman Seal</a:t>
            </a:r>
          </a:p>
        </p:txBody>
      </p:sp>
      <p:sp>
        <p:nvSpPr>
          <p:cNvPr id="10" name="Rectangle 9">
            <a:extLst>
              <a:ext uri="{FF2B5EF4-FFF2-40B4-BE49-F238E27FC236}">
                <a16:creationId xmlns:a16="http://schemas.microsoft.com/office/drawing/2014/main" id="{4E8F45B7-EF5D-4395-9F02-C8F1FE4B2DC0}"/>
              </a:ext>
            </a:extLst>
          </p:cNvPr>
          <p:cNvSpPr/>
          <p:nvPr/>
        </p:nvSpPr>
        <p:spPr>
          <a:xfrm>
            <a:off x="305335" y="2722449"/>
            <a:ext cx="3427927" cy="3768831"/>
          </a:xfrm>
          <a:prstGeom prst="rect">
            <a:avLst/>
          </a:prstGeom>
        </p:spPr>
        <p:txBody>
          <a:bodyPr vert="horz" lIns="91440" tIns="45720" rIns="91440" bIns="45720" rtlCol="0" anchor="t">
            <a:normAutofit fontScale="92500"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000" b="0" i="0" u="none" strike="noStrike" kern="1200" cap="none" spc="0" normalizeH="0" baseline="0" noProof="0" dirty="0">
                <a:ln>
                  <a:noFill/>
                </a:ln>
                <a:solidFill>
                  <a:srgbClr val="FFFFFF"/>
                </a:solidFill>
                <a:effectLst/>
                <a:uLnTx/>
                <a:uFillTx/>
                <a:latin typeface="Calibri Light" panose="020F0302020204030204"/>
                <a:ea typeface="+mn-ea"/>
                <a:cs typeface="+mn-cs"/>
              </a:rPr>
              <a:t>The Romans put the seal on the tomb, which is Roman “police tape”</a:t>
            </a:r>
          </a:p>
        </p:txBody>
      </p:sp>
    </p:spTree>
    <p:extLst>
      <p:ext uri="{BB962C8B-B14F-4D97-AF65-F5344CB8AC3E}">
        <p14:creationId xmlns:p14="http://schemas.microsoft.com/office/powerpoint/2010/main" val="91113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Creation and creator are one- The New Indian Express">
            <a:extLst>
              <a:ext uri="{FF2B5EF4-FFF2-40B4-BE49-F238E27FC236}">
                <a16:creationId xmlns:a16="http://schemas.microsoft.com/office/drawing/2014/main" id="{96FFFFD1-A89A-4C2F-8999-74FC4BEEA132}"/>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5310" b="815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6E78C9-6A57-4527-9D01-F5C70DA5B597}"/>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9000" b="1" dirty="0">
                <a:solidFill>
                  <a:srgbClr val="FFFFFF"/>
                </a:solidFill>
                <a:latin typeface="+mj-lt"/>
                <a:ea typeface="+mj-ea"/>
                <a:cs typeface="+mj-cs"/>
              </a:rPr>
              <a:t>The Bible Speaks of a Personal God</a:t>
            </a:r>
          </a:p>
        </p:txBody>
      </p:sp>
    </p:spTree>
    <p:extLst>
      <p:ext uri="{BB962C8B-B14F-4D97-AF65-F5344CB8AC3E}">
        <p14:creationId xmlns:p14="http://schemas.microsoft.com/office/powerpoint/2010/main" val="3187778655"/>
      </p:ext>
    </p:extLst>
  </p:cSld>
  <p:clrMapOvr>
    <a:overrideClrMapping bg1="dk1" tx1="lt1" bg2="dk2" tx2="lt2" accent1="accent1" accent2="accent2" accent3="accent3" accent4="accent4" accent5="accent5" accent6="accent6" hlink="hlink" folHlink="folHlink"/>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id Scholar Raymond Brown Believe in the Historicity of the Guards at the  Tomb Story? – Escaping Christian Fundamentalism">
            <a:extLst>
              <a:ext uri="{FF2B5EF4-FFF2-40B4-BE49-F238E27FC236}">
                <a16:creationId xmlns:a16="http://schemas.microsoft.com/office/drawing/2014/main" id="{BD97817E-190E-453D-B5B5-3ED2A3C7AF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3" r="13818" b="327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B29F51E-6926-4513-AE96-6213A8DBCCCA}"/>
              </a:ext>
            </a:extLst>
          </p:cNvPr>
          <p:cNvSpPr/>
          <p:nvPr/>
        </p:nvSpPr>
        <p:spPr>
          <a:xfrm>
            <a:off x="481029" y="1160463"/>
            <a:ext cx="4023360" cy="3204134"/>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panose="020F0302020204030204"/>
                <a:ea typeface="+mn-ea"/>
                <a:cs typeface="+mn-cs"/>
              </a:rPr>
              <a:t>8. The Roman Guards at the Tomb go Awol and Abandon Their Post</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8961ACE-CD52-4BBE-87E2-6DBF8BB6F08C}"/>
              </a:ext>
            </a:extLst>
          </p:cNvPr>
          <p:cNvSpPr/>
          <p:nvPr/>
        </p:nvSpPr>
        <p:spPr>
          <a:xfrm>
            <a:off x="481029" y="4911179"/>
            <a:ext cx="4023360" cy="1382712"/>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panose="020F0302020204030204"/>
                <a:ea typeface="+mn-ea"/>
                <a:cs typeface="+mn-cs"/>
              </a:rPr>
              <a:t>Roman Soldiers Were Fierce</a:t>
            </a:r>
          </a:p>
        </p:txBody>
      </p:sp>
    </p:spTree>
    <p:extLst>
      <p:ext uri="{BB962C8B-B14F-4D97-AF65-F5344CB8AC3E}">
        <p14:creationId xmlns:p14="http://schemas.microsoft.com/office/powerpoint/2010/main" val="1764423212"/>
      </p:ext>
    </p:extLst>
  </p:cSld>
  <p:clrMapOvr>
    <a:overrideClrMapping bg1="dk1" tx1="lt1" bg2="dk2" tx2="lt2" accent1="accent1" accent2="accent2" accent3="accent3" accent4="accent4" accent5="accent5" accent6="accent6" hlink="hlink" folHlink="folHlink"/>
  </p:clrMapOvr>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Sealing the Tomb of Jesus - Olive Tree Blog">
            <a:extLst>
              <a:ext uri="{FF2B5EF4-FFF2-40B4-BE49-F238E27FC236}">
                <a16:creationId xmlns:a16="http://schemas.microsoft.com/office/drawing/2014/main" id="{C5997C3E-6014-4222-975D-472359744F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58" r="14812"/>
          <a:stretch/>
        </p:blipFill>
        <p:spPr bwMode="auto">
          <a:xfrm>
            <a:off x="606719" y="-1"/>
            <a:ext cx="11585281"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13B4BAF-BF81-4A22-B4EC-0E285BE9B74E}"/>
              </a:ext>
            </a:extLst>
          </p:cNvPr>
          <p:cNvSpPr/>
          <p:nvPr/>
        </p:nvSpPr>
        <p:spPr>
          <a:xfrm>
            <a:off x="884284" y="580644"/>
            <a:ext cx="4316366" cy="243878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600" b="1" i="1" u="none" strike="noStrike" kern="1200" cap="none" spc="0" normalizeH="0" baseline="0" noProof="0" dirty="0">
                <a:ln>
                  <a:noFill/>
                </a:ln>
                <a:solidFill>
                  <a:prstClr val="white"/>
                </a:solidFill>
                <a:effectLst/>
                <a:uLnTx/>
                <a:uFillTx/>
                <a:latin typeface="Calibri Light" panose="020F0302020204030204"/>
                <a:ea typeface="+mn-ea"/>
                <a:cs typeface="+mn-cs"/>
              </a:rPr>
              <a:t>9. The Large Stone was Removed</a:t>
            </a:r>
            <a:endParaRPr kumimoji="0" lang="en-US" sz="5600" b="0" i="1"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6EAD59F-8F90-43B3-AEE9-0BBF22619835}"/>
              </a:ext>
            </a:extLst>
          </p:cNvPr>
          <p:cNvSpPr/>
          <p:nvPr/>
        </p:nvSpPr>
        <p:spPr>
          <a:xfrm>
            <a:off x="884284" y="3233984"/>
            <a:ext cx="4316366" cy="2957266"/>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600" b="1" i="1" u="none" strike="noStrike" kern="1200" cap="none" spc="0" normalizeH="0" baseline="0" noProof="0" dirty="0">
                <a:ln>
                  <a:noFill/>
                </a:ln>
                <a:solidFill>
                  <a:prstClr val="white"/>
                </a:solidFill>
                <a:effectLst/>
                <a:uLnTx/>
                <a:uFillTx/>
                <a:latin typeface="Calibri Light" panose="020F0302020204030204"/>
                <a:ea typeface="+mn-ea"/>
                <a:cs typeface="+mn-cs"/>
              </a:rPr>
              <a:t>These stones weighed an average of 3-4k pounds</a:t>
            </a:r>
            <a:endParaRPr kumimoji="0" lang="en-US" sz="5600" b="0" i="1"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34210644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Our Grave Clothes for His Glory - ROB WEINSTEIN">
            <a:extLst>
              <a:ext uri="{FF2B5EF4-FFF2-40B4-BE49-F238E27FC236}">
                <a16:creationId xmlns:a16="http://schemas.microsoft.com/office/drawing/2014/main" id="{AF2624F9-884C-47C1-9579-67FDFDBAFC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50" r="1112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477980" y="1122363"/>
            <a:ext cx="4532169"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1" u="none" strike="noStrike" kern="1200" cap="none" spc="0" normalizeH="0" baseline="0" noProof="0" dirty="0">
                <a:ln>
                  <a:noFill/>
                </a:ln>
                <a:solidFill>
                  <a:prstClr val="black"/>
                </a:solidFill>
                <a:effectLst/>
                <a:uLnTx/>
                <a:uFillTx/>
                <a:latin typeface="Calibri Light" panose="020F0302020204030204"/>
                <a:ea typeface="+mn-ea"/>
                <a:cs typeface="+mn-cs"/>
              </a:rPr>
              <a:t>10. The Grave clothes are left behind at the tomb of Jesus </a:t>
            </a:r>
            <a:endParaRPr kumimoji="0" lang="en-US" sz="54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9D81AB2-936F-40FF-81E1-E1E6FAF0F55D}"/>
              </a:ext>
            </a:extLst>
          </p:cNvPr>
          <p:cNvSpPr/>
          <p:nvPr/>
        </p:nvSpPr>
        <p:spPr>
          <a:xfrm>
            <a:off x="477980" y="4730628"/>
            <a:ext cx="5094145" cy="178409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Light" panose="020F0302020204030204"/>
                <a:ea typeface="+mn-ea"/>
                <a:cs typeface="+mn-cs"/>
              </a:rPr>
              <a:t>The Shroud of Turin might be it</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Christ Appears to Disciples">
            <a:extLst>
              <a:ext uri="{FF2B5EF4-FFF2-40B4-BE49-F238E27FC236}">
                <a16:creationId xmlns:a16="http://schemas.microsoft.com/office/drawing/2014/main" id="{0B904628-E646-4F6E-8F6A-A7D565C5C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88" r="31289"/>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67216EA-FF4A-482E-A3BA-EFEEE85C98F1}"/>
              </a:ext>
            </a:extLst>
          </p:cNvPr>
          <p:cNvSpPr/>
          <p:nvPr/>
        </p:nvSpPr>
        <p:spPr>
          <a:xfrm>
            <a:off x="412169" y="1186696"/>
            <a:ext cx="4470906" cy="3204134"/>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1" u="none" strike="noStrike" kern="1200" cap="none" spc="0" normalizeH="0" baseline="0" noProof="0" dirty="0">
                <a:ln>
                  <a:noFill/>
                </a:ln>
                <a:solidFill>
                  <a:prstClr val="black"/>
                </a:solidFill>
                <a:effectLst/>
                <a:uLnTx/>
                <a:uFillTx/>
                <a:latin typeface="Calibri Light" panose="020F0302020204030204"/>
                <a:ea typeface="+mn-ea"/>
                <a:cs typeface="+mn-cs"/>
              </a:rPr>
              <a:t>11. Jesus appears to over 500 witnesses at one time</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5A54AC9-CFCB-467C-B605-A6217F6888A0}"/>
              </a:ext>
            </a:extLst>
          </p:cNvPr>
          <p:cNvSpPr/>
          <p:nvPr/>
        </p:nvSpPr>
        <p:spPr>
          <a:xfrm>
            <a:off x="412169" y="4805538"/>
            <a:ext cx="4470906" cy="1615951"/>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1" u="none" strike="noStrike" kern="1200" cap="none" spc="0" normalizeH="0" baseline="0" noProof="0" dirty="0">
                <a:ln>
                  <a:noFill/>
                </a:ln>
                <a:solidFill>
                  <a:prstClr val="black"/>
                </a:solidFill>
                <a:effectLst/>
                <a:uLnTx/>
                <a:uFillTx/>
                <a:latin typeface="Calibri Light" panose="020F0302020204030204"/>
                <a:ea typeface="+mn-ea"/>
                <a:cs typeface="+mn-cs"/>
              </a:rPr>
              <a:t>How does that make sense?</a:t>
            </a:r>
          </a:p>
        </p:txBody>
      </p:sp>
    </p:spTree>
    <p:extLst>
      <p:ext uri="{BB962C8B-B14F-4D97-AF65-F5344CB8AC3E}">
        <p14:creationId xmlns:p14="http://schemas.microsoft.com/office/powerpoint/2010/main" val="24927663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4338" name="Picture 2" descr="reach bible background | Circle C Ranch">
            <a:extLst>
              <a:ext uri="{FF2B5EF4-FFF2-40B4-BE49-F238E27FC236}">
                <a16:creationId xmlns:a16="http://schemas.microsoft.com/office/drawing/2014/main" id="{B692D7E1-E085-4235-B7EE-9ACCE42E0E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64"/>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7B68AA-420F-436C-A7FB-288FDD8D158A}"/>
              </a:ext>
            </a:extLst>
          </p:cNvPr>
          <p:cNvSpPr txBox="1"/>
          <p:nvPr/>
        </p:nvSpPr>
        <p:spPr>
          <a:xfrm>
            <a:off x="371094" y="2718054"/>
            <a:ext cx="5629656" cy="320725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venir Next LT Pro"/>
                <a:ea typeface="+mn-ea"/>
                <a:cs typeface="+mn-cs"/>
              </a:rPr>
              <a:t>Jesus said to him, “I am the way, and the truth, and the life. No one comes to the Father except through me.</a:t>
            </a:r>
          </a:p>
        </p:txBody>
      </p:sp>
      <p:sp>
        <p:nvSpPr>
          <p:cNvPr id="11" name="TextBox 10">
            <a:extLst>
              <a:ext uri="{FF2B5EF4-FFF2-40B4-BE49-F238E27FC236}">
                <a16:creationId xmlns:a16="http://schemas.microsoft.com/office/drawing/2014/main" id="{EEB6825E-16C4-40B3-9999-4EE9317669D1}"/>
              </a:ext>
            </a:extLst>
          </p:cNvPr>
          <p:cNvSpPr txBox="1"/>
          <p:nvPr/>
        </p:nvSpPr>
        <p:spPr>
          <a:xfrm>
            <a:off x="424815" y="1386840"/>
            <a:ext cx="5629656" cy="1056639"/>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Avenir Next LT Pro"/>
                <a:ea typeface="+mn-ea"/>
                <a:cs typeface="+mn-cs"/>
              </a:rPr>
              <a:t>John 14:6</a:t>
            </a:r>
          </a:p>
        </p:txBody>
      </p:sp>
    </p:spTree>
    <p:extLst>
      <p:ext uri="{BB962C8B-B14F-4D97-AF65-F5344CB8AC3E}">
        <p14:creationId xmlns:p14="http://schemas.microsoft.com/office/powerpoint/2010/main" val="3289472863"/>
      </p:ext>
    </p:extLst>
  </p:cSld>
  <p:clrMapOvr>
    <a:overrideClrMapping bg1="dk1" tx1="lt1" bg2="dk2" tx2="lt2" accent1="accent1" accent2="accent2" accent3="accent3" accent4="accent4" accent5="accent5" accent6="accent6" hlink="hlink" folHlink="folHlink"/>
  </p:clrMapOvr>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026" name="Picture 2" descr="The power of the cross - Signs of the Times">
            <a:extLst>
              <a:ext uri="{FF2B5EF4-FFF2-40B4-BE49-F238E27FC236}">
                <a16:creationId xmlns:a16="http://schemas.microsoft.com/office/drawing/2014/main" id="{6FBE045A-A648-3C30-D51C-A70E787E8BF7}"/>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0EA3E14-A8AD-8A45-684E-EFFD6D9E0006}"/>
              </a:ext>
            </a:extLst>
          </p:cNvPr>
          <p:cNvSpPr/>
          <p:nvPr/>
        </p:nvSpPr>
        <p:spPr>
          <a:xfrm>
            <a:off x="715664" y="3181626"/>
            <a:ext cx="10812488" cy="2905686"/>
          </a:xfrm>
          <a:prstGeom prst="rect">
            <a:avLst/>
          </a:prstGeom>
        </p:spPr>
        <p:txBody>
          <a:bodyPr vert="horz" lIns="91440" tIns="45720" rIns="91440" bIns="45720" rtlCol="0">
            <a:noAutofit/>
          </a:bodyPr>
          <a:lstStyle/>
          <a:p>
            <a:pPr>
              <a:lnSpc>
                <a:spcPct val="110000"/>
              </a:lnSpc>
            </a:pPr>
            <a:r>
              <a:rPr lang="en-US" sz="4000" b="0" i="0" dirty="0">
                <a:solidFill>
                  <a:srgbClr val="FFFFFF"/>
                </a:solidFill>
                <a:effectLst/>
              </a:rPr>
              <a:t>John 3:16: “For God so loved the world, that he gave his only Son, that whoever believes in him should not perish but have eternal life.”</a:t>
            </a:r>
          </a:p>
          <a:p>
            <a:pPr marL="0" marR="0" lvl="0" indent="-228600" fontAlgn="auto">
              <a:lnSpc>
                <a:spcPct val="110000"/>
              </a:lnSpc>
              <a:spcBef>
                <a:spcPct val="0"/>
              </a:spcBef>
              <a:spcAft>
                <a:spcPts val="600"/>
              </a:spcAft>
              <a:buClrTx/>
              <a:buSzTx/>
              <a:buFont typeface="Arial" panose="020B0604020202020204" pitchFamily="34" charset="0"/>
              <a:buChar char="•"/>
              <a:tabLst/>
              <a:defRPr/>
            </a:pPr>
            <a:endParaRPr kumimoji="0" lang="en-US" sz="4000" b="1" i="1" u="none" strike="noStrike"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284821957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3669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t. Leo the Great Roman Catholic Church | Little Italy, Baltimore, Maryland">
            <a:extLst>
              <a:ext uri="{FF2B5EF4-FFF2-40B4-BE49-F238E27FC236}">
                <a16:creationId xmlns:a16="http://schemas.microsoft.com/office/drawing/2014/main" id="{06116243-BEB8-0990-5529-39B3D64632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71" r="7318"/>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16A3599-61E4-4657-B24A-0A330EABBC0A}"/>
              </a:ext>
            </a:extLst>
          </p:cNvPr>
          <p:cNvSpPr txBox="1"/>
          <p:nvPr/>
        </p:nvSpPr>
        <p:spPr>
          <a:xfrm>
            <a:off x="404553" y="4325961"/>
            <a:ext cx="9381344" cy="105577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1" dirty="0">
                <a:latin typeface="+mj-lt"/>
                <a:ea typeface="+mj-ea"/>
                <a:cs typeface="+mj-cs"/>
              </a:rPr>
              <a:t>Why Protestant Christianity?</a:t>
            </a:r>
          </a:p>
        </p:txBody>
      </p:sp>
      <p:sp>
        <p:nvSpPr>
          <p:cNvPr id="79"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5280472"/>
      </p:ext>
    </p:extLst>
  </p:cSld>
  <p:clrMapOvr>
    <a:overrideClrMapping bg1="dk1" tx1="lt1" bg2="dk2" tx2="lt2" accent1="accent1" accent2="accent2" accent3="accent3" accent4="accent4" accent5="accent5" accent6="accent6" hlink="hlink" folHlink="folHlink"/>
  </p:clrMapOvr>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8" name="Rectangle 8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3 surprising ways the Reformation changed the world | CNN">
            <a:extLst>
              <a:ext uri="{FF2B5EF4-FFF2-40B4-BE49-F238E27FC236}">
                <a16:creationId xmlns:a16="http://schemas.microsoft.com/office/drawing/2014/main" id="{EF2160D9-8249-6E8A-4283-9068A7C5F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8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16A3599-61E4-4657-B24A-0A330EABBC0A}"/>
              </a:ext>
            </a:extLst>
          </p:cNvPr>
          <p:cNvSpPr txBox="1"/>
          <p:nvPr/>
        </p:nvSpPr>
        <p:spPr>
          <a:xfrm>
            <a:off x="282665" y="3037707"/>
            <a:ext cx="9503232" cy="2387600"/>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5500" b="1" i="0" u="none" strike="noStrike" cap="none" spc="0" normalizeH="0" baseline="0" noProof="0" dirty="0">
                <a:ln>
                  <a:noFill/>
                </a:ln>
                <a:effectLst/>
                <a:uLnTx/>
                <a:uFillTx/>
                <a:latin typeface="+mj-lt"/>
                <a:ea typeface="+mj-ea"/>
                <a:cs typeface="+mj-cs"/>
              </a:rPr>
              <a:t>The Protestant Belief has Five Distinctives</a:t>
            </a:r>
          </a:p>
        </p:txBody>
      </p:sp>
      <p:sp>
        <p:nvSpPr>
          <p:cNvPr id="92" name="Rectangle: Rounded Corners 9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36080"/>
      </p:ext>
    </p:extLst>
  </p:cSld>
  <p:clrMapOvr>
    <a:overrideClrMapping bg1="dk1" tx1="lt1" bg2="dk2" tx2="lt2" accent1="accent1" accent2="accent2" accent3="accent3" accent4="accent4" accent5="accent5" accent6="accent6" hlink="hlink" folHlink="folHlink"/>
  </p:clrMapOvr>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100" name="Picture 4" descr="Resolved: To Read the Bible | Desiring God">
            <a:extLst>
              <a:ext uri="{FF2B5EF4-FFF2-40B4-BE49-F238E27FC236}">
                <a16:creationId xmlns:a16="http://schemas.microsoft.com/office/drawing/2014/main" id="{B560F3EA-DD0A-1602-0818-00B1B4F605B4}"/>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C3ADBE8-A093-F6D9-9251-284EF34A354D}"/>
              </a:ext>
            </a:extLst>
          </p:cNvPr>
          <p:cNvSpPr txBox="1"/>
          <p:nvPr/>
        </p:nvSpPr>
        <p:spPr>
          <a:xfrm>
            <a:off x="865632" y="1803314"/>
            <a:ext cx="10509504" cy="923335"/>
          </a:xfrm>
          <a:prstGeom prst="rect">
            <a:avLst/>
          </a:prstGeom>
        </p:spPr>
        <p:txBody>
          <a:bodyPr vert="horz" lIns="91440" tIns="45720" rIns="91440" bIns="45720" rtlCol="0">
            <a:noAutofit/>
          </a:bodyPr>
          <a:lstStyle/>
          <a:p>
            <a:pPr>
              <a:lnSpc>
                <a:spcPct val="110000"/>
              </a:lnSpc>
              <a:spcBef>
                <a:spcPct val="0"/>
              </a:spcBef>
              <a:spcAft>
                <a:spcPts val="600"/>
              </a:spcAft>
            </a:pPr>
            <a:r>
              <a:rPr lang="en-US" sz="4500" b="1" dirty="0">
                <a:solidFill>
                  <a:srgbClr val="FFFFFF"/>
                </a:solidFill>
              </a:rPr>
              <a:t>1. Sola Scriptura (Scripture Alone)</a:t>
            </a:r>
          </a:p>
        </p:txBody>
      </p:sp>
      <p:sp>
        <p:nvSpPr>
          <p:cNvPr id="12" name="TextBox 11">
            <a:extLst>
              <a:ext uri="{FF2B5EF4-FFF2-40B4-BE49-F238E27FC236}">
                <a16:creationId xmlns:a16="http://schemas.microsoft.com/office/drawing/2014/main" id="{72531DFB-3750-9BB4-9684-319432025E11}"/>
              </a:ext>
            </a:extLst>
          </p:cNvPr>
          <p:cNvSpPr txBox="1"/>
          <p:nvPr/>
        </p:nvSpPr>
        <p:spPr>
          <a:xfrm>
            <a:off x="865631" y="3199795"/>
            <a:ext cx="10506455" cy="3170099"/>
          </a:xfrm>
          <a:prstGeom prst="rect">
            <a:avLst/>
          </a:prstGeom>
          <a:noFill/>
        </p:spPr>
        <p:txBody>
          <a:bodyPr wrap="square">
            <a:spAutoFit/>
          </a:bodyPr>
          <a:lstStyle/>
          <a:p>
            <a:pPr algn="l"/>
            <a:r>
              <a:rPr lang="en-US" sz="4000" b="0" i="0" dirty="0">
                <a:solidFill>
                  <a:schemeClr val="bg1"/>
                </a:solidFill>
                <a:effectLst/>
                <a:latin typeface="Times New Roman" panose="02020603050405020304" pitchFamily="18" charset="0"/>
                <a:cs typeface="Times New Roman" panose="02020603050405020304" pitchFamily="18" charset="0"/>
              </a:rPr>
              <a:t>2 Timothy 3:16-17: “All Scripture is breathed out by God and profitable for teaching, for reproof, for correction, and for training in righteousness, that the man of God may be complete, equipped  for every good work.”</a:t>
            </a:r>
          </a:p>
        </p:txBody>
      </p:sp>
    </p:spTree>
    <p:extLst>
      <p:ext uri="{BB962C8B-B14F-4D97-AF65-F5344CB8AC3E}">
        <p14:creationId xmlns:p14="http://schemas.microsoft.com/office/powerpoint/2010/main" val="2199858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Hinduism is a way of Life - Goa Chronicle">
            <a:extLst>
              <a:ext uri="{FF2B5EF4-FFF2-40B4-BE49-F238E27FC236}">
                <a16:creationId xmlns:a16="http://schemas.microsoft.com/office/drawing/2014/main" id="{AC1BD2A4-FBD8-4E2E-AE89-7CE93B5696B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5218" y="644229"/>
            <a:ext cx="4814202" cy="2560320"/>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6 of the Best Books About Judaism for Anyone Who Wants to Learn">
            <a:extLst>
              <a:ext uri="{FF2B5EF4-FFF2-40B4-BE49-F238E27FC236}">
                <a16:creationId xmlns:a16="http://schemas.microsoft.com/office/drawing/2014/main" id="{8B83FF1F-A985-48E9-A328-D7CF9F9A0B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07277" y="644229"/>
            <a:ext cx="4876863" cy="2560320"/>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Why Is Christianity So “Exclusive”? | Cold Case Christianity">
            <a:extLst>
              <a:ext uri="{FF2B5EF4-FFF2-40B4-BE49-F238E27FC236}">
                <a16:creationId xmlns:a16="http://schemas.microsoft.com/office/drawing/2014/main" id="{1E73D7F9-B1D2-488C-A0EF-D62BAB36FF1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5217" y="3653451"/>
            <a:ext cx="4814202" cy="2560320"/>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slam And Democracy: Are They Antithetical? – Analysis – Eurasia Review">
            <a:extLst>
              <a:ext uri="{FF2B5EF4-FFF2-40B4-BE49-F238E27FC236}">
                <a16:creationId xmlns:a16="http://schemas.microsoft.com/office/drawing/2014/main" id="{7330765D-3DAA-464D-8F85-EABD1C5DD69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92580" y="3672788"/>
            <a:ext cx="4891560"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47028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Buddhism and Reincarnation | Ana Heart Blog">
            <a:extLst>
              <a:ext uri="{FF2B5EF4-FFF2-40B4-BE49-F238E27FC236}">
                <a16:creationId xmlns:a16="http://schemas.microsoft.com/office/drawing/2014/main" id="{03A9C425-4B74-4B58-BA1C-5B13E95D97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73" r="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B51B11D-BBCD-47C7-A599-1EDA2F22F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549726"/>
            <a:ext cx="11438793"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8F17924-A525-4547-9386-EDCB09108731}"/>
              </a:ext>
            </a:extLst>
          </p:cNvPr>
          <p:cNvSpPr txBox="1"/>
          <p:nvPr/>
        </p:nvSpPr>
        <p:spPr>
          <a:xfrm>
            <a:off x="542544" y="4754880"/>
            <a:ext cx="11137392" cy="93268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dirty="0">
                <a:solidFill>
                  <a:schemeClr val="bg1"/>
                </a:solidFill>
                <a:latin typeface="+mj-lt"/>
                <a:ea typeface="+mj-ea"/>
                <a:cs typeface="+mj-cs"/>
              </a:rPr>
              <a:t>Hinduism Teaches Reincarnation</a:t>
            </a:r>
          </a:p>
        </p:txBody>
      </p:sp>
      <p:cxnSp>
        <p:nvCxnSpPr>
          <p:cNvPr id="73" name="Straight Connector 72">
            <a:extLst>
              <a:ext uri="{FF2B5EF4-FFF2-40B4-BE49-F238E27FC236}">
                <a16:creationId xmlns:a16="http://schemas.microsoft.com/office/drawing/2014/main" id="{6A810F53-4CAC-492E-A2F9-C147AA509B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98121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Three Things Remain: What is Faith? - Words of Faith, Hope &amp; Love">
            <a:extLst>
              <a:ext uri="{FF2B5EF4-FFF2-40B4-BE49-F238E27FC236}">
                <a16:creationId xmlns:a16="http://schemas.microsoft.com/office/drawing/2014/main" id="{DF1B86FA-E7E1-6B50-503B-1CF81E64D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27" r="-2" b="18211"/>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Rounded Corners 7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3ADBE8-A093-F6D9-9251-284EF34A354D}"/>
              </a:ext>
            </a:extLst>
          </p:cNvPr>
          <p:cNvSpPr txBox="1"/>
          <p:nvPr/>
        </p:nvSpPr>
        <p:spPr>
          <a:xfrm>
            <a:off x="343192" y="4227554"/>
            <a:ext cx="8557193" cy="53606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500" b="1" dirty="0">
                <a:solidFill>
                  <a:schemeClr val="bg1"/>
                </a:solidFill>
                <a:latin typeface="+mj-lt"/>
                <a:ea typeface="+mj-ea"/>
                <a:cs typeface="+mj-cs"/>
              </a:rPr>
              <a:t>2. Sola Fide (By Faith Alone)</a:t>
            </a:r>
          </a:p>
        </p:txBody>
      </p:sp>
      <p:sp>
        <p:nvSpPr>
          <p:cNvPr id="12" name="TextBox 11">
            <a:extLst>
              <a:ext uri="{FF2B5EF4-FFF2-40B4-BE49-F238E27FC236}">
                <a16:creationId xmlns:a16="http://schemas.microsoft.com/office/drawing/2014/main" id="{72531DFB-3750-9BB4-9684-319432025E11}"/>
              </a:ext>
            </a:extLst>
          </p:cNvPr>
          <p:cNvSpPr txBox="1"/>
          <p:nvPr/>
        </p:nvSpPr>
        <p:spPr>
          <a:xfrm>
            <a:off x="343192" y="5068059"/>
            <a:ext cx="11505097" cy="1306417"/>
          </a:xfrm>
          <a:prstGeom prst="rect">
            <a:avLst/>
          </a:prstGeom>
        </p:spPr>
        <p:txBody>
          <a:bodyPr vert="horz" lIns="91440" tIns="45720" rIns="91440" bIns="45720" rtlCol="0">
            <a:noAutofit/>
          </a:bodyPr>
          <a:lstStyle/>
          <a:p>
            <a:pPr>
              <a:lnSpc>
                <a:spcPct val="110000"/>
              </a:lnSpc>
              <a:spcAft>
                <a:spcPts val="600"/>
              </a:spcAft>
            </a:pPr>
            <a:r>
              <a:rPr lang="en-US" sz="3000" b="0" i="0" dirty="0">
                <a:effectLst/>
              </a:rPr>
              <a:t>Romans 5:1: “Therefore, since we have been justified by faith, we have peace with God through our Lord Jesus Christ.”</a:t>
            </a:r>
          </a:p>
        </p:txBody>
      </p:sp>
    </p:spTree>
    <p:extLst>
      <p:ext uri="{BB962C8B-B14F-4D97-AF65-F5344CB8AC3E}">
        <p14:creationId xmlns:p14="http://schemas.microsoft.com/office/powerpoint/2010/main" val="40926291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7170" name="Picture 2" descr="God's Grace is not Irresistible. God's gracious call to salvation is for… |  by Patti Tilton | The Flower Falls Off | Medium">
            <a:extLst>
              <a:ext uri="{FF2B5EF4-FFF2-40B4-BE49-F238E27FC236}">
                <a16:creationId xmlns:a16="http://schemas.microsoft.com/office/drawing/2014/main" id="{A5EAF5BB-4179-B02D-9E8F-53676BFA0DA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5730"/>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D667EA-933D-9A32-3786-3F1707F42256}"/>
              </a:ext>
            </a:extLst>
          </p:cNvPr>
          <p:cNvSpPr txBox="1"/>
          <p:nvPr/>
        </p:nvSpPr>
        <p:spPr>
          <a:xfrm>
            <a:off x="841248" y="615045"/>
            <a:ext cx="10506456" cy="19191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500" b="1" dirty="0">
                <a:solidFill>
                  <a:srgbClr val="FFFFFF"/>
                </a:solidFill>
                <a:latin typeface="+mj-lt"/>
                <a:ea typeface="+mj-ea"/>
                <a:cs typeface="+mj-cs"/>
              </a:rPr>
              <a:t>3. Sola Gracia (By Grace Alone)</a:t>
            </a:r>
          </a:p>
        </p:txBody>
      </p:sp>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49F292C-8879-A13F-6241-FF78DF8CCBDF}"/>
              </a:ext>
            </a:extLst>
          </p:cNvPr>
          <p:cNvSpPr txBox="1"/>
          <p:nvPr/>
        </p:nvSpPr>
        <p:spPr>
          <a:xfrm>
            <a:off x="841248" y="3170938"/>
            <a:ext cx="10509504" cy="2905686"/>
          </a:xfrm>
          <a:prstGeom prst="rect">
            <a:avLst/>
          </a:prstGeom>
        </p:spPr>
        <p:txBody>
          <a:bodyPr vert="horz" lIns="91440" tIns="45720" rIns="91440" bIns="45720" rtlCol="0">
            <a:normAutofit/>
          </a:bodyPr>
          <a:lstStyle/>
          <a:p>
            <a:pPr algn="l"/>
            <a:r>
              <a:rPr lang="en-US" sz="4500" b="0" i="0" dirty="0">
                <a:solidFill>
                  <a:schemeClr val="bg1"/>
                </a:solidFill>
                <a:effectLst/>
                <a:latin typeface="Times New Roman" panose="02020603050405020304" pitchFamily="18" charset="0"/>
                <a:cs typeface="Times New Roman" panose="02020603050405020304" pitchFamily="18" charset="0"/>
              </a:rPr>
              <a:t>Ephesians 2:8-9: “For by grace you have been saved through faith. And this is not your own doing; it is the gift of God, </a:t>
            </a:r>
            <a:r>
              <a:rPr lang="en-US" sz="4500" b="1" i="0" baseline="30000" dirty="0">
                <a:solidFill>
                  <a:schemeClr val="bg1"/>
                </a:solidFill>
                <a:effectLst/>
                <a:latin typeface="Times New Roman" panose="02020603050405020304" pitchFamily="18" charset="0"/>
                <a:cs typeface="Times New Roman" panose="02020603050405020304" pitchFamily="18" charset="0"/>
              </a:rPr>
              <a:t>9 </a:t>
            </a:r>
            <a:r>
              <a:rPr lang="en-US" sz="4500" b="0" i="0" dirty="0">
                <a:solidFill>
                  <a:schemeClr val="bg1"/>
                </a:solidFill>
                <a:effectLst/>
                <a:latin typeface="Times New Roman" panose="02020603050405020304" pitchFamily="18" charset="0"/>
                <a:cs typeface="Times New Roman" panose="02020603050405020304" pitchFamily="18" charset="0"/>
              </a:rPr>
              <a:t>not a result of works, so that no one may boast.”</a:t>
            </a:r>
          </a:p>
        </p:txBody>
      </p:sp>
    </p:spTree>
    <p:extLst>
      <p:ext uri="{BB962C8B-B14F-4D97-AF65-F5344CB8AC3E}">
        <p14:creationId xmlns:p14="http://schemas.microsoft.com/office/powerpoint/2010/main" val="64406822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The nature of Jesus' ministry in Mark 6 | Psephizo">
            <a:extLst>
              <a:ext uri="{FF2B5EF4-FFF2-40B4-BE49-F238E27FC236}">
                <a16:creationId xmlns:a16="http://schemas.microsoft.com/office/drawing/2014/main" id="{EAF9B183-4567-A6AF-2650-AFD16507AA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977" b="1717"/>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Rounded Corners 7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291A88-11F3-1426-E350-6343F1D7DA02}"/>
              </a:ext>
            </a:extLst>
          </p:cNvPr>
          <p:cNvSpPr txBox="1"/>
          <p:nvPr/>
        </p:nvSpPr>
        <p:spPr>
          <a:xfrm>
            <a:off x="294553" y="4192627"/>
            <a:ext cx="8557193" cy="5360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dirty="0">
                <a:solidFill>
                  <a:schemeClr val="bg1"/>
                </a:solidFill>
                <a:latin typeface="+mj-lt"/>
                <a:ea typeface="+mj-ea"/>
                <a:cs typeface="+mj-cs"/>
              </a:rPr>
              <a:t>4. Sola Christus (By Christ Alone)</a:t>
            </a:r>
          </a:p>
        </p:txBody>
      </p:sp>
      <p:sp>
        <p:nvSpPr>
          <p:cNvPr id="6" name="TextBox 5">
            <a:extLst>
              <a:ext uri="{FF2B5EF4-FFF2-40B4-BE49-F238E27FC236}">
                <a16:creationId xmlns:a16="http://schemas.microsoft.com/office/drawing/2014/main" id="{F31B0574-032E-7E9C-A846-E5DD9EA8DE6F}"/>
              </a:ext>
            </a:extLst>
          </p:cNvPr>
          <p:cNvSpPr txBox="1"/>
          <p:nvPr/>
        </p:nvSpPr>
        <p:spPr>
          <a:xfrm>
            <a:off x="294553" y="5068059"/>
            <a:ext cx="11401336" cy="1306417"/>
          </a:xfrm>
          <a:prstGeom prst="rect">
            <a:avLst/>
          </a:prstGeom>
        </p:spPr>
        <p:txBody>
          <a:bodyPr vert="horz" lIns="91440" tIns="45720" rIns="91440" bIns="45720" rtlCol="0">
            <a:noAutofit/>
          </a:bodyPr>
          <a:lstStyle/>
          <a:p>
            <a:pPr marR="0" lvl="0" fontAlgn="auto">
              <a:lnSpc>
                <a:spcPct val="110000"/>
              </a:lnSpc>
              <a:spcBef>
                <a:spcPts val="0"/>
              </a:spcBef>
              <a:spcAft>
                <a:spcPts val="600"/>
              </a:spcAft>
              <a:buClrTx/>
              <a:buSzTx/>
              <a:tabLst/>
              <a:defRPr/>
            </a:pPr>
            <a:r>
              <a:rPr kumimoji="0" lang="en-US" sz="3000" b="0" i="0" u="none" strike="noStrike" cap="none" spc="0" normalizeH="0" baseline="0" noProof="0" dirty="0">
                <a:ln>
                  <a:noFill/>
                </a:ln>
                <a:effectLst/>
                <a:uLnTx/>
                <a:uFillTx/>
              </a:rPr>
              <a:t>John 14:6: “Jesus said to him, “I am the way, and the truth, and the life. No one comes to the Father except through me.”</a:t>
            </a:r>
          </a:p>
        </p:txBody>
      </p:sp>
    </p:spTree>
    <p:extLst>
      <p:ext uri="{BB962C8B-B14F-4D97-AF65-F5344CB8AC3E}">
        <p14:creationId xmlns:p14="http://schemas.microsoft.com/office/powerpoint/2010/main" val="3287317913"/>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7170" name="Picture 2" descr="God's Grace is not Irresistible. God's gracious call to salvation is for… |  by Patti Tilton | The Flower Falls Off | Medium">
            <a:extLst>
              <a:ext uri="{FF2B5EF4-FFF2-40B4-BE49-F238E27FC236}">
                <a16:creationId xmlns:a16="http://schemas.microsoft.com/office/drawing/2014/main" id="{A5EAF5BB-4179-B02D-9E8F-53676BFA0DA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5730"/>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D667EA-933D-9A32-3786-3F1707F42256}"/>
              </a:ext>
            </a:extLst>
          </p:cNvPr>
          <p:cNvSpPr txBox="1"/>
          <p:nvPr/>
        </p:nvSpPr>
        <p:spPr>
          <a:xfrm>
            <a:off x="734244" y="654674"/>
            <a:ext cx="10506456" cy="19191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b="1" dirty="0">
                <a:solidFill>
                  <a:srgbClr val="FFFFFF"/>
                </a:solidFill>
                <a:latin typeface="+mj-lt"/>
                <a:ea typeface="+mj-ea"/>
                <a:cs typeface="+mj-cs"/>
              </a:rPr>
              <a:t>5. Soli Deo Gloria (All for God’s Glory)</a:t>
            </a:r>
          </a:p>
        </p:txBody>
      </p:sp>
      <p:sp>
        <p:nvSpPr>
          <p:cNvPr id="75" name="Rectangle 74">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49F292C-8879-A13F-6241-FF78DF8CCBDF}"/>
              </a:ext>
            </a:extLst>
          </p:cNvPr>
          <p:cNvSpPr txBox="1"/>
          <p:nvPr/>
        </p:nvSpPr>
        <p:spPr>
          <a:xfrm>
            <a:off x="841248" y="3228479"/>
            <a:ext cx="10509504" cy="2905686"/>
          </a:xfrm>
          <a:prstGeom prst="rect">
            <a:avLst/>
          </a:prstGeom>
        </p:spPr>
        <p:txBody>
          <a:bodyPr vert="horz" lIns="91440" tIns="45720" rIns="91440" bIns="45720" rtlCol="0">
            <a:normAutofit/>
          </a:bodyPr>
          <a:lstStyle/>
          <a:p>
            <a:pPr>
              <a:lnSpc>
                <a:spcPct val="110000"/>
              </a:lnSpc>
              <a:spcAft>
                <a:spcPts val="600"/>
              </a:spcAft>
            </a:pPr>
            <a:r>
              <a:rPr lang="en-US" sz="4500" b="0" i="0" dirty="0">
                <a:solidFill>
                  <a:srgbClr val="FFFFFF"/>
                </a:solidFill>
                <a:effectLst/>
              </a:rPr>
              <a:t>1 Corinthians 10:31: “So, whether you eat or drink, or whatever you do, do all to the glory of God.”</a:t>
            </a:r>
          </a:p>
        </p:txBody>
      </p:sp>
    </p:spTree>
    <p:extLst>
      <p:ext uri="{BB962C8B-B14F-4D97-AF65-F5344CB8AC3E}">
        <p14:creationId xmlns:p14="http://schemas.microsoft.com/office/powerpoint/2010/main" val="53840261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 5 Solas: Essentials of the Faith – Voyage Church Montreal">
            <a:extLst>
              <a:ext uri="{FF2B5EF4-FFF2-40B4-BE49-F238E27FC236}">
                <a16:creationId xmlns:a16="http://schemas.microsoft.com/office/drawing/2014/main" id="{8A688825-05B7-417C-7D2F-64588A7219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13" b="7242"/>
          <a:stretch/>
        </p:blipFill>
        <p:spPr bwMode="auto">
          <a:xfrm>
            <a:off x="0" y="-1"/>
            <a:ext cx="1219320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556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Bible-Background-2 | The Missionary Church Association in Jamaica">
            <a:extLst>
              <a:ext uri="{FF2B5EF4-FFF2-40B4-BE49-F238E27FC236}">
                <a16:creationId xmlns:a16="http://schemas.microsoft.com/office/drawing/2014/main" id="{80E939C5-A6E5-4190-8EB8-6DE6D6237CFB}"/>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12044"/>
          <a:stretch/>
        </p:blipFill>
        <p:spPr bwMode="auto">
          <a:xfrm>
            <a:off x="180975" y="182880"/>
            <a:ext cx="11823637" cy="64997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F00422-D01A-432B-AAA0-1409354E4917}"/>
              </a:ext>
            </a:extLst>
          </p:cNvPr>
          <p:cNvSpPr txBox="1"/>
          <p:nvPr/>
        </p:nvSpPr>
        <p:spPr>
          <a:xfrm>
            <a:off x="1016597" y="840542"/>
            <a:ext cx="10165218" cy="2588458"/>
          </a:xfrm>
          <a:prstGeom prst="rect">
            <a:avLst/>
          </a:prstGeom>
        </p:spPr>
        <p:txBody>
          <a:bodyPr vert="horz" lIns="91440" tIns="45720" rIns="91440" bIns="45720" rtlCol="0">
            <a:normAutofit/>
          </a:bodyPr>
          <a:lstStyle/>
          <a:p>
            <a:pPr algn="ctr">
              <a:lnSpc>
                <a:spcPct val="90000"/>
              </a:lnSpc>
              <a:spcAft>
                <a:spcPts val="600"/>
              </a:spcAft>
            </a:pPr>
            <a:r>
              <a:rPr lang="en-US" sz="5500" b="0" i="0" dirty="0">
                <a:solidFill>
                  <a:srgbClr val="FFFFFF"/>
                </a:solidFill>
                <a:effectLst/>
              </a:rPr>
              <a:t>Hebrews 9:27: “And just as it is appointed for man to die once, and after that comes judgment”</a:t>
            </a:r>
          </a:p>
        </p:txBody>
      </p:sp>
    </p:spTree>
    <p:extLst>
      <p:ext uri="{BB962C8B-B14F-4D97-AF65-F5344CB8AC3E}">
        <p14:creationId xmlns:p14="http://schemas.microsoft.com/office/powerpoint/2010/main" val="1276566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What is Karma? | The Art Of Living Global">
            <a:extLst>
              <a:ext uri="{FF2B5EF4-FFF2-40B4-BE49-F238E27FC236}">
                <a16:creationId xmlns:a16="http://schemas.microsoft.com/office/drawing/2014/main" id="{A3B86B2F-7D41-4716-8E87-1D39C1936E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6388" name="Freeform: Shape 7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AA453A73-B249-4A58-ACD7-A83A3D72153A}"/>
              </a:ext>
            </a:extLst>
          </p:cNvPr>
          <p:cNvSpPr txBox="1"/>
          <p:nvPr/>
        </p:nvSpPr>
        <p:spPr>
          <a:xfrm>
            <a:off x="627240" y="4212077"/>
            <a:ext cx="9363067" cy="185452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200" b="1" dirty="0">
                <a:solidFill>
                  <a:srgbClr val="FFFFFF"/>
                </a:solidFill>
                <a:latin typeface="+mj-lt"/>
                <a:ea typeface="+mj-ea"/>
                <a:cs typeface="+mj-cs"/>
              </a:rPr>
              <a:t>Hinduism Says Afterlife is Based on Karma in this life…</a:t>
            </a:r>
          </a:p>
        </p:txBody>
      </p:sp>
    </p:spTree>
    <p:extLst>
      <p:ext uri="{BB962C8B-B14F-4D97-AF65-F5344CB8AC3E}">
        <p14:creationId xmlns:p14="http://schemas.microsoft.com/office/powerpoint/2010/main" val="2201276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Bible-Background-2 | The Missionary Church Association in Jamaica">
            <a:extLst>
              <a:ext uri="{FF2B5EF4-FFF2-40B4-BE49-F238E27FC236}">
                <a16:creationId xmlns:a16="http://schemas.microsoft.com/office/drawing/2014/main" id="{352CABA4-A720-43A0-BD8A-086CB1545DC8}"/>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12044"/>
          <a:stretch/>
        </p:blipFill>
        <p:spPr bwMode="auto">
          <a:xfrm>
            <a:off x="180975" y="182880"/>
            <a:ext cx="11823637" cy="64997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925299-FAA2-47A7-A129-1BACACEC19B1}"/>
              </a:ext>
            </a:extLst>
          </p:cNvPr>
          <p:cNvSpPr txBox="1"/>
          <p:nvPr/>
        </p:nvSpPr>
        <p:spPr>
          <a:xfrm>
            <a:off x="1010184" y="520454"/>
            <a:ext cx="10165218" cy="2588458"/>
          </a:xfrm>
          <a:prstGeom prst="rect">
            <a:avLst/>
          </a:prstGeom>
        </p:spPr>
        <p:txBody>
          <a:bodyPr vert="horz" lIns="91440" tIns="45720" rIns="91440" bIns="45720" rtlCol="0">
            <a:noAutofit/>
          </a:bodyPr>
          <a:lstStyle/>
          <a:p>
            <a:pPr algn="ctr">
              <a:lnSpc>
                <a:spcPct val="90000"/>
              </a:lnSpc>
              <a:spcAft>
                <a:spcPts val="600"/>
              </a:spcAft>
            </a:pPr>
            <a:r>
              <a:rPr lang="en-US" sz="6000" b="0" i="0" dirty="0">
                <a:solidFill>
                  <a:srgbClr val="FFFFFF"/>
                </a:solidFill>
                <a:effectLst/>
              </a:rPr>
              <a:t>Ephesians 2:8:</a:t>
            </a:r>
            <a:r>
              <a:rPr lang="en-US" sz="6000" b="1" i="0" baseline="30000" dirty="0">
                <a:solidFill>
                  <a:srgbClr val="FFFFFF"/>
                </a:solidFill>
                <a:effectLst/>
              </a:rPr>
              <a:t> ”</a:t>
            </a:r>
            <a:r>
              <a:rPr lang="en-US" sz="6000" b="0" i="0" dirty="0">
                <a:solidFill>
                  <a:srgbClr val="FFFFFF"/>
                </a:solidFill>
                <a:effectLst/>
              </a:rPr>
              <a:t>For by grace you have been saved through faith. And this is not your own doing; it is the gift of God”</a:t>
            </a:r>
          </a:p>
        </p:txBody>
      </p:sp>
    </p:spTree>
    <p:extLst>
      <p:ext uri="{BB962C8B-B14F-4D97-AF65-F5344CB8AC3E}">
        <p14:creationId xmlns:p14="http://schemas.microsoft.com/office/powerpoint/2010/main" val="2530093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MAYA – A CHIMERICAL REALITY OR A PHENOMENAL ILLUSION | Alert Lawyer's Blog">
            <a:extLst>
              <a:ext uri="{FF2B5EF4-FFF2-40B4-BE49-F238E27FC236}">
                <a16:creationId xmlns:a16="http://schemas.microsoft.com/office/drawing/2014/main" id="{88FABEAD-09DF-4AEC-A2C2-87168CC3BF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b="909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7E45CD9-CC51-4891-AA60-4237341132FE}"/>
              </a:ext>
            </a:extLst>
          </p:cNvPr>
          <p:cNvSpPr txBox="1"/>
          <p:nvPr/>
        </p:nvSpPr>
        <p:spPr>
          <a:xfrm>
            <a:off x="7305473" y="674914"/>
            <a:ext cx="4631119" cy="2754086"/>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5200" dirty="0"/>
              <a:t>Hinduism Says the Personal Identity is an Illusion, because all is one</a:t>
            </a:r>
          </a:p>
        </p:txBody>
      </p:sp>
    </p:spTree>
    <p:extLst>
      <p:ext uri="{BB962C8B-B14F-4D97-AF65-F5344CB8AC3E}">
        <p14:creationId xmlns:p14="http://schemas.microsoft.com/office/powerpoint/2010/main" val="965210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Ten “keys to reality” from Nobel laureate Frank Wilczek | MIT News |  Massachusetts Institute of Technology">
            <a:extLst>
              <a:ext uri="{FF2B5EF4-FFF2-40B4-BE49-F238E27FC236}">
                <a16:creationId xmlns:a16="http://schemas.microsoft.com/office/drawing/2014/main" id="{F6EAE295-43A5-4F94-B820-FB89040ADC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48" b="568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50BCC1F-065A-4692-A6BE-7CBAD3E3F9A2}"/>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500" b="1" dirty="0">
                <a:solidFill>
                  <a:schemeClr val="tx1">
                    <a:lumMod val="85000"/>
                    <a:lumOff val="15000"/>
                  </a:schemeClr>
                </a:solidFill>
                <a:latin typeface="+mj-lt"/>
                <a:ea typeface="+mj-ea"/>
                <a:cs typeface="+mj-cs"/>
              </a:rPr>
              <a:t>The Bible Says the World is Real and Exists</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574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777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uddhist Ethics Does Not Advocate State Action | Libertarianism.org">
            <a:extLst>
              <a:ext uri="{FF2B5EF4-FFF2-40B4-BE49-F238E27FC236}">
                <a16:creationId xmlns:a16="http://schemas.microsoft.com/office/drawing/2014/main" id="{9D93F1E4-23DD-4485-A511-7930129983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B47289CC-300D-4401-8D77-6CB951DADA0A}"/>
              </a:ext>
            </a:extLst>
          </p:cNvPr>
          <p:cNvSpPr txBox="1"/>
          <p:nvPr/>
        </p:nvSpPr>
        <p:spPr>
          <a:xfrm>
            <a:off x="296779" y="4212076"/>
            <a:ext cx="9654617" cy="18190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dirty="0">
                <a:solidFill>
                  <a:srgbClr val="FFFFFF"/>
                </a:solidFill>
                <a:latin typeface="+mj-lt"/>
                <a:ea typeface="+mj-ea"/>
                <a:cs typeface="+mj-cs"/>
              </a:rPr>
              <a:t>Hundreds of Years After Hinduism </a:t>
            </a:r>
          </a:p>
          <a:p>
            <a:pPr>
              <a:lnSpc>
                <a:spcPct val="90000"/>
              </a:lnSpc>
              <a:spcBef>
                <a:spcPct val="0"/>
              </a:spcBef>
              <a:spcAft>
                <a:spcPts val="600"/>
              </a:spcAft>
            </a:pPr>
            <a:r>
              <a:rPr lang="en-US" sz="5400" b="1" dirty="0">
                <a:solidFill>
                  <a:srgbClr val="FFFFFF"/>
                </a:solidFill>
                <a:latin typeface="+mj-lt"/>
                <a:ea typeface="+mj-ea"/>
                <a:cs typeface="+mj-cs"/>
              </a:rPr>
              <a:t>Began it Gave Rise to Buddhism</a:t>
            </a:r>
          </a:p>
        </p:txBody>
      </p:sp>
    </p:spTree>
    <p:extLst>
      <p:ext uri="{BB962C8B-B14F-4D97-AF65-F5344CB8AC3E}">
        <p14:creationId xmlns:p14="http://schemas.microsoft.com/office/powerpoint/2010/main" val="125223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uddhism by country - Wikipedia">
            <a:extLst>
              <a:ext uri="{FF2B5EF4-FFF2-40B4-BE49-F238E27FC236}">
                <a16:creationId xmlns:a16="http://schemas.microsoft.com/office/drawing/2014/main" id="{0ACFA0C3-76AE-4E84-AF11-1864D55E7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89" y="179759"/>
            <a:ext cx="11959021" cy="649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658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Why Buddhism is true: Mindfulness and meditation in a modern world - Vox">
            <a:extLst>
              <a:ext uri="{FF2B5EF4-FFF2-40B4-BE49-F238E27FC236}">
                <a16:creationId xmlns:a16="http://schemas.microsoft.com/office/drawing/2014/main" id="{22B6B63F-539C-4AAF-8B5D-2A51818088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30" b="101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AFEEF5D-17E7-47A6-BE32-09F8E56DFE0C}"/>
              </a:ext>
            </a:extLst>
          </p:cNvPr>
          <p:cNvSpPr txBox="1"/>
          <p:nvPr/>
        </p:nvSpPr>
        <p:spPr>
          <a:xfrm>
            <a:off x="490537" y="535093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500" b="1" dirty="0">
                <a:solidFill>
                  <a:schemeClr val="tx1">
                    <a:lumMod val="85000"/>
                    <a:lumOff val="15000"/>
                  </a:schemeClr>
                </a:solidFill>
                <a:latin typeface="+mj-lt"/>
                <a:ea typeface="+mj-ea"/>
                <a:cs typeface="+mj-cs"/>
              </a:rPr>
              <a:t>500,000,000 + Buddhists Worldwide</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361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ible-Background-2 | The Missionary Church Association in Jamaica">
            <a:extLst>
              <a:ext uri="{FF2B5EF4-FFF2-40B4-BE49-F238E27FC236}">
                <a16:creationId xmlns:a16="http://schemas.microsoft.com/office/drawing/2014/main" id="{F19BD265-DED0-4E44-B07E-8E536C355C9C}"/>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536F4F9-0C5A-4475-9820-BA36932951C3}"/>
              </a:ext>
            </a:extLst>
          </p:cNvPr>
          <p:cNvSpPr txBox="1"/>
          <p:nvPr/>
        </p:nvSpPr>
        <p:spPr>
          <a:xfrm>
            <a:off x="1031739" y="552564"/>
            <a:ext cx="10128521" cy="3539430"/>
          </a:xfrm>
          <a:prstGeom prst="rect">
            <a:avLst/>
          </a:prstGeom>
          <a:noFill/>
        </p:spPr>
        <p:txBody>
          <a:bodyPr wrap="square">
            <a:spAutoFit/>
          </a:bodyPr>
          <a:lstStyle/>
          <a:p>
            <a:pPr algn="ctr"/>
            <a:r>
              <a:rPr lang="en-US" sz="5600" b="0" i="0" dirty="0">
                <a:solidFill>
                  <a:schemeClr val="bg1"/>
                </a:solidFill>
                <a:effectLst/>
                <a:latin typeface="Book Antiqua" panose="02040602050305030304" pitchFamily="18" charset="0"/>
              </a:rPr>
              <a:t>Matthew 7:14: “For the gate is narrow and the way is hard that leads to life, and those who find it are few.”</a:t>
            </a:r>
          </a:p>
        </p:txBody>
      </p:sp>
    </p:spTree>
    <p:extLst>
      <p:ext uri="{BB962C8B-B14F-4D97-AF65-F5344CB8AC3E}">
        <p14:creationId xmlns:p14="http://schemas.microsoft.com/office/powerpoint/2010/main" val="1019121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4" name="Picture 8" descr="Buddha Purnima 2021: Greetings &amp; inspirational quotes of Gautam Buddha">
            <a:extLst>
              <a:ext uri="{FF2B5EF4-FFF2-40B4-BE49-F238E27FC236}">
                <a16:creationId xmlns:a16="http://schemas.microsoft.com/office/drawing/2014/main" id="{0EF39A88-249A-43B7-B6D0-8A69A592A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78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57F86D6-E0DB-40DF-A326-605D12CD649E}"/>
              </a:ext>
            </a:extLst>
          </p:cNvPr>
          <p:cNvSpPr txBox="1"/>
          <p:nvPr/>
        </p:nvSpPr>
        <p:spPr>
          <a:xfrm>
            <a:off x="296779" y="4212076"/>
            <a:ext cx="9654617" cy="18190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dirty="0">
                <a:solidFill>
                  <a:srgbClr val="FFFFFF"/>
                </a:solidFill>
                <a:latin typeface="+mj-lt"/>
                <a:ea typeface="+mj-ea"/>
                <a:cs typeface="+mj-cs"/>
              </a:rPr>
              <a:t>Not All Buddhist Are the Same: Three Major Divisions Exist…</a:t>
            </a:r>
          </a:p>
        </p:txBody>
      </p:sp>
    </p:spTree>
    <p:extLst>
      <p:ext uri="{BB962C8B-B14F-4D97-AF65-F5344CB8AC3E}">
        <p14:creationId xmlns:p14="http://schemas.microsoft.com/office/powerpoint/2010/main" val="67237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6" name="Picture 6" descr="Siddhartha Gautama was one of the first eastern philosophers. His teachings  are used by modern society to go through life while accepting suffering. He  believed that there are 4 noble truths: Suffering,">
            <a:extLst>
              <a:ext uri="{FF2B5EF4-FFF2-40B4-BE49-F238E27FC236}">
                <a16:creationId xmlns:a16="http://schemas.microsoft.com/office/drawing/2014/main" id="{3984B9D3-6686-4C7D-A07A-75AE6755EA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091" b="233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939A853-7E57-49C0-97EB-21D673031B60}"/>
              </a:ext>
            </a:extLst>
          </p:cNvPr>
          <p:cNvSpPr txBox="1"/>
          <p:nvPr/>
        </p:nvSpPr>
        <p:spPr>
          <a:xfrm>
            <a:off x="751085" y="628409"/>
            <a:ext cx="3503904" cy="5459162"/>
          </a:xfrm>
          <a:prstGeom prst="rect">
            <a:avLst/>
          </a:prstGeom>
        </p:spPr>
        <p:txBody>
          <a:bodyPr vert="horz" lIns="91440" tIns="45720" rIns="91440" bIns="45720" rtlCol="0">
            <a:noAutofit/>
          </a:bodyPr>
          <a:lstStyle/>
          <a:p>
            <a:pPr algn="ctr">
              <a:lnSpc>
                <a:spcPct val="90000"/>
              </a:lnSpc>
              <a:spcAft>
                <a:spcPts val="600"/>
              </a:spcAft>
            </a:pPr>
            <a:r>
              <a:rPr lang="en-US" sz="5500" dirty="0"/>
              <a:t>Siddhartha Gautama (Buddha) lived 563-483 B.C. and started out a Hindu</a:t>
            </a:r>
          </a:p>
        </p:txBody>
      </p:sp>
    </p:spTree>
    <p:extLst>
      <p:ext uri="{BB962C8B-B14F-4D97-AF65-F5344CB8AC3E}">
        <p14:creationId xmlns:p14="http://schemas.microsoft.com/office/powerpoint/2010/main" val="3633831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inding nirvana in the five precepts of Buddhism">
            <a:extLst>
              <a:ext uri="{FF2B5EF4-FFF2-40B4-BE49-F238E27FC236}">
                <a16:creationId xmlns:a16="http://schemas.microsoft.com/office/drawing/2014/main" id="{B4507055-05EB-499D-8C4B-6094FC7C2A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988" b="5760"/>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9498C47-1B23-4C66-B011-6D0847219F0E}"/>
              </a:ext>
            </a:extLst>
          </p:cNvPr>
          <p:cNvSpPr txBox="1"/>
          <p:nvPr/>
        </p:nvSpPr>
        <p:spPr>
          <a:xfrm>
            <a:off x="424814" y="2630931"/>
            <a:ext cx="3738624" cy="3567180"/>
          </a:xfrm>
          <a:prstGeom prst="rect">
            <a:avLst/>
          </a:prstGeom>
        </p:spPr>
        <p:txBody>
          <a:bodyPr vert="horz" lIns="91440" tIns="45720" rIns="91440" bIns="45720" rtlCol="0" anchor="t">
            <a:noAutofit/>
          </a:bodyPr>
          <a:lstStyle/>
          <a:p>
            <a:pPr>
              <a:lnSpc>
                <a:spcPct val="90000"/>
              </a:lnSpc>
              <a:spcAft>
                <a:spcPts val="600"/>
              </a:spcAft>
            </a:pPr>
            <a:r>
              <a:rPr lang="en-US" sz="5500" dirty="0"/>
              <a:t>Buddhism is Similar but Different than those of Hindu’s </a:t>
            </a:r>
          </a:p>
        </p:txBody>
      </p:sp>
      <p:sp>
        <p:nvSpPr>
          <p:cNvPr id="8" name="TextBox 7">
            <a:extLst>
              <a:ext uri="{FF2B5EF4-FFF2-40B4-BE49-F238E27FC236}">
                <a16:creationId xmlns:a16="http://schemas.microsoft.com/office/drawing/2014/main" id="{0FFC808D-07CB-4206-AE96-CEA4A5F1C63A}"/>
              </a:ext>
            </a:extLst>
          </p:cNvPr>
          <p:cNvSpPr txBox="1"/>
          <p:nvPr/>
        </p:nvSpPr>
        <p:spPr>
          <a:xfrm>
            <a:off x="424814" y="1361184"/>
            <a:ext cx="3692459" cy="1082296"/>
          </a:xfrm>
          <a:prstGeom prst="rect">
            <a:avLst/>
          </a:prstGeom>
        </p:spPr>
        <p:txBody>
          <a:bodyPr vert="horz" lIns="91440" tIns="45720" rIns="91440" bIns="45720" rtlCol="0" anchor="t">
            <a:noAutofit/>
          </a:bodyPr>
          <a:lstStyle/>
          <a:p>
            <a:pPr>
              <a:lnSpc>
                <a:spcPct val="90000"/>
              </a:lnSpc>
              <a:spcAft>
                <a:spcPts val="600"/>
              </a:spcAft>
            </a:pPr>
            <a:r>
              <a:rPr lang="en-US" sz="6500" dirty="0"/>
              <a:t>Beliefs…</a:t>
            </a:r>
          </a:p>
        </p:txBody>
      </p:sp>
    </p:spTree>
    <p:extLst>
      <p:ext uri="{BB962C8B-B14F-4D97-AF65-F5344CB8AC3E}">
        <p14:creationId xmlns:p14="http://schemas.microsoft.com/office/powerpoint/2010/main" val="883155534"/>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6" name="Picture 6" descr="Siddhartha Gautama was one of the first eastern philosophers. His teachings  are used by modern society to go through life while accepting suffering. He  believed that there are 4 noble truths: Suffering,">
            <a:extLst>
              <a:ext uri="{FF2B5EF4-FFF2-40B4-BE49-F238E27FC236}">
                <a16:creationId xmlns:a16="http://schemas.microsoft.com/office/drawing/2014/main" id="{3984B9D3-6686-4C7D-A07A-75AE6755EA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091" b="233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939A853-7E57-49C0-97EB-21D673031B60}"/>
              </a:ext>
            </a:extLst>
          </p:cNvPr>
          <p:cNvSpPr txBox="1"/>
          <p:nvPr/>
        </p:nvSpPr>
        <p:spPr>
          <a:xfrm>
            <a:off x="543984" y="539966"/>
            <a:ext cx="3918106" cy="5459162"/>
          </a:xfrm>
          <a:prstGeom prst="rect">
            <a:avLst/>
          </a:prstGeom>
        </p:spPr>
        <p:txBody>
          <a:bodyPr vert="horz" lIns="91440" tIns="45720" rIns="91440" bIns="45720" rtlCol="0">
            <a:noAutofit/>
          </a:bodyPr>
          <a:lstStyle/>
          <a:p>
            <a:pPr algn="ctr">
              <a:lnSpc>
                <a:spcPct val="90000"/>
              </a:lnSpc>
              <a:spcAft>
                <a:spcPts val="600"/>
              </a:spcAft>
            </a:pPr>
            <a:r>
              <a:rPr lang="en-US" sz="4000" dirty="0"/>
              <a:t>Siddhartha was born into a warrior cast and was sheltered by his father from the suffering of the world beyond his wealthy tribe and the home where he lived</a:t>
            </a:r>
          </a:p>
        </p:txBody>
      </p:sp>
    </p:spTree>
    <p:extLst>
      <p:ext uri="{BB962C8B-B14F-4D97-AF65-F5344CB8AC3E}">
        <p14:creationId xmlns:p14="http://schemas.microsoft.com/office/powerpoint/2010/main" val="4269843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Why Indian billionaires and the Modi government get away by disregarding  the poor">
            <a:extLst>
              <a:ext uri="{FF2B5EF4-FFF2-40B4-BE49-F238E27FC236}">
                <a16:creationId xmlns:a16="http://schemas.microsoft.com/office/drawing/2014/main" id="{9D085236-35E8-4E56-940C-26CC1E29C2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23" r="874"/>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5" name="Freeform: Shape 7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Freeform: Shape 7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1" name="Rectangle 8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3EF8C147-10AC-40D2-B61F-413BB93DE79A}"/>
              </a:ext>
            </a:extLst>
          </p:cNvPr>
          <p:cNvSpPr txBox="1"/>
          <p:nvPr/>
        </p:nvSpPr>
        <p:spPr>
          <a:xfrm>
            <a:off x="228710" y="1083807"/>
            <a:ext cx="3886089" cy="1377961"/>
          </a:xfrm>
          <a:prstGeom prst="rect">
            <a:avLst/>
          </a:prstGeom>
        </p:spPr>
        <p:txBody>
          <a:bodyPr vert="horz" lIns="91440" tIns="45720" rIns="91440" bIns="45720" rtlCol="0" anchor="t">
            <a:noAutofit/>
          </a:bodyPr>
          <a:lstStyle/>
          <a:p>
            <a:pPr>
              <a:lnSpc>
                <a:spcPct val="90000"/>
              </a:lnSpc>
              <a:spcAft>
                <a:spcPts val="600"/>
              </a:spcAft>
            </a:pPr>
            <a:r>
              <a:rPr lang="en-US" sz="4200" b="1" dirty="0"/>
              <a:t>Eventually he ran off exploring</a:t>
            </a:r>
          </a:p>
        </p:txBody>
      </p:sp>
      <p:sp>
        <p:nvSpPr>
          <p:cNvPr id="10" name="TextBox 9">
            <a:extLst>
              <a:ext uri="{FF2B5EF4-FFF2-40B4-BE49-F238E27FC236}">
                <a16:creationId xmlns:a16="http://schemas.microsoft.com/office/drawing/2014/main" id="{D419F1C7-64B2-4471-BD39-0BF3AAE11BC1}"/>
              </a:ext>
            </a:extLst>
          </p:cNvPr>
          <p:cNvSpPr txBox="1"/>
          <p:nvPr/>
        </p:nvSpPr>
        <p:spPr>
          <a:xfrm>
            <a:off x="228710" y="2628888"/>
            <a:ext cx="4002821" cy="3616269"/>
          </a:xfrm>
          <a:prstGeom prst="rect">
            <a:avLst/>
          </a:prstGeom>
        </p:spPr>
        <p:txBody>
          <a:bodyPr vert="horz" lIns="91440" tIns="45720" rIns="91440" bIns="45720" rtlCol="0" anchor="t">
            <a:noAutofit/>
          </a:bodyPr>
          <a:lstStyle/>
          <a:p>
            <a:pPr>
              <a:lnSpc>
                <a:spcPct val="90000"/>
              </a:lnSpc>
              <a:spcAft>
                <a:spcPts val="600"/>
              </a:spcAft>
            </a:pPr>
            <a:r>
              <a:rPr lang="en-US" sz="4200" dirty="0"/>
              <a:t>When away, he saw the suffering many people faced, and began to struggle with the idea…</a:t>
            </a:r>
          </a:p>
        </p:txBody>
      </p:sp>
    </p:spTree>
    <p:extLst>
      <p:ext uri="{BB962C8B-B14F-4D97-AF65-F5344CB8AC3E}">
        <p14:creationId xmlns:p14="http://schemas.microsoft.com/office/powerpoint/2010/main" val="3864540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Asceticism vs. Hedonism: A Pro-Ascetic Take – University of Chicago  Philosophy Review">
            <a:extLst>
              <a:ext uri="{FF2B5EF4-FFF2-40B4-BE49-F238E27FC236}">
                <a16:creationId xmlns:a16="http://schemas.microsoft.com/office/drawing/2014/main" id="{60307657-DCB5-49C2-95B2-EDC0B1AF05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AEB983-3660-4BE4-811D-3A8A0936464C}"/>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300" b="1" dirty="0">
                <a:solidFill>
                  <a:schemeClr val="tx1">
                    <a:lumMod val="85000"/>
                    <a:lumOff val="15000"/>
                  </a:schemeClr>
                </a:solidFill>
                <a:latin typeface="+mj-lt"/>
                <a:ea typeface="+mj-ea"/>
                <a:cs typeface="+mj-cs"/>
              </a:rPr>
              <a:t>He Abandoned His Wealth and Family to Live a Life of Aestheticism</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038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Two Verses Held Me Through Suffering | Desiring God">
            <a:extLst>
              <a:ext uri="{FF2B5EF4-FFF2-40B4-BE49-F238E27FC236}">
                <a16:creationId xmlns:a16="http://schemas.microsoft.com/office/drawing/2014/main" id="{03A90EBB-D0B6-49FC-8A1F-C488031C87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6AE276-5D63-427C-B677-A47C4FA1111E}"/>
              </a:ext>
            </a:extLst>
          </p:cNvPr>
          <p:cNvSpPr txBox="1"/>
          <p:nvPr/>
        </p:nvSpPr>
        <p:spPr>
          <a:xfrm>
            <a:off x="445526" y="260701"/>
            <a:ext cx="3902737" cy="3688729"/>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lnSpc>
                <a:spcPct val="90000"/>
              </a:lnSpc>
              <a:spcBef>
                <a:spcPct val="0"/>
              </a:spcBef>
              <a:spcAft>
                <a:spcPts val="600"/>
              </a:spcAft>
            </a:pPr>
            <a:r>
              <a:rPr lang="en-US" sz="4000" b="1" dirty="0">
                <a:solidFill>
                  <a:srgbClr val="262626"/>
                </a:solidFill>
                <a:latin typeface="+mj-lt"/>
                <a:ea typeface="+mj-ea"/>
                <a:cs typeface="+mj-cs"/>
              </a:rPr>
              <a:t>His Goal was to Discover the Source of Suffering</a:t>
            </a:r>
          </a:p>
        </p:txBody>
      </p:sp>
    </p:spTree>
    <p:extLst>
      <p:ext uri="{BB962C8B-B14F-4D97-AF65-F5344CB8AC3E}">
        <p14:creationId xmlns:p14="http://schemas.microsoft.com/office/powerpoint/2010/main" val="2034290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What is Buddha's enlightenment? – Kadampa Life">
            <a:extLst>
              <a:ext uri="{FF2B5EF4-FFF2-40B4-BE49-F238E27FC236}">
                <a16:creationId xmlns:a16="http://schemas.microsoft.com/office/drawing/2014/main" id="{B0AAECE1-5DBB-4F0E-A130-0BD7A396AE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84EF16D-B076-4C7F-B3D6-42A074F4C2F5}"/>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b="1" dirty="0">
                <a:solidFill>
                  <a:schemeClr val="tx1">
                    <a:lumMod val="85000"/>
                    <a:lumOff val="15000"/>
                  </a:schemeClr>
                </a:solidFill>
                <a:latin typeface="+mj-lt"/>
                <a:ea typeface="+mj-ea"/>
                <a:cs typeface="+mj-cs"/>
              </a:rPr>
              <a:t>He then sat under a tree and said he wouldn’t rise until he solved it</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980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Mystic Mantra: How to become truly energetic, alive">
            <a:extLst>
              <a:ext uri="{FF2B5EF4-FFF2-40B4-BE49-F238E27FC236}">
                <a16:creationId xmlns:a16="http://schemas.microsoft.com/office/drawing/2014/main" id="{E1EEDB1C-D912-4FF5-9853-DC921DEBC4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D95BD6-38CF-4493-B2D4-2F2382B67750}"/>
              </a:ext>
            </a:extLst>
          </p:cNvPr>
          <p:cNvSpPr txBox="1"/>
          <p:nvPr/>
        </p:nvSpPr>
        <p:spPr>
          <a:xfrm>
            <a:off x="542802" y="338523"/>
            <a:ext cx="3951375" cy="3776277"/>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lnSpc>
                <a:spcPct val="90000"/>
              </a:lnSpc>
              <a:spcBef>
                <a:spcPct val="0"/>
              </a:spcBef>
              <a:spcAft>
                <a:spcPts val="600"/>
              </a:spcAft>
            </a:pPr>
            <a:r>
              <a:rPr lang="en-US" sz="4000" b="1" dirty="0">
                <a:solidFill>
                  <a:srgbClr val="262626"/>
                </a:solidFill>
                <a:latin typeface="+mj-lt"/>
                <a:ea typeface="+mj-ea"/>
                <a:cs typeface="+mj-cs"/>
              </a:rPr>
              <a:t>Buddha called the solution to suffering the Middle Way</a:t>
            </a:r>
          </a:p>
        </p:txBody>
      </p:sp>
    </p:spTree>
    <p:extLst>
      <p:ext uri="{BB962C8B-B14F-4D97-AF65-F5344CB8AC3E}">
        <p14:creationId xmlns:p14="http://schemas.microsoft.com/office/powerpoint/2010/main" val="2791894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Buddhism: The Four Noble Truths [Excerpt] · MoveMe Quotes">
            <a:extLst>
              <a:ext uri="{FF2B5EF4-FFF2-40B4-BE49-F238E27FC236}">
                <a16:creationId xmlns:a16="http://schemas.microsoft.com/office/drawing/2014/main" id="{42F50812-2F63-4EB2-B1F3-5BC576B04E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85" r="9091" b="2140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B6229A-60A8-4EE3-BDEB-09E027679187}"/>
              </a:ext>
            </a:extLst>
          </p:cNvPr>
          <p:cNvSpPr txBox="1"/>
          <p:nvPr/>
        </p:nvSpPr>
        <p:spPr>
          <a:xfrm>
            <a:off x="541940" y="536154"/>
            <a:ext cx="3922193" cy="1146731"/>
          </a:xfrm>
          <a:prstGeom prst="rect">
            <a:avLst/>
          </a:prstGeom>
        </p:spPr>
        <p:txBody>
          <a:bodyPr vert="horz" lIns="91440" tIns="45720" rIns="91440" bIns="45720" rtlCol="0">
            <a:normAutofit/>
          </a:bodyPr>
          <a:lstStyle/>
          <a:p>
            <a:pPr>
              <a:lnSpc>
                <a:spcPct val="90000"/>
              </a:lnSpc>
              <a:spcAft>
                <a:spcPts val="600"/>
              </a:spcAft>
            </a:pPr>
            <a:r>
              <a:rPr lang="en-US" sz="3500" dirty="0"/>
              <a:t>Buddha teaches the “Four noble truths”</a:t>
            </a:r>
          </a:p>
        </p:txBody>
      </p:sp>
      <p:sp>
        <p:nvSpPr>
          <p:cNvPr id="8" name="TextBox 7">
            <a:extLst>
              <a:ext uri="{FF2B5EF4-FFF2-40B4-BE49-F238E27FC236}">
                <a16:creationId xmlns:a16="http://schemas.microsoft.com/office/drawing/2014/main" id="{C38BF740-902E-4EB6-8846-C5339D15D643}"/>
              </a:ext>
            </a:extLst>
          </p:cNvPr>
          <p:cNvSpPr txBox="1"/>
          <p:nvPr/>
        </p:nvSpPr>
        <p:spPr>
          <a:xfrm>
            <a:off x="541940" y="1689370"/>
            <a:ext cx="3922194" cy="4439056"/>
          </a:xfrm>
          <a:prstGeom prst="rect">
            <a:avLst/>
          </a:prstGeom>
        </p:spPr>
        <p:txBody>
          <a:bodyPr vert="horz" lIns="91440" tIns="45720" rIns="91440" bIns="45720" rtlCol="0">
            <a:normAutofit/>
          </a:bodyPr>
          <a:lstStyle/>
          <a:p>
            <a:r>
              <a:rPr lang="en-US" sz="2600" b="1" dirty="0"/>
              <a:t>1 - Life is suffering </a:t>
            </a:r>
          </a:p>
          <a:p>
            <a:r>
              <a:rPr lang="en-US" sz="2600" b="1" dirty="0"/>
              <a:t>2- Suffering is caused by desire. </a:t>
            </a:r>
          </a:p>
          <a:p>
            <a:r>
              <a:rPr lang="en-US" sz="2600" b="1" dirty="0"/>
              <a:t>3 - The cessation of desire eliminates suffering.</a:t>
            </a:r>
          </a:p>
          <a:p>
            <a:r>
              <a:rPr lang="en-US" sz="2600" b="1" dirty="0"/>
              <a:t>4 – The stopping of desire comes by following “The Middle Way” between the extremes of sensuousness and asceticism </a:t>
            </a:r>
          </a:p>
          <a:p>
            <a:endParaRPr lang="en-US" sz="2600" b="1" dirty="0"/>
          </a:p>
          <a:p>
            <a:endParaRPr lang="en-US" sz="2600" b="1" dirty="0"/>
          </a:p>
          <a:p>
            <a:endParaRPr lang="en-US" sz="2600" b="1" dirty="0"/>
          </a:p>
        </p:txBody>
      </p:sp>
    </p:spTree>
    <p:extLst>
      <p:ext uri="{BB962C8B-B14F-4D97-AF65-F5344CB8AC3E}">
        <p14:creationId xmlns:p14="http://schemas.microsoft.com/office/powerpoint/2010/main" val="1774950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146" name="Picture 2" descr="&amp;amp;#39; Contradictions &amp;amp;#39; Painting by Michael Lang">
            <a:extLst>
              <a:ext uri="{FF2B5EF4-FFF2-40B4-BE49-F238E27FC236}">
                <a16:creationId xmlns:a16="http://schemas.microsoft.com/office/drawing/2014/main" id="{23ADC365-C998-4CAD-94D3-02B5427B8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16"/>
            <a:ext cx="12195204" cy="6875815"/>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0C1119B-F76C-428E-9F8F-86BAC90067E0}"/>
              </a:ext>
            </a:extLst>
          </p:cNvPr>
          <p:cNvSpPr txBox="1"/>
          <p:nvPr/>
        </p:nvSpPr>
        <p:spPr>
          <a:xfrm>
            <a:off x="0" y="4356507"/>
            <a:ext cx="9854119" cy="1596977"/>
          </a:xfrm>
          <a:prstGeom prst="rect">
            <a:avLst/>
          </a:prstGeom>
        </p:spPr>
        <p:txBody>
          <a:bodyPr vert="horz" lIns="91440" tIns="45720" rIns="91440" bIns="45720" rtlCol="0">
            <a:noAutofit/>
          </a:bodyPr>
          <a:lstStyle/>
          <a:p>
            <a:pPr marL="457200" marR="0" lvl="0" indent="0" algn="l" defTabSz="914400" rtl="0" eaLnBrk="1" fontAlgn="auto" latinLnBrk="0" hangingPunct="1">
              <a:lnSpc>
                <a:spcPct val="90000"/>
              </a:lnSpc>
              <a:spcBef>
                <a:spcPts val="0"/>
              </a:spcBef>
              <a:spcAft>
                <a:spcPts val="60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Calibri" panose="020F0502020204030204"/>
                <a:ea typeface="+mn-ea"/>
                <a:cs typeface="+mn-cs"/>
              </a:rPr>
              <a:t>They can’t all be right… they contradict each other dramatically</a:t>
            </a:r>
          </a:p>
        </p:txBody>
      </p:sp>
    </p:spTree>
    <p:extLst>
      <p:ext uri="{BB962C8B-B14F-4D97-AF65-F5344CB8AC3E}">
        <p14:creationId xmlns:p14="http://schemas.microsoft.com/office/powerpoint/2010/main" val="474888679"/>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Life Lessons That Will Put You on the Path to Greatness | Inc.com">
            <a:extLst>
              <a:ext uri="{FF2B5EF4-FFF2-40B4-BE49-F238E27FC236}">
                <a16:creationId xmlns:a16="http://schemas.microsoft.com/office/drawing/2014/main" id="{445228DE-1C19-43A8-A1AB-85BD0CF54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40FBEF-6983-44E5-BC58-F8D9D4B0F368}"/>
              </a:ext>
            </a:extLst>
          </p:cNvPr>
          <p:cNvSpPr txBox="1"/>
          <p:nvPr/>
        </p:nvSpPr>
        <p:spPr>
          <a:xfrm>
            <a:off x="542802" y="338523"/>
            <a:ext cx="4398849" cy="4311298"/>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lnSpc>
                <a:spcPct val="90000"/>
              </a:lnSpc>
              <a:spcBef>
                <a:spcPct val="0"/>
              </a:spcBef>
              <a:spcAft>
                <a:spcPts val="600"/>
              </a:spcAft>
            </a:pPr>
            <a:r>
              <a:rPr lang="en-US" sz="4500" b="1" dirty="0">
                <a:solidFill>
                  <a:srgbClr val="262626"/>
                </a:solidFill>
                <a:latin typeface="+mj-lt"/>
                <a:ea typeface="+mj-ea"/>
                <a:cs typeface="+mj-cs"/>
              </a:rPr>
              <a:t>Buddhist must follow the eight-fold path </a:t>
            </a:r>
          </a:p>
        </p:txBody>
      </p:sp>
    </p:spTree>
    <p:extLst>
      <p:ext uri="{BB962C8B-B14F-4D97-AF65-F5344CB8AC3E}">
        <p14:creationId xmlns:p14="http://schemas.microsoft.com/office/powerpoint/2010/main" val="27040928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27+ Path Pictures | Download Free Images on Unsplash">
            <a:extLst>
              <a:ext uri="{FF2B5EF4-FFF2-40B4-BE49-F238E27FC236}">
                <a16:creationId xmlns:a16="http://schemas.microsoft.com/office/drawing/2014/main" id="{100B4B2A-3996-415B-97CF-BB0FD4551D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0CE27F28-2E9E-40A4-9C55-93A8EB2A6C7A}"/>
              </a:ext>
            </a:extLst>
          </p:cNvPr>
          <p:cNvSpPr txBox="1"/>
          <p:nvPr/>
        </p:nvSpPr>
        <p:spPr>
          <a:xfrm>
            <a:off x="306778" y="4341354"/>
            <a:ext cx="9565028" cy="1611973"/>
          </a:xfrm>
          <a:prstGeom prst="rect">
            <a:avLst/>
          </a:prstGeom>
        </p:spPr>
        <p:txBody>
          <a:bodyPr vert="horz" lIns="91440" tIns="45720" rIns="91440" bIns="45720" rtlCol="0">
            <a:noAutofit/>
          </a:bodyPr>
          <a:lstStyle/>
          <a:p>
            <a:pPr>
              <a:lnSpc>
                <a:spcPct val="90000"/>
              </a:lnSpc>
              <a:spcAft>
                <a:spcPts val="600"/>
              </a:spcAft>
            </a:pPr>
            <a:r>
              <a:rPr lang="en-US" sz="5500" b="1" dirty="0"/>
              <a:t>Right view </a:t>
            </a:r>
            <a:r>
              <a:rPr lang="en-US" sz="5500" dirty="0"/>
              <a:t>(Understanding the four noble truths) </a:t>
            </a:r>
          </a:p>
        </p:txBody>
      </p:sp>
    </p:spTree>
    <p:extLst>
      <p:ext uri="{BB962C8B-B14F-4D97-AF65-F5344CB8AC3E}">
        <p14:creationId xmlns:p14="http://schemas.microsoft.com/office/powerpoint/2010/main" val="1689219417"/>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27+ Path Pictures | Download Free Images on Unsplash">
            <a:extLst>
              <a:ext uri="{FF2B5EF4-FFF2-40B4-BE49-F238E27FC236}">
                <a16:creationId xmlns:a16="http://schemas.microsoft.com/office/drawing/2014/main" id="{100B4B2A-3996-415B-97CF-BB0FD4551D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0CE27F28-2E9E-40A4-9C55-93A8EB2A6C7A}"/>
              </a:ext>
            </a:extLst>
          </p:cNvPr>
          <p:cNvSpPr txBox="1"/>
          <p:nvPr/>
        </p:nvSpPr>
        <p:spPr>
          <a:xfrm>
            <a:off x="433238" y="4154133"/>
            <a:ext cx="9565028" cy="1611973"/>
          </a:xfrm>
          <a:prstGeom prst="rect">
            <a:avLst/>
          </a:prstGeom>
        </p:spPr>
        <p:txBody>
          <a:bodyPr vert="horz" lIns="91440" tIns="45720" rIns="91440" bIns="45720" rtlCol="0">
            <a:noAutofit/>
          </a:bodyPr>
          <a:lstStyle/>
          <a:p>
            <a:r>
              <a:rPr lang="en-US" sz="6000" b="1" dirty="0"/>
              <a:t>Right resolve </a:t>
            </a:r>
            <a:r>
              <a:rPr lang="en-US" sz="6000" dirty="0"/>
              <a:t>(Decision to observe and follow them) </a:t>
            </a:r>
          </a:p>
        </p:txBody>
      </p:sp>
    </p:spTree>
    <p:extLst>
      <p:ext uri="{BB962C8B-B14F-4D97-AF65-F5344CB8AC3E}">
        <p14:creationId xmlns:p14="http://schemas.microsoft.com/office/powerpoint/2010/main" val="2175052805"/>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27+ Path Pictures | Download Free Images on Unsplash">
            <a:extLst>
              <a:ext uri="{FF2B5EF4-FFF2-40B4-BE49-F238E27FC236}">
                <a16:creationId xmlns:a16="http://schemas.microsoft.com/office/drawing/2014/main" id="{100B4B2A-3996-415B-97CF-BB0FD4551D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0CE27F28-2E9E-40A4-9C55-93A8EB2A6C7A}"/>
              </a:ext>
            </a:extLst>
          </p:cNvPr>
          <p:cNvSpPr txBox="1"/>
          <p:nvPr/>
        </p:nvSpPr>
        <p:spPr>
          <a:xfrm>
            <a:off x="306778" y="4387596"/>
            <a:ext cx="9565028" cy="1456331"/>
          </a:xfrm>
          <a:prstGeom prst="rect">
            <a:avLst/>
          </a:prstGeom>
        </p:spPr>
        <p:txBody>
          <a:bodyPr vert="horz" lIns="91440" tIns="45720" rIns="91440" bIns="45720" rtlCol="0">
            <a:noAutofit/>
          </a:bodyPr>
          <a:lstStyle/>
          <a:p>
            <a:r>
              <a:rPr lang="en-US" sz="4000" b="1" dirty="0"/>
              <a:t>Right speech </a:t>
            </a:r>
            <a:r>
              <a:rPr lang="en-US" sz="4000" dirty="0"/>
              <a:t>(Practical actions to avoid the desires in this life that produce suffering) </a:t>
            </a:r>
          </a:p>
        </p:txBody>
      </p:sp>
    </p:spTree>
    <p:extLst>
      <p:ext uri="{BB962C8B-B14F-4D97-AF65-F5344CB8AC3E}">
        <p14:creationId xmlns:p14="http://schemas.microsoft.com/office/powerpoint/2010/main" val="62996095"/>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27+ Path Pictures | Download Free Images on Unsplash">
            <a:extLst>
              <a:ext uri="{FF2B5EF4-FFF2-40B4-BE49-F238E27FC236}">
                <a16:creationId xmlns:a16="http://schemas.microsoft.com/office/drawing/2014/main" id="{100B4B2A-3996-415B-97CF-BB0FD4551D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0CE27F28-2E9E-40A4-9C55-93A8EB2A6C7A}"/>
              </a:ext>
            </a:extLst>
          </p:cNvPr>
          <p:cNvSpPr txBox="1"/>
          <p:nvPr/>
        </p:nvSpPr>
        <p:spPr>
          <a:xfrm>
            <a:off x="472149" y="4438631"/>
            <a:ext cx="9565028" cy="1611973"/>
          </a:xfrm>
          <a:prstGeom prst="rect">
            <a:avLst/>
          </a:prstGeom>
        </p:spPr>
        <p:txBody>
          <a:bodyPr vert="horz" lIns="91440" tIns="45720" rIns="91440" bIns="45720" rtlCol="0">
            <a:noAutofit/>
          </a:bodyPr>
          <a:lstStyle/>
          <a:p>
            <a:r>
              <a:rPr lang="en-US" sz="4000" b="1" dirty="0"/>
              <a:t>Right action </a:t>
            </a:r>
            <a:r>
              <a:rPr lang="en-US" sz="4000" dirty="0"/>
              <a:t>(Practical actions to avoid the desires in this life that produce suffering)</a:t>
            </a:r>
          </a:p>
        </p:txBody>
      </p:sp>
    </p:spTree>
    <p:extLst>
      <p:ext uri="{BB962C8B-B14F-4D97-AF65-F5344CB8AC3E}">
        <p14:creationId xmlns:p14="http://schemas.microsoft.com/office/powerpoint/2010/main" val="3145120028"/>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27+ Path Pictures | Download Free Images on Unsplash">
            <a:extLst>
              <a:ext uri="{FF2B5EF4-FFF2-40B4-BE49-F238E27FC236}">
                <a16:creationId xmlns:a16="http://schemas.microsoft.com/office/drawing/2014/main" id="{100B4B2A-3996-415B-97CF-BB0FD4551D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0CE27F28-2E9E-40A4-9C55-93A8EB2A6C7A}"/>
              </a:ext>
            </a:extLst>
          </p:cNvPr>
          <p:cNvSpPr txBox="1"/>
          <p:nvPr/>
        </p:nvSpPr>
        <p:spPr>
          <a:xfrm>
            <a:off x="306778" y="4154133"/>
            <a:ext cx="8963682" cy="1611973"/>
          </a:xfrm>
          <a:prstGeom prst="rect">
            <a:avLst/>
          </a:prstGeom>
        </p:spPr>
        <p:txBody>
          <a:bodyPr vert="horz" lIns="91440" tIns="45720" rIns="91440" bIns="45720" rtlCol="0">
            <a:noAutofit/>
          </a:bodyPr>
          <a:lstStyle/>
          <a:p>
            <a:pPr>
              <a:lnSpc>
                <a:spcPct val="90000"/>
              </a:lnSpc>
              <a:spcAft>
                <a:spcPts val="600"/>
              </a:spcAft>
            </a:pPr>
            <a:r>
              <a:rPr lang="en-US" sz="4800" b="1" dirty="0"/>
              <a:t>Right livelihood </a:t>
            </a:r>
            <a:r>
              <a:rPr lang="en-US" sz="4800" dirty="0"/>
              <a:t>(Practical actions to avoid the desires in this life that produce suffering)</a:t>
            </a:r>
          </a:p>
        </p:txBody>
      </p:sp>
    </p:spTree>
    <p:extLst>
      <p:ext uri="{BB962C8B-B14F-4D97-AF65-F5344CB8AC3E}">
        <p14:creationId xmlns:p14="http://schemas.microsoft.com/office/powerpoint/2010/main" val="937227039"/>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27+ Path Pictures | Download Free Images on Unsplash">
            <a:extLst>
              <a:ext uri="{FF2B5EF4-FFF2-40B4-BE49-F238E27FC236}">
                <a16:creationId xmlns:a16="http://schemas.microsoft.com/office/drawing/2014/main" id="{100B4B2A-3996-415B-97CF-BB0FD4551D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0CE27F28-2E9E-40A4-9C55-93A8EB2A6C7A}"/>
              </a:ext>
            </a:extLst>
          </p:cNvPr>
          <p:cNvSpPr txBox="1"/>
          <p:nvPr/>
        </p:nvSpPr>
        <p:spPr>
          <a:xfrm>
            <a:off x="326232" y="4487269"/>
            <a:ext cx="10568745" cy="1611973"/>
          </a:xfrm>
          <a:prstGeom prst="rect">
            <a:avLst/>
          </a:prstGeom>
        </p:spPr>
        <p:txBody>
          <a:bodyPr vert="horz" lIns="91440" tIns="45720" rIns="91440" bIns="45720" rtlCol="0">
            <a:noAutofit/>
          </a:bodyPr>
          <a:lstStyle/>
          <a:p>
            <a:r>
              <a:rPr lang="en-US" sz="4000" b="1" dirty="0"/>
              <a:t>Right effort </a:t>
            </a:r>
            <a:r>
              <a:rPr lang="en-US" sz="4000" dirty="0"/>
              <a:t>(Emptying of your mind, directing your attention towards final liberation) </a:t>
            </a:r>
          </a:p>
        </p:txBody>
      </p:sp>
    </p:spTree>
    <p:extLst>
      <p:ext uri="{BB962C8B-B14F-4D97-AF65-F5344CB8AC3E}">
        <p14:creationId xmlns:p14="http://schemas.microsoft.com/office/powerpoint/2010/main" val="1049976357"/>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27+ Path Pictures | Download Free Images on Unsplash">
            <a:extLst>
              <a:ext uri="{FF2B5EF4-FFF2-40B4-BE49-F238E27FC236}">
                <a16:creationId xmlns:a16="http://schemas.microsoft.com/office/drawing/2014/main" id="{100B4B2A-3996-415B-97CF-BB0FD4551D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0CE27F28-2E9E-40A4-9C55-93A8EB2A6C7A}"/>
              </a:ext>
            </a:extLst>
          </p:cNvPr>
          <p:cNvSpPr txBox="1"/>
          <p:nvPr/>
        </p:nvSpPr>
        <p:spPr>
          <a:xfrm>
            <a:off x="306778" y="4341354"/>
            <a:ext cx="9565028" cy="1611973"/>
          </a:xfrm>
          <a:prstGeom prst="rect">
            <a:avLst/>
          </a:prstGeom>
        </p:spPr>
        <p:txBody>
          <a:bodyPr vert="horz" lIns="91440" tIns="45720" rIns="91440" bIns="45720" rtlCol="0">
            <a:noAutofit/>
          </a:bodyPr>
          <a:lstStyle/>
          <a:p>
            <a:r>
              <a:rPr lang="en-US" sz="4500" b="1" dirty="0"/>
              <a:t>Right concentration </a:t>
            </a:r>
            <a:r>
              <a:rPr lang="en-US" sz="4500" dirty="0"/>
              <a:t>(Involved a higher state of mind and body control) </a:t>
            </a:r>
          </a:p>
        </p:txBody>
      </p:sp>
    </p:spTree>
    <p:extLst>
      <p:ext uri="{BB962C8B-B14F-4D97-AF65-F5344CB8AC3E}">
        <p14:creationId xmlns:p14="http://schemas.microsoft.com/office/powerpoint/2010/main" val="1784052845"/>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27+ Path Pictures | Download Free Images on Unsplash">
            <a:extLst>
              <a:ext uri="{FF2B5EF4-FFF2-40B4-BE49-F238E27FC236}">
                <a16:creationId xmlns:a16="http://schemas.microsoft.com/office/drawing/2014/main" id="{100B4B2A-3996-415B-97CF-BB0FD4551D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0CE27F28-2E9E-40A4-9C55-93A8EB2A6C7A}"/>
              </a:ext>
            </a:extLst>
          </p:cNvPr>
          <p:cNvSpPr txBox="1"/>
          <p:nvPr/>
        </p:nvSpPr>
        <p:spPr>
          <a:xfrm>
            <a:off x="306778" y="4341354"/>
            <a:ext cx="9916992" cy="1611973"/>
          </a:xfrm>
          <a:prstGeom prst="rect">
            <a:avLst/>
          </a:prstGeom>
        </p:spPr>
        <p:txBody>
          <a:bodyPr vert="horz" lIns="91440" tIns="45720" rIns="91440" bIns="45720" rtlCol="0">
            <a:noAutofit/>
          </a:bodyPr>
          <a:lstStyle/>
          <a:p>
            <a:r>
              <a:rPr lang="en-US" sz="3000" b="1" dirty="0"/>
              <a:t>Right Ecstasy </a:t>
            </a:r>
            <a:r>
              <a:rPr lang="en-US" sz="3000" dirty="0"/>
              <a:t>(This is obtained when all the sense experiences cease, and universal knowledge is obtained. This is release or final liberation; there is no more reincarnation now</a:t>
            </a:r>
          </a:p>
        </p:txBody>
      </p:sp>
    </p:spTree>
    <p:extLst>
      <p:ext uri="{BB962C8B-B14F-4D97-AF65-F5344CB8AC3E}">
        <p14:creationId xmlns:p14="http://schemas.microsoft.com/office/powerpoint/2010/main" val="2872894620"/>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Love Burning Candles? Here's What You Need to Do to Make Them Last">
            <a:extLst>
              <a:ext uri="{FF2B5EF4-FFF2-40B4-BE49-F238E27FC236}">
                <a16:creationId xmlns:a16="http://schemas.microsoft.com/office/drawing/2014/main" id="{284E2B99-539B-4A96-A967-DFCAAE3896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45" b="264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011833-BF6D-4111-BE9E-1D9B87641C47}"/>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chemeClr val="tx1">
                    <a:lumMod val="85000"/>
                    <a:lumOff val="15000"/>
                  </a:schemeClr>
                </a:solidFill>
                <a:latin typeface="+mj-lt"/>
                <a:ea typeface="+mj-ea"/>
                <a:cs typeface="+mj-cs"/>
              </a:rPr>
              <a:t>Enlightenment and Nirvana is Attained Through These Steps</a:t>
            </a:r>
            <a:endParaRPr lang="en-US" sz="3600" dirty="0">
              <a:solidFill>
                <a:schemeClr val="tx1">
                  <a:lumMod val="85000"/>
                  <a:lumOff val="15000"/>
                </a:schemeClr>
              </a:solidFill>
              <a:latin typeface="+mj-lt"/>
              <a:ea typeface="+mj-ea"/>
              <a:cs typeface="+mj-cs"/>
            </a:endParaRP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686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30 Tree Tunnels That Will Take Your Breath Away - Hongkiat">
            <a:extLst>
              <a:ext uri="{FF2B5EF4-FFF2-40B4-BE49-F238E27FC236}">
                <a16:creationId xmlns:a16="http://schemas.microsoft.com/office/drawing/2014/main" id="{D0B09847-FB3A-479F-8531-0D270ADD2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9284"/>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4B00196-B187-4396-8DE7-0994AF5D3F1F}"/>
              </a:ext>
            </a:extLst>
          </p:cNvPr>
          <p:cNvSpPr txBox="1"/>
          <p:nvPr/>
        </p:nvSpPr>
        <p:spPr>
          <a:xfrm>
            <a:off x="523875" y="5317240"/>
            <a:ext cx="11210925"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000" b="1" i="0" u="none" strike="noStrike" kern="1200" cap="none" spc="0" normalizeH="0" baseline="0" noProof="0" dirty="0">
                <a:ln w="22225">
                  <a:solidFill>
                    <a:prstClr val="black"/>
                  </a:solidFill>
                  <a:miter lim="800000"/>
                </a:ln>
                <a:solidFill>
                  <a:prstClr val="black">
                    <a:lumMod val="85000"/>
                    <a:lumOff val="15000"/>
                  </a:prstClr>
                </a:solidFill>
                <a:effectLst/>
                <a:uLnTx/>
                <a:uFillTx/>
                <a:latin typeface="Calibri Light" panose="020F0302020204030204"/>
                <a:ea typeface="+mn-ea"/>
                <a:cs typeface="+mn-cs"/>
              </a:rPr>
              <a:t>Atheism is also a Narrow Claim</a:t>
            </a:r>
          </a:p>
        </p:txBody>
      </p:sp>
      <p:cxnSp>
        <p:nvCxnSpPr>
          <p:cNvPr id="82" name="Straight Connector 8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24809F-3535-4F4F-9C4E-2F49D75007C8}"/>
              </a:ext>
            </a:extLst>
          </p:cNvPr>
          <p:cNvSpPr txBox="1"/>
          <p:nvPr/>
        </p:nvSpPr>
        <p:spPr>
          <a:xfrm>
            <a:off x="514976" y="2047328"/>
            <a:ext cx="3953501" cy="307239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000" b="0" i="0"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1553420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The Mystical Experience is Critical for the Therapeutic Effects of  Psilocybin - Psychedelic Science Review">
            <a:extLst>
              <a:ext uri="{FF2B5EF4-FFF2-40B4-BE49-F238E27FC236}">
                <a16:creationId xmlns:a16="http://schemas.microsoft.com/office/drawing/2014/main" id="{03DBB4F5-A97A-4122-9447-5311C024AD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6015" b="1737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CA2A98-3771-4BBA-ABFD-D8F75F1CDD44}"/>
              </a:ext>
            </a:extLst>
          </p:cNvPr>
          <p:cNvSpPr txBox="1"/>
          <p:nvPr/>
        </p:nvSpPr>
        <p:spPr>
          <a:xfrm>
            <a:off x="7775804" y="640081"/>
            <a:ext cx="3764826" cy="3773010"/>
          </a:xfrm>
          <a:prstGeom prst="rect">
            <a:avLst/>
          </a:prstGeom>
        </p:spPr>
        <p:txBody>
          <a:bodyPr vert="horz" lIns="91440" tIns="45720" rIns="91440" bIns="45720" rtlCol="0">
            <a:noAutofit/>
          </a:bodyPr>
          <a:lstStyle/>
          <a:p>
            <a:pPr algn="ctr"/>
            <a:r>
              <a:rPr lang="en-US" sz="2400" dirty="0"/>
              <a:t>“There is a sphere which is neither earth, nor water, nor fire, nor air, which is not the sphere of the infinity of space, nor the sphere of the infinity of consciousness, the sphere of nothingness, the sphere of perception, or non-perception, which is neither this world, neither sun nor moon. I deny that it is coming or going, enduring, death, or birth. It is only the end of suffering.” Buddha</a:t>
            </a:r>
          </a:p>
          <a:p>
            <a:pPr>
              <a:lnSpc>
                <a:spcPct val="90000"/>
              </a:lnSpc>
              <a:spcAft>
                <a:spcPts val="600"/>
              </a:spcAft>
            </a:pPr>
            <a:endParaRPr lang="en-US" sz="2400" dirty="0"/>
          </a:p>
        </p:txBody>
      </p:sp>
    </p:spTree>
    <p:extLst>
      <p:ext uri="{BB962C8B-B14F-4D97-AF65-F5344CB8AC3E}">
        <p14:creationId xmlns:p14="http://schemas.microsoft.com/office/powerpoint/2010/main" val="4883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A Biblical Response - Operation Light Force">
            <a:extLst>
              <a:ext uri="{FF2B5EF4-FFF2-40B4-BE49-F238E27FC236}">
                <a16:creationId xmlns:a16="http://schemas.microsoft.com/office/drawing/2014/main" id="{CCD33E1B-4A37-485A-A4D3-EF740BF01E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3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4"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109774-E0A8-4F4C-A1E1-62E6E9E35658}"/>
              </a:ext>
            </a:extLst>
          </p:cNvPr>
          <p:cNvSpPr txBox="1"/>
          <p:nvPr/>
        </p:nvSpPr>
        <p:spPr>
          <a:xfrm>
            <a:off x="523875" y="42595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solidFill>
                  <a:schemeClr val="tx1">
                    <a:lumMod val="85000"/>
                    <a:lumOff val="15000"/>
                  </a:schemeClr>
                </a:solidFill>
                <a:latin typeface="+mj-lt"/>
                <a:ea typeface="+mj-ea"/>
                <a:cs typeface="+mj-cs"/>
              </a:rPr>
              <a:t>How Does Buddhism Compare to Christianity?</a:t>
            </a:r>
            <a:endParaRPr lang="en-US" sz="4000" dirty="0">
              <a:solidFill>
                <a:schemeClr val="tx1">
                  <a:lumMod val="85000"/>
                  <a:lumOff val="15000"/>
                </a:schemeClr>
              </a:solidFill>
              <a:latin typeface="+mj-lt"/>
              <a:ea typeface="+mj-ea"/>
              <a:cs typeface="+mj-cs"/>
            </a:endParaRPr>
          </a:p>
        </p:txBody>
      </p:sp>
      <p:cxnSp>
        <p:nvCxnSpPr>
          <p:cNvPr id="5125"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98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Cosmology and Astrophysics Research Area | University of Portsmouth">
            <a:extLst>
              <a:ext uri="{FF2B5EF4-FFF2-40B4-BE49-F238E27FC236}">
                <a16:creationId xmlns:a16="http://schemas.microsoft.com/office/drawing/2014/main" id="{F20D9832-BC7B-4325-ABAF-C2CDBBF489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92" t="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B51B11D-BBCD-47C7-A599-1EDA2F22F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549726"/>
            <a:ext cx="11438793"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46B125A-FC9E-47ED-888E-EDAA74BC8581}"/>
              </a:ext>
            </a:extLst>
          </p:cNvPr>
          <p:cNvSpPr txBox="1"/>
          <p:nvPr/>
        </p:nvSpPr>
        <p:spPr>
          <a:xfrm>
            <a:off x="544008" y="4575410"/>
            <a:ext cx="11137392" cy="93268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b="1" dirty="0">
                <a:solidFill>
                  <a:schemeClr val="bg1"/>
                </a:solidFill>
                <a:latin typeface="+mj-lt"/>
                <a:ea typeface="+mj-ea"/>
                <a:cs typeface="+mj-cs"/>
              </a:rPr>
              <a:t>The Scientific (Cosmological) Arguments Still Apply</a:t>
            </a:r>
            <a:endParaRPr lang="en-US" sz="4200" dirty="0">
              <a:solidFill>
                <a:schemeClr val="bg1"/>
              </a:solidFill>
              <a:latin typeface="+mj-lt"/>
              <a:ea typeface="+mj-ea"/>
              <a:cs typeface="+mj-cs"/>
            </a:endParaRPr>
          </a:p>
        </p:txBody>
      </p:sp>
      <p:cxnSp>
        <p:nvCxnSpPr>
          <p:cNvPr id="73" name="Straight Connector 72">
            <a:extLst>
              <a:ext uri="{FF2B5EF4-FFF2-40B4-BE49-F238E27FC236}">
                <a16:creationId xmlns:a16="http://schemas.microsoft.com/office/drawing/2014/main" id="{6A810F53-4CAC-492E-A2F9-C147AA509B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6528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Pueblo, CO, USA Sunrise Sunset Times">
            <a:extLst>
              <a:ext uri="{FF2B5EF4-FFF2-40B4-BE49-F238E27FC236}">
                <a16:creationId xmlns:a16="http://schemas.microsoft.com/office/drawing/2014/main" id="{9E1D5046-E545-4803-8F4E-7FCDB9AE72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1B1247-0F1F-4496-AD46-F46F67FBBC60}"/>
              </a:ext>
            </a:extLst>
          </p:cNvPr>
          <p:cNvSpPr txBox="1"/>
          <p:nvPr/>
        </p:nvSpPr>
        <p:spPr>
          <a:xfrm>
            <a:off x="555917" y="332182"/>
            <a:ext cx="7255394" cy="3569242"/>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7000" b="1" dirty="0">
                <a:solidFill>
                  <a:srgbClr val="FFFFFF"/>
                </a:solidFill>
                <a:latin typeface="+mj-lt"/>
                <a:ea typeface="+mj-ea"/>
                <a:cs typeface="+mj-cs"/>
              </a:rPr>
              <a:t>Complete Different Views on Desire</a:t>
            </a:r>
            <a:endParaRPr lang="en-US" sz="7000" dirty="0">
              <a:solidFill>
                <a:srgbClr val="FFFFFF"/>
              </a:solidFill>
              <a:latin typeface="+mj-lt"/>
              <a:ea typeface="+mj-ea"/>
              <a:cs typeface="+mj-cs"/>
            </a:endParaRPr>
          </a:p>
        </p:txBody>
      </p:sp>
      <p:sp>
        <p:nvSpPr>
          <p:cNvPr id="141" name="Rectangle 14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0502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ircular economy">
            <a:extLst>
              <a:ext uri="{FF2B5EF4-FFF2-40B4-BE49-F238E27FC236}">
                <a16:creationId xmlns:a16="http://schemas.microsoft.com/office/drawing/2014/main" id="{568977E3-3EF7-4F84-85A7-20802BEB9A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89" b="8042"/>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16BAB6-10BA-4861-A1CD-AA6020C264EF}"/>
              </a:ext>
            </a:extLst>
          </p:cNvPr>
          <p:cNvSpPr txBox="1"/>
          <p:nvPr/>
        </p:nvSpPr>
        <p:spPr>
          <a:xfrm>
            <a:off x="457201" y="325550"/>
            <a:ext cx="11274356"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6500" b="1" dirty="0">
                <a:solidFill>
                  <a:srgbClr val="FFFFFF"/>
                </a:solidFill>
                <a:latin typeface="+mj-lt"/>
                <a:ea typeface="+mj-ea"/>
                <a:cs typeface="+mj-cs"/>
              </a:rPr>
              <a:t>Desiring Not to Desire is Circular</a:t>
            </a:r>
            <a:endParaRPr lang="en-US" sz="6500" dirty="0">
              <a:solidFill>
                <a:srgbClr val="FFFFFF"/>
              </a:solidFill>
              <a:latin typeface="+mj-lt"/>
              <a:ea typeface="+mj-ea"/>
              <a:cs typeface="+mj-cs"/>
            </a:endParaRPr>
          </a:p>
        </p:txBody>
      </p:sp>
    </p:spTree>
    <p:extLst>
      <p:ext uri="{BB962C8B-B14F-4D97-AF65-F5344CB8AC3E}">
        <p14:creationId xmlns:p14="http://schemas.microsoft.com/office/powerpoint/2010/main" val="22199666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8C2402-F4FB-4FEE-B7EB-D99C514580B7}"/>
              </a:ext>
            </a:extLst>
          </p:cNvPr>
          <p:cNvSpPr txBox="1"/>
          <p:nvPr/>
        </p:nvSpPr>
        <p:spPr>
          <a:xfrm>
            <a:off x="640080" y="5810350"/>
            <a:ext cx="10911840" cy="640081"/>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1" dirty="0">
                <a:latin typeface="+mj-lt"/>
                <a:ea typeface="+mj-ea"/>
                <a:cs typeface="+mj-cs"/>
              </a:rPr>
              <a:t>Karma and Biblical Morality are Different</a:t>
            </a:r>
            <a:endParaRPr lang="en-US" sz="4800" dirty="0">
              <a:latin typeface="+mj-lt"/>
              <a:ea typeface="+mj-ea"/>
              <a:cs typeface="+mj-cs"/>
            </a:endParaRPr>
          </a:p>
        </p:txBody>
      </p:sp>
      <p:pic>
        <p:nvPicPr>
          <p:cNvPr id="6146" name="Picture 2" descr="Creativity boost - Karma – about actions and their consequences">
            <a:extLst>
              <a:ext uri="{FF2B5EF4-FFF2-40B4-BE49-F238E27FC236}">
                <a16:creationId xmlns:a16="http://schemas.microsoft.com/office/drawing/2014/main" id="{61392E76-A179-4F09-8646-841BBC8CB4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00" r="1" b="12499"/>
          <a:stretch/>
        </p:blipFill>
        <p:spPr bwMode="auto">
          <a:xfrm>
            <a:off x="640080" y="407570"/>
            <a:ext cx="10911840" cy="5069306"/>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763090"/>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AI in archeology' pinpointing new excavation sites at an 'unimaginable'  pace - Genetic Literacy Project">
            <a:extLst>
              <a:ext uri="{FF2B5EF4-FFF2-40B4-BE49-F238E27FC236}">
                <a16:creationId xmlns:a16="http://schemas.microsoft.com/office/drawing/2014/main" id="{7F02DF94-5A83-4749-B69B-15ED15A44F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06" b="1008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F8E08F-1D06-4B34-8967-C9594FE93289}"/>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300" b="1" dirty="0">
                <a:solidFill>
                  <a:schemeClr val="tx1">
                    <a:lumMod val="85000"/>
                    <a:lumOff val="15000"/>
                  </a:schemeClr>
                </a:solidFill>
                <a:latin typeface="+mj-lt"/>
                <a:ea typeface="+mj-ea"/>
                <a:cs typeface="+mj-cs"/>
              </a:rPr>
              <a:t>The Bible is Based on Historical Evidence, Buddhism Has None</a:t>
            </a:r>
            <a:endParaRPr lang="en-US" sz="3300" dirty="0">
              <a:solidFill>
                <a:schemeClr val="tx1">
                  <a:lumMod val="85000"/>
                  <a:lumOff val="15000"/>
                </a:schemeClr>
              </a:solidFill>
              <a:latin typeface="+mj-lt"/>
              <a:ea typeface="+mj-ea"/>
              <a:cs typeface="+mj-cs"/>
            </a:endParaRP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1650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Buddha Wallpapers: Free HD Download [500+ HQ] | Unsplash">
            <a:extLst>
              <a:ext uri="{FF2B5EF4-FFF2-40B4-BE49-F238E27FC236}">
                <a16:creationId xmlns:a16="http://schemas.microsoft.com/office/drawing/2014/main" id="{3CD0E9D0-A119-486A-858A-6CB2A4C127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519" b="648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7CCA53AE-0434-4723-B7A3-E1EE037DA30A}"/>
              </a:ext>
            </a:extLst>
          </p:cNvPr>
          <p:cNvSpPr txBox="1"/>
          <p:nvPr/>
        </p:nvSpPr>
        <p:spPr>
          <a:xfrm>
            <a:off x="539691" y="4566853"/>
            <a:ext cx="8856059" cy="133682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dirty="0">
                <a:solidFill>
                  <a:srgbClr val="FFFFFF"/>
                </a:solidFill>
                <a:latin typeface="+mj-lt"/>
                <a:ea typeface="+mj-ea"/>
                <a:cs typeface="+mj-cs"/>
              </a:rPr>
              <a:t>Buddhism Requires Blind Faith: Buddha is Still in the Grave</a:t>
            </a:r>
            <a:endParaRPr lang="en-US" sz="5400" dirty="0">
              <a:solidFill>
                <a:srgbClr val="FFFFFF"/>
              </a:solidFill>
              <a:latin typeface="+mj-lt"/>
              <a:ea typeface="+mj-ea"/>
              <a:cs typeface="+mj-cs"/>
            </a:endParaRPr>
          </a:p>
        </p:txBody>
      </p:sp>
    </p:spTree>
    <p:extLst>
      <p:ext uri="{BB962C8B-B14F-4D97-AF65-F5344CB8AC3E}">
        <p14:creationId xmlns:p14="http://schemas.microsoft.com/office/powerpoint/2010/main" val="2709669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2" name="Picture 4" descr="Only One Empty Tomb">
            <a:extLst>
              <a:ext uri="{FF2B5EF4-FFF2-40B4-BE49-F238E27FC236}">
                <a16:creationId xmlns:a16="http://schemas.microsoft.com/office/drawing/2014/main" id="{353DA953-01C8-4BDE-B016-2D0443CA81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8A663B0-7417-4BA3-922E-4D16F8ACC852}"/>
              </a:ext>
            </a:extLst>
          </p:cNvPr>
          <p:cNvSpPr txBox="1"/>
          <p:nvPr/>
        </p:nvSpPr>
        <p:spPr>
          <a:xfrm>
            <a:off x="490537" y="535093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600" b="1" dirty="0">
                <a:solidFill>
                  <a:schemeClr val="tx1">
                    <a:lumMod val="85000"/>
                    <a:lumOff val="15000"/>
                  </a:schemeClr>
                </a:solidFill>
                <a:latin typeface="+mj-lt"/>
                <a:ea typeface="+mj-ea"/>
                <a:cs typeface="+mj-cs"/>
              </a:rPr>
              <a:t>Buddhism Has No Empty Tomb</a:t>
            </a:r>
            <a:endParaRPr lang="en-US" sz="4600" dirty="0">
              <a:solidFill>
                <a:schemeClr val="tx1">
                  <a:lumMod val="85000"/>
                  <a:lumOff val="15000"/>
                </a:schemeClr>
              </a:solidFill>
              <a:latin typeface="+mj-lt"/>
              <a:ea typeface="+mj-ea"/>
              <a:cs typeface="+mj-cs"/>
            </a:endParaRPr>
          </a:p>
        </p:txBody>
      </p:sp>
      <p:cxnSp>
        <p:nvCxnSpPr>
          <p:cNvPr id="75" name="Straight Connector 7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804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Road Poster | Zazzle.com | Sunset road, Sunset wallpaper, Sunset">
            <a:extLst>
              <a:ext uri="{FF2B5EF4-FFF2-40B4-BE49-F238E27FC236}">
                <a16:creationId xmlns:a16="http://schemas.microsoft.com/office/drawing/2014/main" id="{DF5E4642-6E9E-44DB-96D1-3C73C9E2474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9" name="Group 138">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40"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FCA6550E-EA0C-4620-9D45-DD98EE178D0D}"/>
              </a:ext>
            </a:extLst>
          </p:cNvPr>
          <p:cNvSpPr txBox="1"/>
          <p:nvPr/>
        </p:nvSpPr>
        <p:spPr>
          <a:xfrm>
            <a:off x="500173" y="2057801"/>
            <a:ext cx="3694201" cy="4271229"/>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Jesus said: “I am the way, the truth, and the life, no one comes to the Father but by me” Jn.14:6</a:t>
            </a:r>
          </a:p>
        </p:txBody>
      </p:sp>
    </p:spTree>
    <p:extLst>
      <p:ext uri="{BB962C8B-B14F-4D97-AF65-F5344CB8AC3E}">
        <p14:creationId xmlns:p14="http://schemas.microsoft.com/office/powerpoint/2010/main" val="1661488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4" descr="The World Is A Narrow Bridge And The Important Thing Is To Not Be Afraid">
            <a:extLst>
              <a:ext uri="{FF2B5EF4-FFF2-40B4-BE49-F238E27FC236}">
                <a16:creationId xmlns:a16="http://schemas.microsoft.com/office/drawing/2014/main" id="{378D1B85-4F19-4DF0-8CC7-901B3078A59C}"/>
              </a:ext>
            </a:extLst>
          </p:cNvPr>
          <p:cNvPicPr>
            <a:picLocks noChangeAspect="1" noChangeArrowheads="1"/>
          </p:cNvPicPr>
          <p:nvPr/>
        </p:nvPicPr>
        <p:blipFill rotWithShape="1">
          <a:blip r:embed="rId2">
            <a:alphaModFix amt="44000"/>
            <a:extLst>
              <a:ext uri="{28A0092B-C50C-407E-A947-70E740481C1C}">
                <a14:useLocalDpi xmlns:a14="http://schemas.microsoft.com/office/drawing/2010/main" val="0"/>
              </a:ext>
            </a:extLst>
          </a:blip>
          <a:srcRect t="5106" b="7660"/>
          <a:stretch/>
        </p:blipFill>
        <p:spPr bwMode="auto">
          <a:xfrm>
            <a:off x="0" y="-729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3" name="TextBox 2">
            <a:extLst>
              <a:ext uri="{FF2B5EF4-FFF2-40B4-BE49-F238E27FC236}">
                <a16:creationId xmlns:a16="http://schemas.microsoft.com/office/drawing/2014/main" id="{5C6A5ED2-6F85-4B91-99C5-5C4EE093F0CC}"/>
              </a:ext>
            </a:extLst>
          </p:cNvPr>
          <p:cNvSpPr txBox="1"/>
          <p:nvPr/>
        </p:nvSpPr>
        <p:spPr>
          <a:xfrm>
            <a:off x="1769531" y="2391866"/>
            <a:ext cx="8652938" cy="205967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1" i="0" u="none" strike="noStrike" kern="1200" cap="none" spc="0" normalizeH="0" baseline="0" noProof="0" dirty="0">
                <a:ln w="22225">
                  <a:solidFill>
                    <a:prstClr val="white"/>
                  </a:solidFill>
                  <a:miter lim="800000"/>
                </a:ln>
                <a:solidFill>
                  <a:prstClr val="white"/>
                </a:solidFill>
                <a:effectLst/>
                <a:uLnTx/>
                <a:uFillTx/>
                <a:latin typeface="Calibri Light" panose="020F0302020204030204"/>
                <a:ea typeface="+mn-ea"/>
                <a:cs typeface="+mn-cs"/>
              </a:rPr>
              <a:t>You Live Your Life Everyday by Narrow Minded Decisions </a:t>
            </a:r>
          </a:p>
        </p:txBody>
      </p:sp>
      <p:sp>
        <p:nvSpPr>
          <p:cNvPr id="77" name="Rectangle 76">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803187392"/>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7127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Confucianism | Meaning, History, Beliefs, &amp; Facts | Britannica">
            <a:extLst>
              <a:ext uri="{FF2B5EF4-FFF2-40B4-BE49-F238E27FC236}">
                <a16:creationId xmlns:a16="http://schemas.microsoft.com/office/drawing/2014/main" id="{9E30E6A9-D753-42D9-85AC-409E771135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06E299-2B15-47F3-9A6E-3088C2023534}"/>
              </a:ext>
            </a:extLst>
          </p:cNvPr>
          <p:cNvSpPr txBox="1"/>
          <p:nvPr/>
        </p:nvSpPr>
        <p:spPr>
          <a:xfrm>
            <a:off x="640079" y="640080"/>
            <a:ext cx="3893009" cy="2788920"/>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rgbClr val="262626"/>
                </a:solidFill>
                <a:latin typeface="+mj-lt"/>
                <a:ea typeface="+mj-ea"/>
                <a:cs typeface="+mj-cs"/>
              </a:rPr>
              <a:t>Confucianism Is a Large Religion </a:t>
            </a:r>
            <a:endParaRPr lang="en-US" sz="3600" dirty="0">
              <a:solidFill>
                <a:srgbClr val="262626"/>
              </a:solidFill>
              <a:latin typeface="+mj-lt"/>
              <a:ea typeface="+mj-ea"/>
              <a:cs typeface="+mj-cs"/>
            </a:endParaRPr>
          </a:p>
        </p:txBody>
      </p:sp>
    </p:spTree>
    <p:extLst>
      <p:ext uri="{BB962C8B-B14F-4D97-AF65-F5344CB8AC3E}">
        <p14:creationId xmlns:p14="http://schemas.microsoft.com/office/powerpoint/2010/main" val="23034406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Don't Bring a Knife to a Gunfight with China">
            <a:extLst>
              <a:ext uri="{FF2B5EF4-FFF2-40B4-BE49-F238E27FC236}">
                <a16:creationId xmlns:a16="http://schemas.microsoft.com/office/drawing/2014/main" id="{D3A5C1E4-8262-4AAD-B1F3-472C57820E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990" r="9091" b="740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2192000" cy="2077327"/>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94F0222-CDC1-4183-9392-1AE8B02C41BB}"/>
              </a:ext>
            </a:extLst>
          </p:cNvPr>
          <p:cNvSpPr txBox="1"/>
          <p:nvPr/>
        </p:nvSpPr>
        <p:spPr>
          <a:xfrm>
            <a:off x="635384" y="4246944"/>
            <a:ext cx="10918056" cy="1327380"/>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5600" b="1" dirty="0">
                <a:latin typeface="+mj-lt"/>
                <a:ea typeface="+mj-ea"/>
                <a:cs typeface="+mj-cs"/>
              </a:rPr>
              <a:t>Not a Normal Religion, but a Philosophy</a:t>
            </a:r>
            <a:endParaRPr lang="en-US" sz="5600" dirty="0">
              <a:latin typeface="+mj-lt"/>
              <a:ea typeface="+mj-ea"/>
              <a:cs typeface="+mj-cs"/>
            </a:endParaRPr>
          </a:p>
        </p:txBody>
      </p:sp>
      <p:cxnSp>
        <p:nvCxnSpPr>
          <p:cNvPr id="75" name="Straight Connector 74">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49692"/>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7DF9911-4A37-4096-BE25-0CCCFECBF6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5711486"/>
            <a:ext cx="27432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26067"/>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0723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istory of China - Historical Landmarks &amp; Attractions">
            <a:extLst>
              <a:ext uri="{FF2B5EF4-FFF2-40B4-BE49-F238E27FC236}">
                <a16:creationId xmlns:a16="http://schemas.microsoft.com/office/drawing/2014/main" id="{D082D3D8-4C46-4A32-B783-4F7D374CF6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1"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6CD2C9-0D73-470D-BA5F-619DB211C7F5}"/>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solidFill>
                  <a:schemeClr val="tx1">
                    <a:lumMod val="85000"/>
                    <a:lumOff val="15000"/>
                  </a:schemeClr>
                </a:solidFill>
                <a:latin typeface="+mj-lt"/>
                <a:ea typeface="+mj-ea"/>
                <a:cs typeface="+mj-cs"/>
              </a:rPr>
              <a:t>Affects Roughly One Billion People</a:t>
            </a:r>
            <a:endParaRPr lang="en-US" sz="4400" dirty="0">
              <a:solidFill>
                <a:schemeClr val="tx1">
                  <a:lumMod val="85000"/>
                  <a:lumOff val="15000"/>
                </a:schemeClr>
              </a:solidFill>
              <a:latin typeface="+mj-lt"/>
              <a:ea typeface="+mj-ea"/>
              <a:cs typeface="+mj-cs"/>
            </a:endParaRP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7336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2" name="Picture 6" descr="World Map - Political Map of the World - Nations Online Project">
            <a:extLst>
              <a:ext uri="{FF2B5EF4-FFF2-40B4-BE49-F238E27FC236}">
                <a16:creationId xmlns:a16="http://schemas.microsoft.com/office/drawing/2014/main" id="{1F991DEA-D232-4595-A891-B24D5500E2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3" r="4534"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5A0701-2BEA-456F-A40D-C41165D34CDB}"/>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600" b="1" dirty="0">
                <a:solidFill>
                  <a:schemeClr val="tx1">
                    <a:lumMod val="85000"/>
                    <a:lumOff val="15000"/>
                  </a:schemeClr>
                </a:solidFill>
                <a:latin typeface="+mj-lt"/>
                <a:ea typeface="+mj-ea"/>
                <a:cs typeface="+mj-cs"/>
              </a:rPr>
              <a:t>Most Affected People Groups are Chinese, Japanese, Korean, and Vietnamese</a:t>
            </a:r>
          </a:p>
        </p:txBody>
      </p:sp>
      <p:cxnSp>
        <p:nvCxnSpPr>
          <p:cNvPr id="141" name="Straight Connector 14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1824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Chinese Classical Style Door Confucius Martyr Yellow Background Material |  Yellow background, Background, Martyrs">
            <a:extLst>
              <a:ext uri="{FF2B5EF4-FFF2-40B4-BE49-F238E27FC236}">
                <a16:creationId xmlns:a16="http://schemas.microsoft.com/office/drawing/2014/main" id="{84F98633-00C0-4D32-8713-307540411B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099"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0DEB5D1-B0BA-48E0-904F-7E81C3825B60}"/>
              </a:ext>
            </a:extLst>
          </p:cNvPr>
          <p:cNvSpPr txBox="1"/>
          <p:nvPr/>
        </p:nvSpPr>
        <p:spPr>
          <a:xfrm>
            <a:off x="7881806" y="399976"/>
            <a:ext cx="3822189" cy="6058047"/>
          </a:xfrm>
          <a:prstGeom prst="rect">
            <a:avLst/>
          </a:prstGeom>
        </p:spPr>
        <p:txBody>
          <a:bodyPr vert="horz" lIns="91440" tIns="45720" rIns="91440" bIns="45720" rtlCol="0">
            <a:noAutofit/>
          </a:bodyPr>
          <a:lstStyle/>
          <a:p>
            <a:pPr algn="ctr">
              <a:lnSpc>
                <a:spcPct val="90000"/>
              </a:lnSpc>
              <a:spcAft>
                <a:spcPts val="600"/>
              </a:spcAft>
            </a:pPr>
            <a:r>
              <a:rPr lang="en-US" sz="5300" dirty="0"/>
              <a:t>First Aspect of (Work) Ethic is Loyalty to Family in this Life but they carry into the next life</a:t>
            </a:r>
          </a:p>
        </p:txBody>
      </p:sp>
    </p:spTree>
    <p:extLst>
      <p:ext uri="{BB962C8B-B14F-4D97-AF65-F5344CB8AC3E}">
        <p14:creationId xmlns:p14="http://schemas.microsoft.com/office/powerpoint/2010/main" val="12952363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Chinese Classical Style Door Confucius Martyr Yellow Background Material |  Yellow background, Background, Martyrs">
            <a:extLst>
              <a:ext uri="{FF2B5EF4-FFF2-40B4-BE49-F238E27FC236}">
                <a16:creationId xmlns:a16="http://schemas.microsoft.com/office/drawing/2014/main" id="{84F98633-00C0-4D32-8713-307540411B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099"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0DEB5D1-B0BA-48E0-904F-7E81C3825B60}"/>
              </a:ext>
            </a:extLst>
          </p:cNvPr>
          <p:cNvSpPr txBox="1"/>
          <p:nvPr/>
        </p:nvSpPr>
        <p:spPr>
          <a:xfrm>
            <a:off x="7881806" y="399976"/>
            <a:ext cx="3822189" cy="6058047"/>
          </a:xfrm>
          <a:prstGeom prst="rect">
            <a:avLst/>
          </a:prstGeom>
        </p:spPr>
        <p:txBody>
          <a:bodyPr vert="horz" lIns="91440" tIns="45720" rIns="91440" bIns="45720" rtlCol="0">
            <a:noAutofit/>
          </a:bodyPr>
          <a:lstStyle/>
          <a:p>
            <a:pPr algn="ctr">
              <a:lnSpc>
                <a:spcPct val="90000"/>
              </a:lnSpc>
              <a:spcAft>
                <a:spcPts val="600"/>
              </a:spcAft>
            </a:pPr>
            <a:r>
              <a:rPr lang="en-US" sz="5300" dirty="0"/>
              <a:t>The Second Aspect is a strong moral ethic of virtue, giving wisdom, good works, respect, etc.</a:t>
            </a:r>
          </a:p>
        </p:txBody>
      </p:sp>
    </p:spTree>
    <p:extLst>
      <p:ext uri="{BB962C8B-B14F-4D97-AF65-F5344CB8AC3E}">
        <p14:creationId xmlns:p14="http://schemas.microsoft.com/office/powerpoint/2010/main" val="5804537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Future Design: A new policymaking system for future generations | VOX, CEPR  Policy Portal">
            <a:extLst>
              <a:ext uri="{FF2B5EF4-FFF2-40B4-BE49-F238E27FC236}">
                <a16:creationId xmlns:a16="http://schemas.microsoft.com/office/drawing/2014/main" id="{B2CBAA26-18CB-4004-968E-CF3FC467B5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23"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E607E5C-5459-43BB-842B-D3AE1207AFF4}"/>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300" b="1" dirty="0">
                <a:solidFill>
                  <a:schemeClr val="tx1">
                    <a:lumMod val="85000"/>
                    <a:lumOff val="15000"/>
                  </a:schemeClr>
                </a:solidFill>
                <a:latin typeface="+mj-lt"/>
                <a:ea typeface="+mj-ea"/>
                <a:cs typeface="+mj-cs"/>
              </a:rPr>
              <a:t>They have a lot of focus on the “Eternal” (Future Generations)</a:t>
            </a:r>
          </a:p>
        </p:txBody>
      </p:sp>
      <p:cxnSp>
        <p:nvCxnSpPr>
          <p:cNvPr id="137" name="Straight Connector 1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2298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onfucius 551-479 B.C. – Tattooed Professor">
            <a:extLst>
              <a:ext uri="{FF2B5EF4-FFF2-40B4-BE49-F238E27FC236}">
                <a16:creationId xmlns:a16="http://schemas.microsoft.com/office/drawing/2014/main" id="{E6234969-BE10-4360-A5CA-3B7FB76091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19786"/>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BD23CA5-595A-41D5-9C2D-8CA3C884FEF1}"/>
              </a:ext>
            </a:extLst>
          </p:cNvPr>
          <p:cNvSpPr txBox="1"/>
          <p:nvPr/>
        </p:nvSpPr>
        <p:spPr>
          <a:xfrm>
            <a:off x="229455" y="3599233"/>
            <a:ext cx="9078562" cy="185111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100" b="1" dirty="0">
                <a:latin typeface="+mj-lt"/>
                <a:ea typeface="+mj-ea"/>
                <a:cs typeface="+mj-cs"/>
              </a:rPr>
              <a:t>Confucius Wanted to United the Tribes of China (500 B.C.)</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249507"/>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onfucius - Quotes, Philosophy &amp; Life - Biography">
            <a:extLst>
              <a:ext uri="{FF2B5EF4-FFF2-40B4-BE49-F238E27FC236}">
                <a16:creationId xmlns:a16="http://schemas.microsoft.com/office/drawing/2014/main" id="{F8451B6E-4DBF-4F91-B9D3-1EA59E68B957}"/>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03813A7-9D4C-4C1A-B7FA-193DBD825316}"/>
              </a:ext>
            </a:extLst>
          </p:cNvPr>
          <p:cNvSpPr txBox="1"/>
          <p:nvPr/>
        </p:nvSpPr>
        <p:spPr>
          <a:xfrm>
            <a:off x="841248" y="1858177"/>
            <a:ext cx="10506456" cy="1188471"/>
          </a:xfrm>
          <a:prstGeom prst="rect">
            <a:avLst/>
          </a:prstGeom>
        </p:spPr>
        <p:txBody>
          <a:bodyPr vert="horz" lIns="91440" tIns="45720" rIns="91440" bIns="45720" rtlCol="0">
            <a:normAutofit lnSpcReduction="10000"/>
          </a:bodyPr>
          <a:lstStyle/>
          <a:p>
            <a:pPr>
              <a:lnSpc>
                <a:spcPct val="90000"/>
              </a:lnSpc>
              <a:spcAft>
                <a:spcPts val="600"/>
              </a:spcAft>
            </a:pPr>
            <a:r>
              <a:rPr lang="en-US" sz="4400" dirty="0"/>
              <a:t>Confucius asked: “What is the foundation of virtue and goodness in an age of confusion?”</a:t>
            </a:r>
          </a:p>
        </p:txBody>
      </p:sp>
      <p:sp>
        <p:nvSpPr>
          <p:cNvPr id="10" name="TextBox 9">
            <a:extLst>
              <a:ext uri="{FF2B5EF4-FFF2-40B4-BE49-F238E27FC236}">
                <a16:creationId xmlns:a16="http://schemas.microsoft.com/office/drawing/2014/main" id="{2A555C7E-C8DA-49B5-B62B-9F2E5D1BC821}"/>
              </a:ext>
            </a:extLst>
          </p:cNvPr>
          <p:cNvSpPr txBox="1"/>
          <p:nvPr/>
        </p:nvSpPr>
        <p:spPr>
          <a:xfrm>
            <a:off x="841248" y="3598511"/>
            <a:ext cx="10506456" cy="1188471"/>
          </a:xfrm>
          <a:prstGeom prst="rect">
            <a:avLst/>
          </a:prstGeom>
        </p:spPr>
        <p:txBody>
          <a:bodyPr vert="horz" lIns="91440" tIns="45720" rIns="91440" bIns="45720" rtlCol="0">
            <a:noAutofit/>
          </a:bodyPr>
          <a:lstStyle/>
          <a:p>
            <a:pPr marL="571500" indent="-571500">
              <a:lnSpc>
                <a:spcPct val="90000"/>
              </a:lnSpc>
              <a:spcAft>
                <a:spcPts val="600"/>
              </a:spcAft>
              <a:buFont typeface="Arial" panose="020B0604020202020204" pitchFamily="34" charset="0"/>
              <a:buChar char="•"/>
            </a:pPr>
            <a:r>
              <a:rPr lang="en-US" sz="3800" dirty="0"/>
              <a:t>Believed Moral Responsibility Existed in the Moral Consciousness of people (Jen)</a:t>
            </a:r>
          </a:p>
          <a:p>
            <a:pPr marL="571500" indent="-571500">
              <a:lnSpc>
                <a:spcPct val="90000"/>
              </a:lnSpc>
              <a:spcAft>
                <a:spcPts val="600"/>
              </a:spcAft>
              <a:buFont typeface="Arial" panose="020B0604020202020204" pitchFamily="34" charset="0"/>
              <a:buChar char="•"/>
            </a:pPr>
            <a:r>
              <a:rPr lang="en-US" sz="3800" dirty="0"/>
              <a:t>Jen (Humanity) refers to ideal goodness (Good nature) of mankind</a:t>
            </a:r>
          </a:p>
        </p:txBody>
      </p:sp>
    </p:spTree>
    <p:extLst>
      <p:ext uri="{BB962C8B-B14F-4D97-AF65-F5344CB8AC3E}">
        <p14:creationId xmlns:p14="http://schemas.microsoft.com/office/powerpoint/2010/main" val="340081394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Amoxicillin side effects: Symptoms and factors">
            <a:extLst>
              <a:ext uri="{FF2B5EF4-FFF2-40B4-BE49-F238E27FC236}">
                <a16:creationId xmlns:a16="http://schemas.microsoft.com/office/drawing/2014/main" id="{63D7A3C4-DECB-4325-B8AC-4C77D3D3B22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090" y="0"/>
            <a:ext cx="84210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4AB73F-B344-49E7-8DE3-A608348A8576}"/>
              </a:ext>
            </a:extLst>
          </p:cNvPr>
          <p:cNvSpPr txBox="1"/>
          <p:nvPr/>
        </p:nvSpPr>
        <p:spPr>
          <a:xfrm>
            <a:off x="8647043" y="198783"/>
            <a:ext cx="3289853" cy="643061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w="22225">
                  <a:solidFill>
                    <a:prstClr val="white"/>
                  </a:solidFill>
                  <a:miter lim="800000"/>
                </a:ln>
                <a:solidFill>
                  <a:prstClr val="white"/>
                </a:solidFill>
                <a:effectLst/>
                <a:uLnTx/>
                <a:uFillTx/>
                <a:latin typeface="Calibri Light" panose="020F0302020204030204"/>
                <a:ea typeface="+mn-ea"/>
                <a:cs typeface="+mn-cs"/>
              </a:rPr>
              <a:t>Medical Choices are very narrow at times in order to save lives</a:t>
            </a:r>
          </a:p>
        </p:txBody>
      </p:sp>
    </p:spTree>
    <p:extLst>
      <p:ext uri="{BB962C8B-B14F-4D97-AF65-F5344CB8AC3E}">
        <p14:creationId xmlns:p14="http://schemas.microsoft.com/office/powerpoint/2010/main" val="455501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History of China, Chinese History, China History Timeline">
            <a:extLst>
              <a:ext uri="{FF2B5EF4-FFF2-40B4-BE49-F238E27FC236}">
                <a16:creationId xmlns:a16="http://schemas.microsoft.com/office/drawing/2014/main" id="{8F4D8B23-F207-48EF-BD5B-B058952133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1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B51B11D-BBCD-47C7-A599-1EDA2F22F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549726"/>
            <a:ext cx="11438793"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6A7AF97-A8A6-4F08-AB76-90EF78360369}"/>
              </a:ext>
            </a:extLst>
          </p:cNvPr>
          <p:cNvSpPr txBox="1"/>
          <p:nvPr/>
        </p:nvSpPr>
        <p:spPr>
          <a:xfrm>
            <a:off x="544008" y="4742381"/>
            <a:ext cx="11137392" cy="93268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100" dirty="0">
                <a:solidFill>
                  <a:schemeClr val="bg1"/>
                </a:solidFill>
                <a:latin typeface="+mj-lt"/>
                <a:ea typeface="+mj-ea"/>
                <a:cs typeface="+mj-cs"/>
              </a:rPr>
              <a:t>All Virtue Flows from this Good Nature</a:t>
            </a:r>
          </a:p>
        </p:txBody>
      </p:sp>
      <p:cxnSp>
        <p:nvCxnSpPr>
          <p:cNvPr id="73" name="Straight Connector 72">
            <a:extLst>
              <a:ext uri="{FF2B5EF4-FFF2-40B4-BE49-F238E27FC236}">
                <a16:creationId xmlns:a16="http://schemas.microsoft.com/office/drawing/2014/main" id="{6A810F53-4CAC-492E-A2F9-C147AA509B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571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Tang Dynasty - HISTORY">
            <a:extLst>
              <a:ext uri="{FF2B5EF4-FFF2-40B4-BE49-F238E27FC236}">
                <a16:creationId xmlns:a16="http://schemas.microsoft.com/office/drawing/2014/main" id="{DD1A7878-6159-4AF1-9D8F-7763F98255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19" t="9091" r="8789"/>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98F5869-3ECA-42BE-906D-F3274C760CC5}"/>
              </a:ext>
            </a:extLst>
          </p:cNvPr>
          <p:cNvSpPr txBox="1"/>
          <p:nvPr/>
        </p:nvSpPr>
        <p:spPr>
          <a:xfrm>
            <a:off x="371094" y="1064152"/>
            <a:ext cx="6227504" cy="112471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500" b="1" dirty="0">
                <a:latin typeface="+mj-lt"/>
                <a:ea typeface="+mj-ea"/>
                <a:cs typeface="+mj-cs"/>
              </a:rPr>
              <a:t>Three Aspects to Jen</a:t>
            </a: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057EB58-F9E2-4687-807F-C3D598017BAA}"/>
              </a:ext>
            </a:extLst>
          </p:cNvPr>
          <p:cNvSpPr txBox="1"/>
          <p:nvPr/>
        </p:nvSpPr>
        <p:spPr>
          <a:xfrm>
            <a:off x="371094" y="2286000"/>
            <a:ext cx="5222310" cy="313290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500" b="1" u="sng" dirty="0">
                <a:latin typeface="+mj-lt"/>
                <a:ea typeface="+mj-ea"/>
                <a:cs typeface="+mj-cs"/>
              </a:rPr>
              <a:t>Goal</a:t>
            </a:r>
            <a:r>
              <a:rPr lang="en-US" sz="3500" dirty="0">
                <a:latin typeface="+mj-lt"/>
                <a:ea typeface="+mj-ea"/>
                <a:cs typeface="+mj-cs"/>
              </a:rPr>
              <a:t>: Moral Perfection </a:t>
            </a:r>
          </a:p>
          <a:p>
            <a:pPr>
              <a:lnSpc>
                <a:spcPct val="90000"/>
              </a:lnSpc>
              <a:spcBef>
                <a:spcPct val="0"/>
              </a:spcBef>
              <a:spcAft>
                <a:spcPts val="600"/>
              </a:spcAft>
            </a:pPr>
            <a:r>
              <a:rPr lang="en-US" sz="3500" b="1" u="sng" dirty="0">
                <a:latin typeface="+mj-lt"/>
                <a:ea typeface="+mj-ea"/>
                <a:cs typeface="+mj-cs"/>
              </a:rPr>
              <a:t>Process</a:t>
            </a:r>
            <a:r>
              <a:rPr lang="en-US" sz="3500" dirty="0">
                <a:latin typeface="+mj-lt"/>
                <a:ea typeface="+mj-ea"/>
                <a:cs typeface="+mj-cs"/>
              </a:rPr>
              <a:t>: Self Reflection, Cultivation &amp; Responsibility. </a:t>
            </a:r>
          </a:p>
          <a:p>
            <a:pPr>
              <a:lnSpc>
                <a:spcPct val="90000"/>
              </a:lnSpc>
              <a:spcBef>
                <a:spcPct val="0"/>
              </a:spcBef>
              <a:spcAft>
                <a:spcPts val="600"/>
              </a:spcAft>
            </a:pPr>
            <a:r>
              <a:rPr lang="en-US" sz="3500" b="1" u="sng" dirty="0">
                <a:latin typeface="+mj-lt"/>
                <a:ea typeface="+mj-ea"/>
                <a:cs typeface="+mj-cs"/>
              </a:rPr>
              <a:t>Foundation</a:t>
            </a:r>
            <a:r>
              <a:rPr lang="en-US" sz="3500" dirty="0">
                <a:latin typeface="+mj-lt"/>
                <a:ea typeface="+mj-ea"/>
                <a:cs typeface="+mj-cs"/>
              </a:rPr>
              <a:t>: Jen is the True Nature in Each Person</a:t>
            </a:r>
          </a:p>
        </p:txBody>
      </p:sp>
    </p:spTree>
    <p:extLst>
      <p:ext uri="{BB962C8B-B14F-4D97-AF65-F5344CB8AC3E}">
        <p14:creationId xmlns:p14="http://schemas.microsoft.com/office/powerpoint/2010/main" val="1753467508"/>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Learn Chinese History with Online Courses, Classes, &amp; Lessons | edX">
            <a:extLst>
              <a:ext uri="{FF2B5EF4-FFF2-40B4-BE49-F238E27FC236}">
                <a16:creationId xmlns:a16="http://schemas.microsoft.com/office/drawing/2014/main" id="{C61C7119-6403-406D-B4EA-56C4ED98833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3106" r="-1" b="-1"/>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B7BA30-F374-401E-ACAF-28676ADE91A0}"/>
              </a:ext>
            </a:extLst>
          </p:cNvPr>
          <p:cNvSpPr txBox="1"/>
          <p:nvPr/>
        </p:nvSpPr>
        <p:spPr>
          <a:xfrm>
            <a:off x="1527048" y="1124712"/>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dirty="0">
                <a:solidFill>
                  <a:srgbClr val="FFFFFF"/>
                </a:solidFill>
                <a:latin typeface="+mj-lt"/>
                <a:ea typeface="+mj-ea"/>
                <a:cs typeface="+mj-cs"/>
              </a:rPr>
              <a:t>After Confucius, Mencius Developed it Further</a:t>
            </a:r>
          </a:p>
        </p:txBody>
      </p:sp>
      <p:sp>
        <p:nvSpPr>
          <p:cNvPr id="193"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125218"/>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Why Are There So Many Versions of the Afterlife?">
            <a:extLst>
              <a:ext uri="{FF2B5EF4-FFF2-40B4-BE49-F238E27FC236}">
                <a16:creationId xmlns:a16="http://schemas.microsoft.com/office/drawing/2014/main" id="{745AB7EB-F839-4381-9E7C-7B07D4243644}"/>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4400" r="2733" b="-1"/>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D5A6BD0-1475-44BF-9F07-385172F12218}"/>
              </a:ext>
            </a:extLst>
          </p:cNvPr>
          <p:cNvSpPr txBox="1"/>
          <p:nvPr/>
        </p:nvSpPr>
        <p:spPr>
          <a:xfrm>
            <a:off x="1527048" y="1124712"/>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dirty="0">
                <a:solidFill>
                  <a:srgbClr val="FFFFFF"/>
                </a:solidFill>
                <a:latin typeface="+mj-lt"/>
                <a:ea typeface="+mj-ea"/>
                <a:cs typeface="+mj-cs"/>
              </a:rPr>
              <a:t>Heaven is found in your heart-mind, it’s not a place you go after death</a:t>
            </a:r>
          </a:p>
        </p:txBody>
      </p:sp>
      <p:sp>
        <p:nvSpPr>
          <p:cNvPr id="73"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436559"/>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History of China | Culture &amp; Heritage Tours | Enchanting Travels">
            <a:extLst>
              <a:ext uri="{FF2B5EF4-FFF2-40B4-BE49-F238E27FC236}">
                <a16:creationId xmlns:a16="http://schemas.microsoft.com/office/drawing/2014/main" id="{6996532B-7092-493F-B74C-0156E345585E}"/>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22222" r="1"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115958E-949B-4CD7-94FA-74D6F78D814B}"/>
              </a:ext>
            </a:extLst>
          </p:cNvPr>
          <p:cNvSpPr txBox="1"/>
          <p:nvPr/>
        </p:nvSpPr>
        <p:spPr>
          <a:xfrm>
            <a:off x="836676" y="1955808"/>
            <a:ext cx="10515600" cy="4176897"/>
          </a:xfrm>
          <a:prstGeom prst="rect">
            <a:avLst/>
          </a:prstGeom>
        </p:spPr>
        <p:txBody>
          <a:bodyPr vert="horz" lIns="91440" tIns="45720" rIns="91440" bIns="45720" rtlCol="0">
            <a:normAutofit/>
          </a:bodyPr>
          <a:lstStyle/>
          <a:p>
            <a:pPr>
              <a:lnSpc>
                <a:spcPct val="90000"/>
              </a:lnSpc>
              <a:spcBef>
                <a:spcPct val="0"/>
              </a:spcBef>
              <a:spcAft>
                <a:spcPts val="600"/>
              </a:spcAft>
            </a:pPr>
            <a:r>
              <a:rPr lang="en-US" sz="5000" dirty="0">
                <a:solidFill>
                  <a:srgbClr val="FFFFFF"/>
                </a:solidFill>
              </a:rPr>
              <a:t>In the second century B.C., the emperor Han Wu-</a:t>
            </a:r>
            <a:r>
              <a:rPr lang="en-US" sz="5000" dirty="0" err="1">
                <a:solidFill>
                  <a:srgbClr val="FFFFFF"/>
                </a:solidFill>
              </a:rPr>
              <a:t>Ti</a:t>
            </a:r>
            <a:r>
              <a:rPr lang="en-US" sz="5000" dirty="0">
                <a:solidFill>
                  <a:srgbClr val="FFFFFF"/>
                </a:solidFill>
              </a:rPr>
              <a:t> adopted Confucianism as the official ideology of China</a:t>
            </a:r>
            <a:endParaRPr lang="en-US" sz="5000" b="1" dirty="0">
              <a:solidFill>
                <a:srgbClr val="FFFFFF"/>
              </a:solidFill>
            </a:endParaRPr>
          </a:p>
        </p:txBody>
      </p:sp>
    </p:spTree>
    <p:extLst>
      <p:ext uri="{BB962C8B-B14F-4D97-AF65-F5344CB8AC3E}">
        <p14:creationId xmlns:p14="http://schemas.microsoft.com/office/powerpoint/2010/main" val="3527829507"/>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History of China | Culture &amp; Heritage Tours | Enchanting Travels">
            <a:extLst>
              <a:ext uri="{FF2B5EF4-FFF2-40B4-BE49-F238E27FC236}">
                <a16:creationId xmlns:a16="http://schemas.microsoft.com/office/drawing/2014/main" id="{6996532B-7092-493F-B74C-0156E345585E}"/>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22222" r="1"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115958E-949B-4CD7-94FA-74D6F78D814B}"/>
              </a:ext>
            </a:extLst>
          </p:cNvPr>
          <p:cNvSpPr txBox="1"/>
          <p:nvPr/>
        </p:nvSpPr>
        <p:spPr>
          <a:xfrm>
            <a:off x="836676" y="1955808"/>
            <a:ext cx="10515600" cy="4176897"/>
          </a:xfrm>
          <a:prstGeom prst="rect">
            <a:avLst/>
          </a:prstGeom>
        </p:spPr>
        <p:txBody>
          <a:bodyPr vert="horz" lIns="91440" tIns="45720" rIns="91440" bIns="45720" rtlCol="0">
            <a:normAutofit/>
          </a:bodyPr>
          <a:lstStyle/>
          <a:p>
            <a:pPr marL="571500" indent="-571500">
              <a:lnSpc>
                <a:spcPct val="90000"/>
              </a:lnSpc>
              <a:spcBef>
                <a:spcPct val="0"/>
              </a:spcBef>
              <a:spcAft>
                <a:spcPts val="600"/>
              </a:spcAft>
              <a:buFont typeface="Arial" panose="020B0604020202020204" pitchFamily="34" charset="0"/>
              <a:buChar char="•"/>
            </a:pPr>
            <a:r>
              <a:rPr lang="en-US" sz="4000" dirty="0">
                <a:solidFill>
                  <a:srgbClr val="FFFFFF"/>
                </a:solidFill>
              </a:rPr>
              <a:t>Imperial Confucianism made the literate elite the rulers of China. </a:t>
            </a:r>
          </a:p>
          <a:p>
            <a:pPr marL="571500" indent="-571500">
              <a:lnSpc>
                <a:spcPct val="90000"/>
              </a:lnSpc>
              <a:spcBef>
                <a:spcPct val="0"/>
              </a:spcBef>
              <a:spcAft>
                <a:spcPts val="600"/>
              </a:spcAft>
              <a:buFont typeface="Arial" panose="020B0604020202020204" pitchFamily="34" charset="0"/>
              <a:buChar char="•"/>
            </a:pPr>
            <a:r>
              <a:rPr lang="en-US" sz="4000" dirty="0">
                <a:solidFill>
                  <a:srgbClr val="FFFFFF"/>
                </a:solidFill>
              </a:rPr>
              <a:t>Buddhism entered China and challenged these ideals from 500-850 B.C. </a:t>
            </a:r>
          </a:p>
          <a:p>
            <a:pPr marL="571500" indent="-571500">
              <a:lnSpc>
                <a:spcPct val="90000"/>
              </a:lnSpc>
              <a:spcBef>
                <a:spcPct val="0"/>
              </a:spcBef>
              <a:spcAft>
                <a:spcPts val="600"/>
              </a:spcAft>
              <a:buFont typeface="Arial" panose="020B0604020202020204" pitchFamily="34" charset="0"/>
              <a:buChar char="•"/>
            </a:pPr>
            <a:r>
              <a:rPr lang="en-US" sz="4000" dirty="0">
                <a:solidFill>
                  <a:srgbClr val="FFFFFF"/>
                </a:solidFill>
              </a:rPr>
              <a:t>Today, the ideas of Confucius governor the minds of hundreds of millions.</a:t>
            </a:r>
          </a:p>
          <a:p>
            <a:pPr marL="571500" indent="-571500">
              <a:lnSpc>
                <a:spcPct val="90000"/>
              </a:lnSpc>
              <a:spcBef>
                <a:spcPct val="0"/>
              </a:spcBef>
              <a:spcAft>
                <a:spcPts val="600"/>
              </a:spcAft>
              <a:buFont typeface="Arial" panose="020B0604020202020204" pitchFamily="34" charset="0"/>
              <a:buChar char="•"/>
            </a:pPr>
            <a:endParaRPr lang="en-US" sz="4000" dirty="0">
              <a:solidFill>
                <a:srgbClr val="FFFFFF"/>
              </a:solidFill>
            </a:endParaRPr>
          </a:p>
        </p:txBody>
      </p:sp>
    </p:spTree>
    <p:extLst>
      <p:ext uri="{BB962C8B-B14F-4D97-AF65-F5344CB8AC3E}">
        <p14:creationId xmlns:p14="http://schemas.microsoft.com/office/powerpoint/2010/main" val="3095650777"/>
      </p:ext>
    </p:extLst>
  </p:cSld>
  <p:clrMapOvr>
    <a:overrideClrMapping bg1="dk1" tx1="lt1" bg2="dk2"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8D9D2A-8CD7-4C6A-A65A-B5FA4208CEA3}"/>
              </a:ext>
            </a:extLst>
          </p:cNvPr>
          <p:cNvSpPr txBox="1"/>
          <p:nvPr/>
        </p:nvSpPr>
        <p:spPr>
          <a:xfrm>
            <a:off x="239781" y="397527"/>
            <a:ext cx="5250202" cy="1587182"/>
          </a:xfrm>
          <a:prstGeom prst="rect">
            <a:avLst/>
          </a:prstGeom>
        </p:spPr>
        <p:txBody>
          <a:bodyPr vert="horz" lIns="91440" tIns="45720" rIns="91440" bIns="45720" rtlCol="0">
            <a:noAutofit/>
          </a:bodyPr>
          <a:lstStyle/>
          <a:p>
            <a:pPr>
              <a:lnSpc>
                <a:spcPct val="90000"/>
              </a:lnSpc>
              <a:spcBef>
                <a:spcPct val="0"/>
              </a:spcBef>
              <a:spcAft>
                <a:spcPts val="600"/>
              </a:spcAft>
            </a:pPr>
            <a:r>
              <a:rPr lang="en-US" sz="4500" b="1" dirty="0"/>
              <a:t>What Did Confucius Change in the Religion Sense?</a:t>
            </a:r>
          </a:p>
        </p:txBody>
      </p:sp>
      <p:pic>
        <p:nvPicPr>
          <p:cNvPr id="14338" name="Picture 2" descr="BBC Radio 4 - In Our Time, Sources of Early Chinese History">
            <a:extLst>
              <a:ext uri="{FF2B5EF4-FFF2-40B4-BE49-F238E27FC236}">
                <a16:creationId xmlns:a16="http://schemas.microsoft.com/office/drawing/2014/main" id="{7DD0C9C6-F5F4-45C5-939D-F28F4A9E6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89" r="2179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E33F168-365B-45E1-AD79-273EF777D722}"/>
              </a:ext>
            </a:extLst>
          </p:cNvPr>
          <p:cNvSpPr txBox="1"/>
          <p:nvPr/>
        </p:nvSpPr>
        <p:spPr>
          <a:xfrm>
            <a:off x="239781" y="2885362"/>
            <a:ext cx="4832141" cy="3575111"/>
          </a:xfrm>
          <a:prstGeom prst="rect">
            <a:avLst/>
          </a:prstGeom>
        </p:spPr>
        <p:txBody>
          <a:bodyPr vert="horz" lIns="91440" tIns="45720" rIns="91440" bIns="45720" rtlCol="0">
            <a:noAutofit/>
          </a:bodyPr>
          <a:lstStyle/>
          <a:p>
            <a:pPr>
              <a:lnSpc>
                <a:spcPct val="90000"/>
              </a:lnSpc>
              <a:spcBef>
                <a:spcPct val="0"/>
              </a:spcBef>
              <a:spcAft>
                <a:spcPts val="600"/>
              </a:spcAft>
            </a:pPr>
            <a:r>
              <a:rPr lang="en-US" sz="4000" dirty="0"/>
              <a:t>The formerly personal idea of God (Shang-</a:t>
            </a:r>
            <a:r>
              <a:rPr lang="en-US" sz="4000" dirty="0" err="1"/>
              <a:t>Ti</a:t>
            </a:r>
            <a:r>
              <a:rPr lang="en-US" sz="4000" dirty="0"/>
              <a:t>) became a “reality” called T’ien, which had the less personal meaning of “Heaven”</a:t>
            </a:r>
          </a:p>
        </p:txBody>
      </p:sp>
    </p:spTree>
    <p:extLst>
      <p:ext uri="{BB962C8B-B14F-4D97-AF65-F5344CB8AC3E}">
        <p14:creationId xmlns:p14="http://schemas.microsoft.com/office/powerpoint/2010/main" val="21079010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Why the UK Must Teach More Chinese History – Imperial &amp; Global Forum">
            <a:extLst>
              <a:ext uri="{FF2B5EF4-FFF2-40B4-BE49-F238E27FC236}">
                <a16:creationId xmlns:a16="http://schemas.microsoft.com/office/drawing/2014/main" id="{BF1F7955-8E98-4F64-9968-9114EF1210AE}"/>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4231" r="-1" b="-1"/>
          <a:stretch/>
        </p:blipFill>
        <p:spPr bwMode="auto">
          <a:xfrm>
            <a:off x="21" y="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1C0CF6-97F8-4910-9980-C9F70A1FBE92}"/>
              </a:ext>
            </a:extLst>
          </p:cNvPr>
          <p:cNvSpPr txBox="1"/>
          <p:nvPr/>
        </p:nvSpPr>
        <p:spPr>
          <a:xfrm>
            <a:off x="1522476" y="1038568"/>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dirty="0">
                <a:solidFill>
                  <a:srgbClr val="FFFFFF"/>
                </a:solidFill>
                <a:latin typeface="+mj-lt"/>
                <a:ea typeface="+mj-ea"/>
                <a:cs typeface="+mj-cs"/>
              </a:rPr>
              <a:t>The Central Idea is to Affirm the Inherent Goodness of Mankind</a:t>
            </a:r>
          </a:p>
        </p:txBody>
      </p:sp>
      <p:sp>
        <p:nvSpPr>
          <p:cNvPr id="73"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737225"/>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History of China">
            <a:extLst>
              <a:ext uri="{FF2B5EF4-FFF2-40B4-BE49-F238E27FC236}">
                <a16:creationId xmlns:a16="http://schemas.microsoft.com/office/drawing/2014/main" id="{DD4A6A40-9546-4326-9685-C92E9E354B00}"/>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b="7408"/>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3EC5B5-53F0-4237-9EFF-479AF08F642C}"/>
              </a:ext>
            </a:extLst>
          </p:cNvPr>
          <p:cNvSpPr txBox="1"/>
          <p:nvPr/>
        </p:nvSpPr>
        <p:spPr>
          <a:xfrm>
            <a:off x="838200" y="2004446"/>
            <a:ext cx="10515600" cy="4176897"/>
          </a:xfrm>
          <a:prstGeom prst="rect">
            <a:avLst/>
          </a:prstGeom>
        </p:spPr>
        <p:txBody>
          <a:bodyPr vert="horz" lIns="91440" tIns="45720" rIns="91440" bIns="45720" rtlCol="0">
            <a:normAutofit/>
          </a:bodyPr>
          <a:lstStyle/>
          <a:p>
            <a:pPr>
              <a:lnSpc>
                <a:spcPct val="90000"/>
              </a:lnSpc>
            </a:pPr>
            <a:r>
              <a:rPr lang="en-US" sz="4800" b="1" dirty="0">
                <a:solidFill>
                  <a:srgbClr val="FFFFFF"/>
                </a:solidFill>
              </a:rPr>
              <a:t>The good human nature is </a:t>
            </a:r>
            <a:r>
              <a:rPr lang="en-US" sz="4800" dirty="0">
                <a:solidFill>
                  <a:srgbClr val="FFFFFF"/>
                </a:solidFill>
              </a:rPr>
              <a:t>actualized through education, self reflection, self-cultivation, and behaving by the established norms of the culture </a:t>
            </a:r>
          </a:p>
          <a:p>
            <a:pPr indent="-228600">
              <a:lnSpc>
                <a:spcPct val="90000"/>
              </a:lnSpc>
              <a:spcBef>
                <a:spcPct val="0"/>
              </a:spcBef>
              <a:spcAft>
                <a:spcPts val="600"/>
              </a:spcAft>
              <a:buFont typeface="Arial" panose="020B0604020202020204" pitchFamily="34" charset="0"/>
              <a:buChar char="•"/>
            </a:pPr>
            <a:endParaRPr lang="en-US" sz="4800" b="1" dirty="0">
              <a:solidFill>
                <a:srgbClr val="FFFFFF"/>
              </a:solidFill>
            </a:endParaRPr>
          </a:p>
        </p:txBody>
      </p:sp>
    </p:spTree>
    <p:extLst>
      <p:ext uri="{BB962C8B-B14F-4D97-AF65-F5344CB8AC3E}">
        <p14:creationId xmlns:p14="http://schemas.microsoft.com/office/powerpoint/2010/main" val="3972478286"/>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Fa Family Ancestors | Disney Wiki | Fandom">
            <a:extLst>
              <a:ext uri="{FF2B5EF4-FFF2-40B4-BE49-F238E27FC236}">
                <a16:creationId xmlns:a16="http://schemas.microsoft.com/office/drawing/2014/main" id="{5A58A6B4-4875-4418-ABB5-28928ABA74C5}"/>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5"/>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50049F-FDE2-4693-9AC2-6B0BAAC951E0}"/>
              </a:ext>
            </a:extLst>
          </p:cNvPr>
          <p:cNvSpPr txBox="1"/>
          <p:nvPr/>
        </p:nvSpPr>
        <p:spPr>
          <a:xfrm>
            <a:off x="1308370" y="996592"/>
            <a:ext cx="9572212" cy="306324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400" b="1" dirty="0">
                <a:solidFill>
                  <a:srgbClr val="FFFFFF"/>
                </a:solidFill>
                <a:latin typeface="+mj-lt"/>
                <a:ea typeface="+mj-ea"/>
                <a:cs typeface="+mj-cs"/>
              </a:rPr>
              <a:t>Chinese people once worshipped “God”, but God was too far away they believed. They then turned their focus to ancestors, and this developed over the years.</a:t>
            </a:r>
          </a:p>
        </p:txBody>
      </p:sp>
      <p:sp>
        <p:nvSpPr>
          <p:cNvPr id="73"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67723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Bears (U.S. National Park Service)">
            <a:extLst>
              <a:ext uri="{FF2B5EF4-FFF2-40B4-BE49-F238E27FC236}">
                <a16:creationId xmlns:a16="http://schemas.microsoft.com/office/drawing/2014/main" id="{7C30D133-A057-4E32-A13B-22842759F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0" y="0"/>
            <a:ext cx="12264350" cy="6893856"/>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4B00196-B187-4396-8DE7-0994AF5D3F1F}"/>
              </a:ext>
            </a:extLst>
          </p:cNvPr>
          <p:cNvSpPr txBox="1"/>
          <p:nvPr/>
        </p:nvSpPr>
        <p:spPr>
          <a:xfrm>
            <a:off x="523875" y="5317240"/>
            <a:ext cx="11210925"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4800" b="1" dirty="0">
                <a:ln w="22225">
                  <a:solidFill>
                    <a:prstClr val="black"/>
                  </a:solidFill>
                  <a:miter lim="800000"/>
                </a:ln>
                <a:solidFill>
                  <a:prstClr val="black">
                    <a:lumMod val="85000"/>
                    <a:lumOff val="15000"/>
                  </a:prstClr>
                </a:solidFill>
                <a:latin typeface="Calibri Light" panose="020F0302020204030204"/>
              </a:rPr>
              <a:t>Are you narrow minded about petting bears?</a:t>
            </a:r>
            <a:endParaRPr kumimoji="0" lang="en-US" sz="4800" b="1" i="0" u="none" strike="noStrike" kern="1200" cap="none" spc="0" normalizeH="0" baseline="0" noProof="0" dirty="0">
              <a:ln w="22225">
                <a:solidFill>
                  <a:prstClr val="black"/>
                </a:solidFill>
                <a:miter lim="800000"/>
              </a:ln>
              <a:solidFill>
                <a:prstClr val="black">
                  <a:lumMod val="85000"/>
                  <a:lumOff val="15000"/>
                </a:prstClr>
              </a:solidFill>
              <a:effectLst/>
              <a:uLnTx/>
              <a:uFillTx/>
              <a:latin typeface="Calibri Light" panose="020F0302020204030204"/>
              <a:ea typeface="+mn-ea"/>
              <a:cs typeface="+mn-cs"/>
            </a:endParaRPr>
          </a:p>
        </p:txBody>
      </p:sp>
      <p:cxnSp>
        <p:nvCxnSpPr>
          <p:cNvPr id="82" name="Straight Connector 8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24809F-3535-4F4F-9C4E-2F49D75007C8}"/>
              </a:ext>
            </a:extLst>
          </p:cNvPr>
          <p:cNvSpPr txBox="1"/>
          <p:nvPr/>
        </p:nvSpPr>
        <p:spPr>
          <a:xfrm>
            <a:off x="514976" y="2047328"/>
            <a:ext cx="3953501" cy="307239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000" b="0" i="0"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8331440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Fa Family Ancestors | Disney Wiki | Fandom">
            <a:extLst>
              <a:ext uri="{FF2B5EF4-FFF2-40B4-BE49-F238E27FC236}">
                <a16:creationId xmlns:a16="http://schemas.microsoft.com/office/drawing/2014/main" id="{5A58A6B4-4875-4418-ABB5-28928ABA74C5}"/>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5"/>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50049F-FDE2-4693-9AC2-6B0BAAC951E0}"/>
              </a:ext>
            </a:extLst>
          </p:cNvPr>
          <p:cNvSpPr txBox="1"/>
          <p:nvPr/>
        </p:nvSpPr>
        <p:spPr>
          <a:xfrm>
            <a:off x="1308370" y="1038568"/>
            <a:ext cx="9572212" cy="306324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400" b="1" dirty="0">
                <a:solidFill>
                  <a:srgbClr val="FFFFFF"/>
                </a:solidFill>
                <a:latin typeface="+mj-lt"/>
                <a:ea typeface="+mj-ea"/>
                <a:cs typeface="+mj-cs"/>
              </a:rPr>
              <a:t>Many believe their ancestors control their prosperity and blessings, so they worship (superstitiously) to appear them.</a:t>
            </a:r>
          </a:p>
        </p:txBody>
      </p:sp>
      <p:sp>
        <p:nvSpPr>
          <p:cNvPr id="73"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213436"/>
      </p:ext>
    </p:extLst>
  </p:cSld>
  <p:clrMapOvr>
    <a:overrideClrMapping bg1="dk1" tx1="lt1" bg2="dk2"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9700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istory (HIST) – College of Alameda">
            <a:extLst>
              <a:ext uri="{FF2B5EF4-FFF2-40B4-BE49-F238E27FC236}">
                <a16:creationId xmlns:a16="http://schemas.microsoft.com/office/drawing/2014/main" id="{352ECBDF-3672-45B3-9810-2AADA9F898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36" r="9091" b="1056"/>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8991886-E6AB-4C60-B3F8-970F6F02D55B}"/>
              </a:ext>
            </a:extLst>
          </p:cNvPr>
          <p:cNvSpPr txBox="1"/>
          <p:nvPr/>
        </p:nvSpPr>
        <p:spPr>
          <a:xfrm>
            <a:off x="141905" y="3415173"/>
            <a:ext cx="9887311" cy="2054004"/>
          </a:xfrm>
          <a:prstGeom prst="rect">
            <a:avLst/>
          </a:prstGeom>
        </p:spPr>
        <p:txBody>
          <a:bodyPr vert="horz" lIns="91440" tIns="45720" rIns="91440" bIns="45720" rtlCol="0" anchor="b">
            <a:normAutofit/>
          </a:bodyPr>
          <a:lstStyle/>
          <a:p>
            <a:pPr>
              <a:lnSpc>
                <a:spcPct val="90000"/>
              </a:lnSpc>
              <a:spcBef>
                <a:spcPct val="0"/>
              </a:spcBef>
            </a:pPr>
            <a:r>
              <a:rPr lang="en-US" sz="6600" b="1" dirty="0">
                <a:latin typeface="+mj-lt"/>
                <a:ea typeface="+mj-ea"/>
                <a:cs typeface="+mj-cs"/>
              </a:rPr>
              <a:t>Problems with Confucianism</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473760"/>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With One Galaxy, AI Defines a Whole Simulated Universe | Quanta Magazine">
            <a:extLst>
              <a:ext uri="{FF2B5EF4-FFF2-40B4-BE49-F238E27FC236}">
                <a16:creationId xmlns:a16="http://schemas.microsoft.com/office/drawing/2014/main" id="{EE28CCF2-FF8E-4218-92B7-52FCEAE15A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56AC787A-905B-41FB-8693-A5292B334842}"/>
              </a:ext>
            </a:extLst>
          </p:cNvPr>
          <p:cNvSpPr txBox="1"/>
          <p:nvPr/>
        </p:nvSpPr>
        <p:spPr>
          <a:xfrm>
            <a:off x="228686" y="4566853"/>
            <a:ext cx="10559570" cy="133682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b="1" dirty="0">
                <a:solidFill>
                  <a:srgbClr val="FFFFFF"/>
                </a:solidFill>
                <a:latin typeface="+mj-lt"/>
                <a:ea typeface="+mj-ea"/>
                <a:cs typeface="+mj-cs"/>
              </a:rPr>
              <a:t>Doesn’t Have A Personal, All-Powerful </a:t>
            </a:r>
          </a:p>
          <a:p>
            <a:pPr>
              <a:lnSpc>
                <a:spcPct val="90000"/>
              </a:lnSpc>
              <a:spcBef>
                <a:spcPct val="0"/>
              </a:spcBef>
              <a:spcAft>
                <a:spcPts val="600"/>
              </a:spcAft>
            </a:pPr>
            <a:r>
              <a:rPr lang="en-US" sz="4400" b="1" dirty="0">
                <a:solidFill>
                  <a:srgbClr val="FFFFFF"/>
                </a:solidFill>
                <a:latin typeface="+mj-lt"/>
                <a:ea typeface="+mj-ea"/>
                <a:cs typeface="+mj-cs"/>
              </a:rPr>
              <a:t>God Required by the Cosmological Argument</a:t>
            </a:r>
          </a:p>
        </p:txBody>
      </p:sp>
    </p:spTree>
    <p:extLst>
      <p:ext uri="{BB962C8B-B14F-4D97-AF65-F5344CB8AC3E}">
        <p14:creationId xmlns:p14="http://schemas.microsoft.com/office/powerpoint/2010/main" val="21907712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112A4739-B332-45C1-9A21-FA5208E14A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5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747C14-85BB-4784-9670-76E89648842A}"/>
              </a:ext>
            </a:extLst>
          </p:cNvPr>
          <p:cNvSpPr txBox="1"/>
          <p:nvPr/>
        </p:nvSpPr>
        <p:spPr>
          <a:xfrm>
            <a:off x="859362" y="695144"/>
            <a:ext cx="4158379" cy="5915968"/>
          </a:xfrm>
          <a:prstGeom prst="rect">
            <a:avLst/>
          </a:prstGeom>
        </p:spPr>
        <p:txBody>
          <a:bodyPr vert="horz" lIns="91440" tIns="45720" rIns="91440" bIns="45720" rtlCol="0" anchor="ctr">
            <a:noAutofit/>
          </a:bodyPr>
          <a:lstStyle/>
          <a:p>
            <a:pPr algn="ctr">
              <a:lnSpc>
                <a:spcPct val="90000"/>
              </a:lnSpc>
              <a:spcAft>
                <a:spcPts val="600"/>
              </a:spcAft>
            </a:pPr>
            <a:r>
              <a:rPr lang="en-US" sz="3000" b="0" i="0" dirty="0">
                <a:solidFill>
                  <a:schemeClr val="bg1"/>
                </a:solidFill>
                <a:effectLst/>
              </a:rPr>
              <a:t>“There was something formless yet complete that existed before heaven and earth, without sound, without substance, dependent on nothing, unchanging, all-pervading, unfailing. One may think of it as the mother of all things under Heaven. Its true name we do not know. Tao is the bi-name we give it.” –Taoism</a:t>
            </a:r>
          </a:p>
        </p:txBody>
      </p:sp>
    </p:spTree>
    <p:extLst>
      <p:ext uri="{BB962C8B-B14F-4D97-AF65-F5344CB8AC3E}">
        <p14:creationId xmlns:p14="http://schemas.microsoft.com/office/powerpoint/2010/main" val="32948617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Taoism | National Geographic Society">
            <a:extLst>
              <a:ext uri="{FF2B5EF4-FFF2-40B4-BE49-F238E27FC236}">
                <a16:creationId xmlns:a16="http://schemas.microsoft.com/office/drawing/2014/main" id="{F209F24C-5675-4438-ADEA-53EB6823B6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6A3599-61E4-4657-B24A-0A330EABBC0A}"/>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solidFill>
                  <a:schemeClr val="tx1">
                    <a:lumMod val="85000"/>
                    <a:lumOff val="15000"/>
                  </a:schemeClr>
                </a:solidFill>
                <a:latin typeface="+mj-lt"/>
                <a:ea typeface="+mj-ea"/>
                <a:cs typeface="+mj-cs"/>
              </a:rPr>
              <a:t>More on the Taoist Perspective in the next session</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8309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Using predictive analytics to troubleshoot network issues: Fact or fiction?  - iotarizona">
            <a:extLst>
              <a:ext uri="{FF2B5EF4-FFF2-40B4-BE49-F238E27FC236}">
                <a16:creationId xmlns:a16="http://schemas.microsoft.com/office/drawing/2014/main" id="{124D5524-8DCC-4C91-945A-8FCD950F14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3298"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6AC787A-905B-41FB-8693-A5292B334842}"/>
              </a:ext>
            </a:extLst>
          </p:cNvPr>
          <p:cNvSpPr txBox="1"/>
          <p:nvPr/>
        </p:nvSpPr>
        <p:spPr>
          <a:xfrm>
            <a:off x="481029" y="1219640"/>
            <a:ext cx="4023360"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1" dirty="0">
                <a:latin typeface="+mj-lt"/>
                <a:ea typeface="+mj-ea"/>
                <a:cs typeface="+mj-cs"/>
              </a:rPr>
              <a:t>There is no foundation for their moral system of right and wrong</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77896F8-E412-4DA9-8EBA-54C800D561E5}"/>
              </a:ext>
            </a:extLst>
          </p:cNvPr>
          <p:cNvSpPr txBox="1"/>
          <p:nvPr/>
        </p:nvSpPr>
        <p:spPr>
          <a:xfrm>
            <a:off x="435309" y="4906569"/>
            <a:ext cx="4023360" cy="161007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000" b="1" dirty="0">
                <a:latin typeface="+mj-lt"/>
                <a:ea typeface="+mj-ea"/>
                <a:cs typeface="+mj-cs"/>
              </a:rPr>
              <a:t>Morality Requires  An Objective Person to Work</a:t>
            </a:r>
          </a:p>
        </p:txBody>
      </p:sp>
    </p:spTree>
    <p:extLst>
      <p:ext uri="{BB962C8B-B14F-4D97-AF65-F5344CB8AC3E}">
        <p14:creationId xmlns:p14="http://schemas.microsoft.com/office/powerpoint/2010/main" val="1655225807"/>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8"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5 US Wars Rarely Found in History Books - HISTORY">
            <a:extLst>
              <a:ext uri="{FF2B5EF4-FFF2-40B4-BE49-F238E27FC236}">
                <a16:creationId xmlns:a16="http://schemas.microsoft.com/office/drawing/2014/main" id="{66FC8899-7D02-4233-BD2A-EE299F9014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138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49"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6AC787A-905B-41FB-8693-A5292B334842}"/>
              </a:ext>
            </a:extLst>
          </p:cNvPr>
          <p:cNvSpPr txBox="1"/>
          <p:nvPr/>
        </p:nvSpPr>
        <p:spPr>
          <a:xfrm>
            <a:off x="477981" y="953311"/>
            <a:ext cx="4298300" cy="337318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1" dirty="0">
                <a:latin typeface="+mj-lt"/>
                <a:ea typeface="+mj-ea"/>
                <a:cs typeface="+mj-cs"/>
              </a:rPr>
              <a:t>Mankind is clearly not “good” by nature (Plus you can’t define “good”)</a:t>
            </a:r>
          </a:p>
        </p:txBody>
      </p:sp>
      <p:sp>
        <p:nvSpPr>
          <p:cNvPr id="6150"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8D72D24-0B59-43EC-98DA-67BDA22C7581}"/>
              </a:ext>
            </a:extLst>
          </p:cNvPr>
          <p:cNvSpPr txBox="1"/>
          <p:nvPr/>
        </p:nvSpPr>
        <p:spPr>
          <a:xfrm>
            <a:off x="477981" y="4785631"/>
            <a:ext cx="4298300" cy="159804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dirty="0">
                <a:latin typeface="+mj-lt"/>
                <a:ea typeface="+mj-ea"/>
                <a:cs typeface="+mj-cs"/>
              </a:rPr>
              <a:t>The Bible says the opposite</a:t>
            </a:r>
          </a:p>
        </p:txBody>
      </p:sp>
    </p:spTree>
    <p:extLst>
      <p:ext uri="{BB962C8B-B14F-4D97-AF65-F5344CB8AC3E}">
        <p14:creationId xmlns:p14="http://schemas.microsoft.com/office/powerpoint/2010/main" val="2480671682"/>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Jesus as Teacher - The Davenant Institute">
            <a:extLst>
              <a:ext uri="{FF2B5EF4-FFF2-40B4-BE49-F238E27FC236}">
                <a16:creationId xmlns:a16="http://schemas.microsoft.com/office/drawing/2014/main" id="{1454B790-750E-4044-B8A2-ECDD6C3F28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6AC787A-905B-41FB-8693-A5292B334842}"/>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1" dirty="0">
                <a:latin typeface="+mj-lt"/>
                <a:ea typeface="+mj-ea"/>
                <a:cs typeface="+mj-cs"/>
              </a:rPr>
              <a:t>Jesus said only God was by nature good, so one of the two are wrong</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519504"/>
      </p:ext>
    </p:extLst>
  </p:cSld>
  <p:clrMapOvr>
    <a:overrideClrMapping bg1="dk1" tx1="lt1" bg2="dk2"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A Biblical Response - Operation Light Force">
            <a:extLst>
              <a:ext uri="{FF2B5EF4-FFF2-40B4-BE49-F238E27FC236}">
                <a16:creationId xmlns:a16="http://schemas.microsoft.com/office/drawing/2014/main" id="{398DDF91-6883-4182-A643-9F44B6BC64F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663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E6F996-0F3D-4257-9924-945E14353B67}"/>
              </a:ext>
            </a:extLst>
          </p:cNvPr>
          <p:cNvSpPr txBox="1"/>
          <p:nvPr/>
        </p:nvSpPr>
        <p:spPr>
          <a:xfrm>
            <a:off x="841248" y="1009793"/>
            <a:ext cx="10506456" cy="2100077"/>
          </a:xfrm>
          <a:prstGeom prst="rect">
            <a:avLst/>
          </a:prstGeom>
        </p:spPr>
        <p:txBody>
          <a:bodyPr vert="horz" lIns="91440" tIns="45720" rIns="91440" bIns="45720" rtlCol="0">
            <a:normAutofit/>
          </a:bodyPr>
          <a:lstStyle/>
          <a:p>
            <a:pPr>
              <a:lnSpc>
                <a:spcPct val="90000"/>
              </a:lnSpc>
              <a:spcAft>
                <a:spcPts val="600"/>
              </a:spcAft>
            </a:pPr>
            <a:r>
              <a:rPr lang="en-US" sz="4800" b="0" i="0" dirty="0">
                <a:effectLst/>
              </a:rPr>
              <a:t>Mark 10:18: “So Jesus said to him, “Why do you call Me good? No one </a:t>
            </a:r>
            <a:r>
              <a:rPr lang="en-US" sz="4800" b="0" i="1" dirty="0">
                <a:effectLst/>
              </a:rPr>
              <a:t>is</a:t>
            </a:r>
            <a:r>
              <a:rPr lang="en-US" sz="4800" b="0" i="0" dirty="0">
                <a:effectLst/>
              </a:rPr>
              <a:t> good but One, </a:t>
            </a:r>
            <a:r>
              <a:rPr lang="en-US" sz="4800" b="0" i="1" dirty="0">
                <a:effectLst/>
              </a:rPr>
              <a:t>that is,</a:t>
            </a:r>
            <a:r>
              <a:rPr lang="en-US" sz="4800" b="0" i="0" dirty="0">
                <a:effectLst/>
              </a:rPr>
              <a:t> God.”</a:t>
            </a:r>
          </a:p>
        </p:txBody>
      </p:sp>
    </p:spTree>
    <p:extLst>
      <p:ext uri="{BB962C8B-B14F-4D97-AF65-F5344CB8AC3E}">
        <p14:creationId xmlns:p14="http://schemas.microsoft.com/office/powerpoint/2010/main" val="293014058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13790</TotalTime>
  <Words>5162</Words>
  <Application>Microsoft Office PowerPoint</Application>
  <PresentationFormat>Widescreen</PresentationFormat>
  <Paragraphs>411</Paragraphs>
  <Slides>304</Slides>
  <Notes>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304</vt:i4>
      </vt:variant>
    </vt:vector>
  </HeadingPairs>
  <TitlesOfParts>
    <vt:vector size="314" baseType="lpstr">
      <vt:lpstr>Arial</vt:lpstr>
      <vt:lpstr>Avenir Next LT Pro</vt:lpstr>
      <vt:lpstr>Book Antiqua</vt:lpstr>
      <vt:lpstr>Calibri</vt:lpstr>
      <vt:lpstr>Calibri Light</vt:lpstr>
      <vt:lpstr>Times New Roman</vt:lpstr>
      <vt:lpstr>Office Theme</vt:lpstr>
      <vt:lpstr>1_Office Theme</vt:lpstr>
      <vt:lpstr>AccentBoxVTI</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 Friberg</dc:creator>
  <cp:lastModifiedBy>Quin Friberg</cp:lastModifiedBy>
  <cp:revision>356</cp:revision>
  <dcterms:created xsi:type="dcterms:W3CDTF">2022-03-07T01:26:20Z</dcterms:created>
  <dcterms:modified xsi:type="dcterms:W3CDTF">2022-05-19T18:33:35Z</dcterms:modified>
</cp:coreProperties>
</file>